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5301" r:id="rId1"/>
  </p:sldMasterIdLst>
  <p:notesMasterIdLst>
    <p:notesMasterId r:id="rId58"/>
  </p:notesMasterIdLst>
  <p:handoutMasterIdLst>
    <p:handoutMasterId r:id="rId59"/>
  </p:handoutMasterIdLst>
  <p:sldIdLst>
    <p:sldId id="473" r:id="rId2"/>
    <p:sldId id="381" r:id="rId3"/>
    <p:sldId id="425" r:id="rId4"/>
    <p:sldId id="479" r:id="rId5"/>
    <p:sldId id="362" r:id="rId6"/>
    <p:sldId id="343" r:id="rId7"/>
    <p:sldId id="361" r:id="rId8"/>
    <p:sldId id="317" r:id="rId9"/>
    <p:sldId id="442" r:id="rId10"/>
    <p:sldId id="476" r:id="rId11"/>
    <p:sldId id="388" r:id="rId12"/>
    <p:sldId id="443" r:id="rId13"/>
    <p:sldId id="482" r:id="rId14"/>
    <p:sldId id="416" r:id="rId15"/>
    <p:sldId id="415" r:id="rId16"/>
    <p:sldId id="432" r:id="rId17"/>
    <p:sldId id="456" r:id="rId18"/>
    <p:sldId id="363" r:id="rId19"/>
    <p:sldId id="373" r:id="rId20"/>
    <p:sldId id="372" r:id="rId21"/>
    <p:sldId id="419" r:id="rId22"/>
    <p:sldId id="366" r:id="rId23"/>
    <p:sldId id="368" r:id="rId24"/>
    <p:sldId id="369" r:id="rId25"/>
    <p:sldId id="370" r:id="rId26"/>
    <p:sldId id="435" r:id="rId27"/>
    <p:sldId id="465" r:id="rId28"/>
    <p:sldId id="463" r:id="rId29"/>
    <p:sldId id="440" r:id="rId30"/>
    <p:sldId id="477" r:id="rId31"/>
    <p:sldId id="376" r:id="rId32"/>
    <p:sldId id="402" r:id="rId33"/>
    <p:sldId id="403" r:id="rId34"/>
    <p:sldId id="404" r:id="rId35"/>
    <p:sldId id="458" r:id="rId36"/>
    <p:sldId id="459" r:id="rId37"/>
    <p:sldId id="461" r:id="rId38"/>
    <p:sldId id="450" r:id="rId39"/>
    <p:sldId id="439" r:id="rId40"/>
    <p:sldId id="445" r:id="rId41"/>
    <p:sldId id="405" r:id="rId42"/>
    <p:sldId id="406" r:id="rId43"/>
    <p:sldId id="408" r:id="rId44"/>
    <p:sldId id="409" r:id="rId45"/>
    <p:sldId id="410" r:id="rId46"/>
    <p:sldId id="411" r:id="rId47"/>
    <p:sldId id="391" r:id="rId48"/>
    <p:sldId id="478" r:id="rId49"/>
    <p:sldId id="417" r:id="rId50"/>
    <p:sldId id="397" r:id="rId51"/>
    <p:sldId id="398" r:id="rId52"/>
    <p:sldId id="468" r:id="rId53"/>
    <p:sldId id="466" r:id="rId54"/>
    <p:sldId id="401" r:id="rId55"/>
    <p:sldId id="474" r:id="rId56"/>
    <p:sldId id="483" r:id="rId57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EEF4"/>
    <a:srgbClr val="C00000"/>
    <a:srgbClr val="CC7900"/>
    <a:srgbClr val="FF9900"/>
    <a:srgbClr val="FFFF66"/>
    <a:srgbClr val="698E00"/>
    <a:srgbClr val="C1C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3" autoAdjust="0"/>
    <p:restoredTop sz="91295" autoAdjust="0"/>
  </p:normalViewPr>
  <p:slideViewPr>
    <p:cSldViewPr snapToGrid="0" snapToObjects="1">
      <p:cViewPr varScale="1">
        <p:scale>
          <a:sx n="101" d="100"/>
          <a:sy n="101" d="100"/>
        </p:scale>
        <p:origin x="18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olonium\RECHERCHE\Cardiologie\Chaire_ICCR\Chaire\SITE%20WEB\CONTENU\Slide%20Kits\Ross\final%203D_plots_tertiles_diabetes%20bb%20eff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60"/>
      <c:rotY val="30"/>
      <c:depthPercent val="100"/>
      <c:rAngAx val="1"/>
    </c:view3D>
    <c:floor>
      <c:thickness val="0"/>
      <c:spPr>
        <a:noFill/>
        <a:ln>
          <a:solidFill>
            <a:srgbClr val="2F7CBE"/>
          </a:solidFill>
        </a:ln>
      </c:spPr>
    </c:floor>
    <c:sideWall>
      <c:thickness val="0"/>
      <c:spPr>
        <a:ln>
          <a:solidFill>
            <a:srgbClr val="2F7CBE"/>
          </a:solidFill>
        </a:ln>
      </c:spPr>
    </c:sideWall>
    <c:backWall>
      <c:thickness val="0"/>
      <c:spPr>
        <a:ln>
          <a:solidFill>
            <a:srgbClr val="2F7CBE"/>
          </a:solidFill>
        </a:ln>
      </c:spPr>
    </c:backWall>
    <c:plotArea>
      <c:layout>
        <c:manualLayout>
          <c:layoutTarget val="inner"/>
          <c:xMode val="edge"/>
          <c:yMode val="edge"/>
          <c:x val="7.2632029063390599E-2"/>
          <c:y val="1.7192521051336309E-2"/>
          <c:w val="0.74324324324324365"/>
          <c:h val="0.8535353535353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female!$C$6</c:f>
              <c:strCache>
                <c:ptCount val="1"/>
                <c:pt idx="0">
                  <c:v>&lt;25</c:v>
                </c:pt>
              </c:strCache>
            </c:strRef>
          </c:tx>
          <c:invertIfNegative val="0"/>
          <c:cat>
            <c:strRef>
              <c:f>female!$D$5:$F$5</c:f>
              <c:strCache>
                <c:ptCount val="3"/>
                <c:pt idx="0">
                  <c:v>&lt;81</c:v>
                </c:pt>
                <c:pt idx="1">
                  <c:v>81-94</c:v>
                </c:pt>
                <c:pt idx="2">
                  <c:v>≥94</c:v>
                </c:pt>
              </c:strCache>
            </c:strRef>
          </c:cat>
          <c:val>
            <c:numRef>
              <c:f>female!$D$6:$F$6</c:f>
              <c:numCache>
                <c:formatCode>General</c:formatCode>
                <c:ptCount val="3"/>
                <c:pt idx="0">
                  <c:v>3.4</c:v>
                </c:pt>
                <c:pt idx="1">
                  <c:v>6.7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F-4F98-BCAE-C6F6391A77D9}"/>
            </c:ext>
          </c:extLst>
        </c:ser>
        <c:ser>
          <c:idx val="1"/>
          <c:order val="1"/>
          <c:tx>
            <c:strRef>
              <c:f>female!$C$7</c:f>
              <c:strCache>
                <c:ptCount val="1"/>
                <c:pt idx="0">
                  <c:v>25-30</c:v>
                </c:pt>
              </c:strCache>
            </c:strRef>
          </c:tx>
          <c:invertIfNegative val="0"/>
          <c:cat>
            <c:strRef>
              <c:f>female!$D$5:$F$5</c:f>
              <c:strCache>
                <c:ptCount val="3"/>
                <c:pt idx="0">
                  <c:v>&lt;81</c:v>
                </c:pt>
                <c:pt idx="1">
                  <c:v>81-94</c:v>
                </c:pt>
                <c:pt idx="2">
                  <c:v>≥94</c:v>
                </c:pt>
              </c:strCache>
            </c:strRef>
          </c:cat>
          <c:val>
            <c:numRef>
              <c:f>female!$D$7:$F$7</c:f>
              <c:numCache>
                <c:formatCode>General</c:formatCode>
                <c:ptCount val="3"/>
                <c:pt idx="0">
                  <c:v>5.6</c:v>
                </c:pt>
                <c:pt idx="1">
                  <c:v>7.2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F-4F98-BCAE-C6F6391A77D9}"/>
            </c:ext>
          </c:extLst>
        </c:ser>
        <c:ser>
          <c:idx val="2"/>
          <c:order val="2"/>
          <c:tx>
            <c:strRef>
              <c:f>female!$C$8</c:f>
              <c:strCache>
                <c:ptCount val="1"/>
                <c:pt idx="0">
                  <c:v>≥30</c:v>
                </c:pt>
              </c:strCache>
            </c:strRef>
          </c:tx>
          <c:invertIfNegative val="0"/>
          <c:cat>
            <c:strRef>
              <c:f>female!$D$5:$F$5</c:f>
              <c:strCache>
                <c:ptCount val="3"/>
                <c:pt idx="0">
                  <c:v>&lt;81</c:v>
                </c:pt>
                <c:pt idx="1">
                  <c:v>81-94</c:v>
                </c:pt>
                <c:pt idx="2">
                  <c:v>≥94</c:v>
                </c:pt>
              </c:strCache>
            </c:strRef>
          </c:cat>
          <c:val>
            <c:numRef>
              <c:f>female!$D$8:$F$8</c:f>
              <c:numCache>
                <c:formatCode>General</c:formatCode>
                <c:ptCount val="3"/>
                <c:pt idx="0">
                  <c:v>7.6</c:v>
                </c:pt>
                <c:pt idx="1">
                  <c:v>8.5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BF-4F98-BCAE-C6F6391A7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394112"/>
        <c:axId val="80395648"/>
        <c:axId val="80381248"/>
      </c:bar3DChart>
      <c:catAx>
        <c:axId val="8039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2F7CBE"/>
            </a:solidFill>
          </a:ln>
        </c:spPr>
        <c:txPr>
          <a:bodyPr rot="0" vert="horz"/>
          <a:lstStyle/>
          <a:p>
            <a:pPr>
              <a:defRPr>
                <a:solidFill>
                  <a:schemeClr val="accent1"/>
                </a:solidFill>
              </a:defRPr>
            </a:pPr>
            <a:endParaRPr lang="fr-FR"/>
          </a:p>
        </c:txPr>
        <c:crossAx val="80395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395648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rgbClr val="2F7CB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2F7CBE"/>
            </a:solidFill>
          </a:ln>
        </c:spPr>
        <c:txPr>
          <a:bodyPr rot="0" vert="horz"/>
          <a:lstStyle/>
          <a:p>
            <a:pPr>
              <a:defRPr>
                <a:solidFill>
                  <a:schemeClr val="accent1"/>
                </a:solidFill>
              </a:defRPr>
            </a:pPr>
            <a:endParaRPr lang="fr-FR"/>
          </a:p>
        </c:txPr>
        <c:crossAx val="80394112"/>
        <c:crosses val="autoZero"/>
        <c:crossBetween val="between"/>
        <c:majorUnit val="5"/>
      </c:valAx>
      <c:serAx>
        <c:axId val="8038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0395648"/>
        <c:crosses val="autoZero"/>
        <c:tickLblSkip val="1"/>
        <c:tickMarkSkip val="1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0.65175</cdr:x>
      <cdr:y>0.24374</cdr:y>
    </cdr:from>
    <cdr:to>
      <cdr:x>0.70175</cdr:x>
      <cdr:y>0.28574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88304" y="1232385"/>
          <a:ext cx="421044" cy="21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23%</a:t>
          </a:r>
        </a:p>
      </cdr:txBody>
    </cdr:sp>
  </cdr:relSizeAnchor>
  <cdr:relSizeAnchor xmlns:cdr="http://schemas.openxmlformats.org/drawingml/2006/chartDrawing">
    <cdr:from>
      <cdr:x>0.56675</cdr:x>
      <cdr:y>0.4355</cdr:y>
    </cdr:from>
    <cdr:to>
      <cdr:x>0.61675</cdr:x>
      <cdr:y>0.4775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93159" y="2463994"/>
          <a:ext cx="458152" cy="2376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>
              <a:solidFill>
                <a:schemeClr val="bg1"/>
              </a:solidFill>
              <a:latin typeface="Arial"/>
              <a:cs typeface="Arial"/>
            </a:rPr>
            <a:t>11%</a:t>
          </a:r>
        </a:p>
      </cdr:txBody>
    </cdr:sp>
  </cdr:relSizeAnchor>
  <cdr:relSizeAnchor xmlns:cdr="http://schemas.openxmlformats.org/drawingml/2006/chartDrawing">
    <cdr:from>
      <cdr:x>0.491</cdr:x>
      <cdr:y>0.55525</cdr:y>
    </cdr:from>
    <cdr:to>
      <cdr:x>0.541</cdr:x>
      <cdr:y>0.59725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99058" y="3141521"/>
          <a:ext cx="458152" cy="2376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2%</a:t>
          </a:r>
        </a:p>
      </cdr:txBody>
    </cdr:sp>
  </cdr:relSizeAnchor>
  <cdr:relSizeAnchor xmlns:cdr="http://schemas.openxmlformats.org/drawingml/2006/chartDrawing">
    <cdr:from>
      <cdr:x>0.489</cdr:x>
      <cdr:y>0.4355</cdr:y>
    </cdr:from>
    <cdr:to>
      <cdr:x>0.5315</cdr:x>
      <cdr:y>0.4775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80731" y="2463994"/>
          <a:ext cx="389430" cy="2376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>
              <a:solidFill>
                <a:schemeClr val="bg1"/>
              </a:solidFill>
              <a:latin typeface="Arial"/>
              <a:cs typeface="Arial"/>
            </a:rPr>
            <a:t>4%</a:t>
          </a:r>
        </a:p>
      </cdr:txBody>
    </cdr:sp>
  </cdr:relSizeAnchor>
  <cdr:relSizeAnchor xmlns:cdr="http://schemas.openxmlformats.org/drawingml/2006/chartDrawing">
    <cdr:from>
      <cdr:x>0.40325</cdr:x>
      <cdr:y>0.536</cdr:y>
    </cdr:from>
    <cdr:to>
      <cdr:x>0.45325</cdr:x>
      <cdr:y>0.57975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95000" y="3032608"/>
          <a:ext cx="458152" cy="2475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17%</a:t>
          </a:r>
        </a:p>
      </cdr:txBody>
    </cdr:sp>
  </cdr:relSizeAnchor>
  <cdr:relSizeAnchor xmlns:cdr="http://schemas.openxmlformats.org/drawingml/2006/chartDrawing">
    <cdr:from>
      <cdr:x>0.32025</cdr:x>
      <cdr:y>0.615</cdr:y>
    </cdr:from>
    <cdr:to>
      <cdr:x>0.37025</cdr:x>
      <cdr:y>0.657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4467" y="3479578"/>
          <a:ext cx="458152" cy="2376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>
              <a:solidFill>
                <a:schemeClr val="bg1"/>
              </a:solidFill>
              <a:latin typeface="Arial"/>
              <a:cs typeface="Arial"/>
            </a:rPr>
            <a:t>12%</a:t>
          </a:r>
        </a:p>
      </cdr:txBody>
    </cdr:sp>
  </cdr:relSizeAnchor>
  <cdr:relSizeAnchor xmlns:cdr="http://schemas.openxmlformats.org/drawingml/2006/chartDrawing">
    <cdr:from>
      <cdr:x>0.32025</cdr:x>
      <cdr:y>0.45675</cdr:y>
    </cdr:from>
    <cdr:to>
      <cdr:x>0.37025</cdr:x>
      <cdr:y>0.509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4467" y="2584223"/>
          <a:ext cx="458152" cy="295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0.3%</a:t>
          </a:r>
        </a:p>
      </cdr:txBody>
    </cdr:sp>
  </cdr:relSizeAnchor>
  <cdr:relSizeAnchor xmlns:cdr="http://schemas.openxmlformats.org/drawingml/2006/chartDrawing">
    <cdr:from>
      <cdr:x>0.24544</cdr:x>
      <cdr:y>0.57353</cdr:y>
    </cdr:from>
    <cdr:to>
      <cdr:x>0.29544</cdr:x>
      <cdr:y>0.61553</cdr:y>
    </cdr:to>
    <cdr:sp macro="" textlink="">
      <cdr:nvSpPr>
        <cdr:cNvPr id="20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6855" y="2899875"/>
          <a:ext cx="421044" cy="21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4%</a:t>
          </a:r>
        </a:p>
      </cdr:txBody>
    </cdr:sp>
  </cdr:relSizeAnchor>
  <cdr:relSizeAnchor xmlns:cdr="http://schemas.openxmlformats.org/drawingml/2006/chartDrawing">
    <cdr:from>
      <cdr:x>0.15691</cdr:x>
      <cdr:y>0.70212</cdr:y>
    </cdr:from>
    <cdr:to>
      <cdr:x>0.20691</cdr:x>
      <cdr:y>0.74412</cdr:y>
    </cdr:to>
    <cdr:sp macro="" textlink="">
      <cdr:nvSpPr>
        <cdr:cNvPr id="205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1315" y="3552921"/>
          <a:ext cx="421044" cy="2125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CA" sz="120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28%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945CF65-7B09-459A-B911-00DA9CD401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FD5A21A-C157-4D53-92FA-B767693AFA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553655-25DF-4B86-AE41-6C331B1F58FD}" type="datetimeFigureOut">
              <a:rPr lang="fr-CA"/>
              <a:pPr>
                <a:defRPr/>
              </a:pPr>
              <a:t>2022-11-30</a:t>
            </a:fld>
            <a:endParaRPr lang="fr-CA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9634CCFB-C236-4450-8E52-5B07CDF6F7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AFA5A440-8EE7-4355-9553-C7D3AFA28A5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DF8BB6-8A47-40E0-AE39-ED81274DA90F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760E054-2D2E-4C90-8D05-F6436658E7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296D0D3-02F1-4B0B-BB7A-8BEC970770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1FC5F536-DCF0-4CAD-B4D8-AE4883979D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27CE0711-E0E6-4896-8EC1-D253AA7CE5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5FB074FF-3AEE-4998-AA14-F16019DF1B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A255601E-28C1-417E-846E-CCB9E5B9C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2" tIns="46781" rIns="93562" bIns="467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BAFB51-0BED-4311-AE73-2C3B71F8F952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3B6D28E-836F-494A-A95F-D8E48B7A2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426A997-7420-40EB-B748-5D55D6D2E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8CE99B8-3C93-4DB3-B9D2-620D7DA50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257F33-2D34-4CCD-827C-743F67D23F63}" type="slidenum">
              <a:rPr lang="en-GB" altLang="fr-FR">
                <a:solidFill>
                  <a:srgbClr val="000000"/>
                </a:solidFill>
              </a:rPr>
              <a:pPr eaLnBrk="1" hangingPunct="1"/>
              <a:t>5</a:t>
            </a:fld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9CF3F93-8BCA-4ABC-BDBE-7B835D220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886C39A-5E72-44CC-828D-119D17FF9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D7E07BD-864B-4F39-8748-72F73E958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F359AD-0937-45A5-AA65-C8A6C8D9F9CD}" type="slidenum">
              <a:rPr lang="en-US" altLang="fr-FR"/>
              <a:pPr eaLnBrk="1" hangingPunct="1"/>
              <a:t>6</a:t>
            </a:fld>
            <a:endParaRPr lang="en-US" altLang="fr-F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2747F21-8556-4152-B795-85539052B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4884D0D-12D6-447F-9977-158215417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22" tIns="45123" rIns="87022" bIns="45123"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23F5E113-1CA9-417C-9938-82CE4F6BA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F1904E89-B890-4A95-80D0-67A07C17C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/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89675A79-AA05-4F28-92F7-9185753C4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941524-9131-42BA-A335-34B9693ACA25}" type="slidenum">
              <a:rPr lang="en-US" altLang="fr-FR"/>
              <a:pPr eaLnBrk="1" hangingPunct="1"/>
              <a:t>15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>
            <a:extLst>
              <a:ext uri="{FF2B5EF4-FFF2-40B4-BE49-F238E27FC236}">
                <a16:creationId xmlns:a16="http://schemas.microsoft.com/office/drawing/2014/main" id="{AFA838D2-B243-4DB8-81DD-AA4D448721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2EB47E76-0C91-4C09-B881-A89F34D7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43FDABFD-5F41-4979-8C97-942D9AB8E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90933D-05A8-4D5F-9F20-F05A6400345C}" type="slidenum">
              <a:rPr lang="en-US" altLang="fr-FR"/>
              <a:pPr eaLnBrk="1" hangingPunct="1"/>
              <a:t>27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E7CF664-C443-417F-8AE7-88B7956C7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36ED60-7B31-4886-8DA2-5C6F21E79D5C}" type="slidenum">
              <a:rPr lang="en-US" altLang="fr-FR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5B7C6E94-954D-4F8A-A0B5-177B0C9AE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3298046-7F0D-45E2-9430-E89EC5EC2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22" tIns="45123" rIns="87022" bIns="45123"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FDF694D3-0EC2-4F7D-89ED-2654DAFA4D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076C213C-0093-4AA4-8552-42A46B2B2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0D30E76C-81E2-43B3-BCAD-97AC0C871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E2DC2D-5802-4D84-95CE-C6593F717C45}" type="slidenum">
              <a:rPr lang="en-US" altLang="fr-FR"/>
              <a:pPr eaLnBrk="1" hangingPunct="1"/>
              <a:t>44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3156EB7-E9B3-4C98-B2FD-4D62EA016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1C19D2-1399-4B83-AF4C-172C6F06231A}" type="slidenum">
              <a:rPr lang="en-US" altLang="fr-FR"/>
              <a:pPr eaLnBrk="1" hangingPunct="1"/>
              <a:t>49</a:t>
            </a:fld>
            <a:endParaRPr lang="en-US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39EF305-B7FD-41ED-8A55-9C7AC50DF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A774961-A4E9-4226-B87F-635114D20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22" tIns="45123" rIns="87022" bIns="45123"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myhealthywaist.or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healthywaist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F91CD3-322D-4DB7-8CCC-E58E9DF4249F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2F7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C307B-C135-416B-BC3B-C7C7DF5D8B92}"/>
              </a:ext>
            </a:extLst>
          </p:cNvPr>
          <p:cNvSpPr/>
          <p:nvPr/>
        </p:nvSpPr>
        <p:spPr>
          <a:xfrm>
            <a:off x="0" y="114300"/>
            <a:ext cx="9144000" cy="704850"/>
          </a:xfrm>
          <a:prstGeom prst="rect">
            <a:avLst/>
          </a:prstGeom>
          <a:gradFill>
            <a:gsLst>
              <a:gs pos="0">
                <a:srgbClr val="EAF4F9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2225A-B903-4A8F-8ECC-A81BEB524382}"/>
              </a:ext>
            </a:extLst>
          </p:cNvPr>
          <p:cNvSpPr/>
          <p:nvPr/>
        </p:nvSpPr>
        <p:spPr>
          <a:xfrm>
            <a:off x="0" y="114300"/>
            <a:ext cx="161925" cy="704850"/>
          </a:xfrm>
          <a:prstGeom prst="rect">
            <a:avLst/>
          </a:prstGeom>
          <a:gradFill>
            <a:gsLst>
              <a:gs pos="0">
                <a:srgbClr val="316598"/>
              </a:gs>
              <a:gs pos="100000">
                <a:srgbClr val="2F7CB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7" name="Image 17" descr="LogoMYHW.png">
            <a:extLst>
              <a:ext uri="{FF2B5EF4-FFF2-40B4-BE49-F238E27FC236}">
                <a16:creationId xmlns:a16="http://schemas.microsoft.com/office/drawing/2014/main" id="{74F737AD-7B79-4372-AC93-68F6835D2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"/>
          <a:stretch>
            <a:fillRect/>
          </a:stretch>
        </p:blipFill>
        <p:spPr bwMode="auto">
          <a:xfrm>
            <a:off x="485775" y="57150"/>
            <a:ext cx="20859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8" descr="LogoProducedBy.png">
            <a:extLst>
              <a:ext uri="{FF2B5EF4-FFF2-40B4-BE49-F238E27FC236}">
                <a16:creationId xmlns:a16="http://schemas.microsoft.com/office/drawing/2014/main" id="{384E3939-C786-40A5-9EA0-0508E5422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1DAEA650-C8AF-46E3-B9EB-3986EED429AB}"/>
              </a:ext>
            </a:extLst>
          </p:cNvPr>
          <p:cNvSpPr/>
          <p:nvPr/>
        </p:nvSpPr>
        <p:spPr>
          <a:xfrm>
            <a:off x="471488" y="6602413"/>
            <a:ext cx="172561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Source: www.myhealthywaist.org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722313" y="194945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1628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114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49574-D76C-462B-8819-CFCB6BF6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B16FB1-95C6-487E-B573-B752E857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4943D-A728-4E96-A0FC-E7153466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0A09F3-D4D9-4A56-B829-316AE2B4D259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4346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D3359-2A32-4EF2-95C8-07603BAC2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3613150"/>
            <a:ext cx="7772400" cy="2290763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fr-FR" sz="2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2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C5EF09-0734-47E2-AC46-9D72D5A12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1C0F4E-A90D-4E7C-87D5-9879F99A4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D47CA1-9F36-4471-B03C-5BAC7DD5E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278C36-D1B2-47A3-9D41-AEF0C1FB110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830940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A7D53C-FB39-4FDC-916A-3A15960EDDC3}"/>
              </a:ext>
            </a:extLst>
          </p:cNvPr>
          <p:cNvSpPr/>
          <p:nvPr userDrawn="1"/>
        </p:nvSpPr>
        <p:spPr>
          <a:xfrm>
            <a:off x="165100" y="0"/>
            <a:ext cx="8978900" cy="73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67250" y="1179513"/>
            <a:ext cx="4038600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67250" y="3708400"/>
            <a:ext cx="40386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319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D3CAD7-7B43-40C6-AD31-79E024F157AF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FF586ACE-34C6-4427-B1EB-7838C0C162AB}"/>
              </a:ext>
            </a:extLst>
          </p:cNvPr>
          <p:cNvSpPr/>
          <p:nvPr/>
        </p:nvSpPr>
        <p:spPr>
          <a:xfrm>
            <a:off x="471488" y="6602413"/>
            <a:ext cx="172561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Source: www.myhealthywaist.org</a:t>
            </a:r>
          </a:p>
        </p:txBody>
      </p:sp>
      <p:pic>
        <p:nvPicPr>
          <p:cNvPr id="7" name="Image 15" descr="LogoProducedBy.png">
            <a:extLst>
              <a:ext uri="{FF2B5EF4-FFF2-40B4-BE49-F238E27FC236}">
                <a16:creationId xmlns:a16="http://schemas.microsoft.com/office/drawing/2014/main" id="{CA1EF096-C2AB-4CEF-AD84-E51E8989C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52E51-01E3-4772-B699-5BD5D78838BD}"/>
              </a:ext>
            </a:extLst>
          </p:cNvPr>
          <p:cNvSpPr/>
          <p:nvPr/>
        </p:nvSpPr>
        <p:spPr>
          <a:xfrm>
            <a:off x="4533900" y="6115050"/>
            <a:ext cx="4400550" cy="533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3333"/>
              </a:buCl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2124074" y="6105525"/>
            <a:ext cx="6800851" cy="552450"/>
          </a:xfrm>
        </p:spPr>
        <p:txBody>
          <a:bodyPr anchorCtr="0"/>
          <a:lstStyle>
            <a:lvl1pPr marL="0" indent="0" algn="r">
              <a:spcBef>
                <a:spcPts val="0"/>
              </a:spcBef>
              <a:buNone/>
              <a:defRPr lang="fr-CA" sz="1000" dirty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21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que Sans 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A577E5-7867-4CC4-869B-6A69B2D72B97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16701C41-E6EE-4252-9026-D5A507C69FE4}"/>
              </a:ext>
            </a:extLst>
          </p:cNvPr>
          <p:cNvSpPr/>
          <p:nvPr/>
        </p:nvSpPr>
        <p:spPr>
          <a:xfrm>
            <a:off x="471488" y="6602413"/>
            <a:ext cx="172561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Source: www.myhealthywaist.org</a:t>
            </a:r>
          </a:p>
        </p:txBody>
      </p:sp>
      <p:pic>
        <p:nvPicPr>
          <p:cNvPr id="6" name="Image 15" descr="LogoProducedBy.png">
            <a:extLst>
              <a:ext uri="{FF2B5EF4-FFF2-40B4-BE49-F238E27FC236}">
                <a16:creationId xmlns:a16="http://schemas.microsoft.com/office/drawing/2014/main" id="{33ED2DEA-45CD-4B07-8367-43BD4B9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1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94A4F8-A1D3-4FDC-9614-9A78B2BCAF1C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ED73BC0-CC4B-4998-9635-660527F55EA7}"/>
              </a:ext>
            </a:extLst>
          </p:cNvPr>
          <p:cNvSpPr/>
          <p:nvPr/>
        </p:nvSpPr>
        <p:spPr>
          <a:xfrm>
            <a:off x="471488" y="6602413"/>
            <a:ext cx="172561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Source: www.myhealthywaist.org</a:t>
            </a:r>
          </a:p>
        </p:txBody>
      </p:sp>
      <p:pic>
        <p:nvPicPr>
          <p:cNvPr id="9" name="Image 15" descr="LogoProducedBy.png">
            <a:extLst>
              <a:ext uri="{FF2B5EF4-FFF2-40B4-BE49-F238E27FC236}">
                <a16:creationId xmlns:a16="http://schemas.microsoft.com/office/drawing/2014/main" id="{77356EEA-BF0A-49E3-89F6-36C9828D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E5FEE9-D912-419E-BFD0-2E0694115FF2}"/>
              </a:ext>
            </a:extLst>
          </p:cNvPr>
          <p:cNvSpPr/>
          <p:nvPr/>
        </p:nvSpPr>
        <p:spPr>
          <a:xfrm>
            <a:off x="4533900" y="6115050"/>
            <a:ext cx="4400550" cy="533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476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4667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2124074" y="6105525"/>
            <a:ext cx="6800851" cy="552450"/>
          </a:xfrm>
        </p:spPr>
        <p:txBody>
          <a:bodyPr anchorCtr="0"/>
          <a:lstStyle>
            <a:lvl1pPr marL="0" indent="0" algn="r">
              <a:spcBef>
                <a:spcPts val="0"/>
              </a:spcBef>
              <a:buNone/>
              <a:defRPr lang="fr-CA" sz="1000" dirty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560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ique Sans 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F5CF71-0E50-4B3E-887D-4E25AB5C82BF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2E3FC05-EDD9-4CD3-9320-0979503DFBD3}"/>
              </a:ext>
            </a:extLst>
          </p:cNvPr>
          <p:cNvSpPr/>
          <p:nvPr/>
        </p:nvSpPr>
        <p:spPr>
          <a:xfrm>
            <a:off x="471488" y="6602413"/>
            <a:ext cx="172561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Source: www.myhealthywaist.org</a:t>
            </a:r>
          </a:p>
        </p:txBody>
      </p:sp>
      <p:pic>
        <p:nvPicPr>
          <p:cNvPr id="9" name="Image 15" descr="LogoProducedBy.png">
            <a:extLst>
              <a:ext uri="{FF2B5EF4-FFF2-40B4-BE49-F238E27FC236}">
                <a16:creationId xmlns:a16="http://schemas.microsoft.com/office/drawing/2014/main" id="{F5D2247A-0A27-47E7-A6D9-2B62D0523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476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4667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5635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LogoProducedBy.png">
            <a:extLst>
              <a:ext uri="{FF2B5EF4-FFF2-40B4-BE49-F238E27FC236}">
                <a16:creationId xmlns:a16="http://schemas.microsoft.com/office/drawing/2014/main" id="{54E8CC52-DEBB-4DB6-93E8-CC43AA86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B21D8B1B-A9F0-43EA-88D2-E376A08738D2}"/>
              </a:ext>
            </a:extLst>
          </p:cNvPr>
          <p:cNvSpPr/>
          <p:nvPr/>
        </p:nvSpPr>
        <p:spPr>
          <a:xfrm>
            <a:off x="471488" y="6602413"/>
            <a:ext cx="172561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Source: www.myhealthywaist.org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346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476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4667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67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LogoMYHW.png">
            <a:extLst>
              <a:ext uri="{FF2B5EF4-FFF2-40B4-BE49-F238E27FC236}">
                <a16:creationId xmlns:a16="http://schemas.microsoft.com/office/drawing/2014/main" id="{538C55D0-BB64-455D-8469-14DCDE269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-278" b="29025"/>
          <a:stretch>
            <a:fillRect/>
          </a:stretch>
        </p:blipFill>
        <p:spPr bwMode="auto">
          <a:xfrm>
            <a:off x="847725" y="57150"/>
            <a:ext cx="172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22313" y="194945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1628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366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586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myhealthywais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>
            <a:extLst>
              <a:ext uri="{FF2B5EF4-FFF2-40B4-BE49-F238E27FC236}">
                <a16:creationId xmlns:a16="http://schemas.microsoft.com/office/drawing/2014/main" id="{55CFA641-C67B-427F-86CB-46E10C3F7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04900"/>
            <a:ext cx="82296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8B5779-72DC-4868-9C90-B57F123F746C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2F7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83F60-EA24-4630-A43E-8FE53E206064}"/>
              </a:ext>
            </a:extLst>
          </p:cNvPr>
          <p:cNvSpPr/>
          <p:nvPr/>
        </p:nvSpPr>
        <p:spPr>
          <a:xfrm>
            <a:off x="0" y="114300"/>
            <a:ext cx="9144000" cy="704850"/>
          </a:xfrm>
          <a:prstGeom prst="rect">
            <a:avLst/>
          </a:prstGeom>
          <a:gradFill>
            <a:gsLst>
              <a:gs pos="0">
                <a:srgbClr val="EAF4F9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41C75A-1298-4576-996D-A0F6DE1155E2}"/>
              </a:ext>
            </a:extLst>
          </p:cNvPr>
          <p:cNvSpPr/>
          <p:nvPr/>
        </p:nvSpPr>
        <p:spPr>
          <a:xfrm>
            <a:off x="0" y="114300"/>
            <a:ext cx="161925" cy="704850"/>
          </a:xfrm>
          <a:prstGeom prst="rect">
            <a:avLst/>
          </a:prstGeom>
          <a:gradFill>
            <a:gsLst>
              <a:gs pos="0">
                <a:srgbClr val="316598"/>
              </a:gs>
              <a:gs pos="100000">
                <a:srgbClr val="2F7CB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174" name="Rectangle 11">
            <a:extLst>
              <a:ext uri="{FF2B5EF4-FFF2-40B4-BE49-F238E27FC236}">
                <a16:creationId xmlns:a16="http://schemas.microsoft.com/office/drawing/2014/main" id="{800E43A7-2D7E-4F92-BE18-2BC682C9A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217488"/>
            <a:ext cx="768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7175" name="Image 14" descr="LogoMYHW.png">
            <a:extLst>
              <a:ext uri="{FF2B5EF4-FFF2-40B4-BE49-F238E27FC236}">
                <a16:creationId xmlns:a16="http://schemas.microsoft.com/office/drawing/2014/main" id="{EC8C23D7-53A8-4F42-A2A5-DF70EE046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35"/>
          <a:stretch>
            <a:fillRect/>
          </a:stretch>
        </p:blipFill>
        <p:spPr bwMode="auto">
          <a:xfrm>
            <a:off x="485775" y="57150"/>
            <a:ext cx="3905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 16" descr="LogoProducedBy.png">
            <a:extLst>
              <a:ext uri="{FF2B5EF4-FFF2-40B4-BE49-F238E27FC236}">
                <a16:creationId xmlns:a16="http://schemas.microsoft.com/office/drawing/2014/main" id="{7AA69543-ED5B-4D8E-8115-E26B69F30D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hlinkClick r:id="rId18"/>
            <a:extLst>
              <a:ext uri="{FF2B5EF4-FFF2-40B4-BE49-F238E27FC236}">
                <a16:creationId xmlns:a16="http://schemas.microsoft.com/office/drawing/2014/main" id="{82B884B3-F491-44CF-9DF8-31CE32A3E76C}"/>
              </a:ext>
            </a:extLst>
          </p:cNvPr>
          <p:cNvSpPr/>
          <p:nvPr/>
        </p:nvSpPr>
        <p:spPr>
          <a:xfrm>
            <a:off x="471488" y="6602413"/>
            <a:ext cx="172561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Source: www.myhealthywaist.org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30" r:id="rId1"/>
    <p:sldLayoutId id="2147495331" r:id="rId2"/>
    <p:sldLayoutId id="2147495332" r:id="rId3"/>
    <p:sldLayoutId id="2147495333" r:id="rId4"/>
    <p:sldLayoutId id="2147495334" r:id="rId5"/>
    <p:sldLayoutId id="2147495335" r:id="rId6"/>
    <p:sldLayoutId id="2147495327" r:id="rId7"/>
    <p:sldLayoutId id="2147495336" r:id="rId8"/>
    <p:sldLayoutId id="2147495328" r:id="rId9"/>
    <p:sldLayoutId id="2147495337" r:id="rId10"/>
    <p:sldLayoutId id="2147495338" r:id="rId11"/>
    <p:sldLayoutId id="2147495339" r:id="rId12"/>
    <p:sldLayoutId id="2147495329" r:id="rId13"/>
    <p:sldLayoutId id="2147495340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fontAlgn="base">
        <a:spcBef>
          <a:spcPct val="20000"/>
        </a:spcBef>
        <a:spcAft>
          <a:spcPct val="0"/>
        </a:spcAft>
        <a:buClr>
          <a:srgbClr val="333333"/>
        </a:buClr>
        <a:buFont typeface="Arial" panose="020B06040202020202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2238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B3BC8DB2-A570-45FC-873B-AD88BDAF7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613" y="1539875"/>
            <a:ext cx="8559800" cy="18843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Physical Activity in the Management of </a:t>
            </a:r>
            <a:br>
              <a:rPr lang="en-US" dirty="0"/>
            </a:br>
            <a:r>
              <a:rPr lang="en-US" dirty="0"/>
              <a:t>Abdominal Obesity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1E8A2B-21E0-4BE6-908E-8FC1F614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752850"/>
            <a:ext cx="7772400" cy="2065338"/>
          </a:xfrm>
          <a:prstGeom prst="rect">
            <a:avLst/>
          </a:prstGeom>
          <a:noFill/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Robert Ross, PhD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School of Kinesiology and Health Studies, 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Department of Medicine, Division of Endocrinology and Metabolism 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Queen’s University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Kingston, Ontario, Canada</a:t>
            </a:r>
            <a:endParaRPr lang="fr-CA" sz="2000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>
            <a:extLst>
              <a:ext uri="{FF2B5EF4-FFF2-40B4-BE49-F238E27FC236}">
                <a16:creationId xmlns:a16="http://schemas.microsoft.com/office/drawing/2014/main" id="{E51C4B76-9183-49E1-A5E9-E2121E29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2713038"/>
            <a:ext cx="8096250" cy="161925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675" name="Title 23">
            <a:extLst>
              <a:ext uri="{FF2B5EF4-FFF2-40B4-BE49-F238E27FC236}">
                <a16:creationId xmlns:a16="http://schemas.microsoft.com/office/drawing/2014/main" id="{927C1F47-F06E-4BEA-805F-5E5535798A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9963" y="171450"/>
            <a:ext cx="7764462" cy="460375"/>
          </a:xfrm>
        </p:spPr>
        <p:txBody>
          <a:bodyPr/>
          <a:lstStyle/>
          <a:p>
            <a:r>
              <a:rPr lang="en-CA" altLang="fr-FR" sz="2400"/>
              <a:t>Overview</a:t>
            </a:r>
            <a:endParaRPr lang="fr-CA" altLang="fr-FR" sz="2400"/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FC2CD70F-7A97-4E00-BBB3-BA36059B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1023938"/>
            <a:ext cx="82296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(1)						 </a:t>
            </a:r>
            <a:r>
              <a:rPr lang="en-US" altLang="fr-FR" sz="2000"/>
              <a:t>Overweight and obese is now the normal phenotype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Understand the importance of waist circumference in management of obesity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(2)						 </a:t>
            </a:r>
            <a:r>
              <a:rPr lang="en-US" altLang="fr-FR" sz="2000"/>
              <a:t>Understanding that weight loss is not the optimal outcome for managing obesity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Redefine treatment targets – focus on causal behaviours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(3)						 </a:t>
            </a:r>
            <a:r>
              <a:rPr lang="en-US" altLang="fr-FR" sz="2000"/>
              <a:t>Sustaining healthy lifestyle behaviours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Reorganize health care teams – understand environmental challenges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CC2968F1-7A80-4915-95DA-72352FD7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138113"/>
            <a:ext cx="5946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3333"/>
                </a:solidFill>
                <a:latin typeface="Arial Narrow" pitchFamily="34" charset="0"/>
                <a:ea typeface="+mj-ea"/>
                <a:cs typeface="+mj-cs"/>
              </a:rPr>
              <a:t>Question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50544608-53FB-4158-B64A-1F4224CE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4168775"/>
            <a:ext cx="87995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800"/>
              <a:t>Is it also possible to observe meaningful reduction in</a:t>
            </a:r>
          </a:p>
          <a:p>
            <a:pPr algn="ctr" eaLnBrk="1" hangingPunct="1"/>
            <a:r>
              <a:rPr lang="en-US" altLang="fr-FR" sz="2800"/>
              <a:t> waist circumference, intra-abdominal fat and insulin resistance in response to exercise with no change in </a:t>
            </a:r>
          </a:p>
          <a:p>
            <a:pPr algn="ctr" eaLnBrk="1" hangingPunct="1"/>
            <a:r>
              <a:rPr lang="en-US" altLang="fr-FR" sz="2800"/>
              <a:t>body weight?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5CD0064-CDAC-4E6A-BAAB-121920A8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143000"/>
            <a:ext cx="8397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cs typeface="+mn-cs"/>
              </a:rPr>
              <a:t>Is it possible to observe meaningful reduction in waist circumference, intra-abdominal (visceral) fat and insulin resistance in response to exercise with substantial (&gt;5%) weight loss?</a:t>
            </a: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96F19E04-151A-4566-AB35-876F76DD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106738"/>
            <a:ext cx="1555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5400" b="1">
                <a:solidFill>
                  <a:srgbClr val="A50021"/>
                </a:solidFill>
              </a:rPr>
              <a:t>YES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DCC9110C-E4AC-4FC5-8827-5293FC58A3E4}"/>
              </a:ext>
            </a:extLst>
          </p:cNvPr>
          <p:cNvSpPr/>
          <p:nvPr/>
        </p:nvSpPr>
        <p:spPr>
          <a:xfrm>
            <a:off x="406400" y="4725988"/>
            <a:ext cx="8464550" cy="103346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16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" name="Rectangle à coins arrondis 25">
            <a:extLst>
              <a:ext uri="{FF2B5EF4-FFF2-40B4-BE49-F238E27FC236}">
                <a16:creationId xmlns:a16="http://schemas.microsoft.com/office/drawing/2014/main" id="{03F95D43-D1E3-4E9F-A376-EFE8152CB2EB}"/>
              </a:ext>
            </a:extLst>
          </p:cNvPr>
          <p:cNvSpPr/>
          <p:nvPr/>
        </p:nvSpPr>
        <p:spPr>
          <a:xfrm>
            <a:off x="265113" y="1304007"/>
            <a:ext cx="8747125" cy="32194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26" name="Text Box 3">
            <a:extLst>
              <a:ext uri="{FF2B5EF4-FFF2-40B4-BE49-F238E27FC236}">
                <a16:creationId xmlns:a16="http://schemas.microsoft.com/office/drawing/2014/main" id="{03760E02-335D-4BAE-BC92-01ACC1D12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1477963"/>
            <a:ext cx="165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>
                <a:solidFill>
                  <a:schemeClr val="bg1"/>
                </a:solidFill>
              </a:rPr>
              <a:t>Treatment</a:t>
            </a:r>
          </a:p>
        </p:txBody>
      </p:sp>
      <p:sp>
        <p:nvSpPr>
          <p:cNvPr id="30727" name="Text Box 5">
            <a:extLst>
              <a:ext uri="{FF2B5EF4-FFF2-40B4-BE49-F238E27FC236}">
                <a16:creationId xmlns:a16="http://schemas.microsoft.com/office/drawing/2014/main" id="{11A42BD8-E491-4B94-A9B2-60DDFCFA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682875"/>
            <a:ext cx="1738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200" b="1">
                <a:solidFill>
                  <a:schemeClr val="bg1"/>
                </a:solidFill>
              </a:rPr>
              <a:t>Subject </a:t>
            </a:r>
          </a:p>
          <a:p>
            <a:r>
              <a:rPr lang="en-US" altLang="fr-FR" sz="2200" b="1">
                <a:solidFill>
                  <a:schemeClr val="bg1"/>
                </a:solidFill>
              </a:rPr>
              <a:t>recruitment</a:t>
            </a:r>
          </a:p>
        </p:txBody>
      </p:sp>
      <p:sp>
        <p:nvSpPr>
          <p:cNvPr id="30728" name="Text Box 6">
            <a:extLst>
              <a:ext uri="{FF2B5EF4-FFF2-40B4-BE49-F238E27FC236}">
                <a16:creationId xmlns:a16="http://schemas.microsoft.com/office/drawing/2014/main" id="{3DE0F925-D722-4C2B-8B7F-B96F3235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2682875"/>
            <a:ext cx="1506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200" b="1">
                <a:solidFill>
                  <a:schemeClr val="bg1"/>
                </a:solidFill>
              </a:rPr>
              <a:t>Random</a:t>
            </a:r>
          </a:p>
          <a:p>
            <a:r>
              <a:rPr lang="en-US" altLang="fr-FR" sz="2200" b="1">
                <a:solidFill>
                  <a:schemeClr val="bg1"/>
                </a:solidFill>
              </a:rPr>
              <a:t>allocation</a:t>
            </a:r>
          </a:p>
        </p:txBody>
      </p:sp>
      <p:sp>
        <p:nvSpPr>
          <p:cNvPr id="49157" name="Text Box 7">
            <a:extLst>
              <a:ext uri="{FF2B5EF4-FFF2-40B4-BE49-F238E27FC236}">
                <a16:creationId xmlns:a16="http://schemas.microsoft.com/office/drawing/2014/main" id="{2E026B7D-2B08-4AE8-8B8F-47D4B520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1976438"/>
            <a:ext cx="39703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1. Control</a:t>
            </a:r>
          </a:p>
          <a:p>
            <a:pPr eaLnBrk="0" hangingPunct="0">
              <a:defRPr/>
            </a:pPr>
            <a:endParaRPr lang="en-US" sz="20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2. Diet weight loss</a:t>
            </a:r>
          </a:p>
          <a:p>
            <a:pPr eaLnBrk="0" hangingPunct="0">
              <a:defRPr/>
            </a:pPr>
            <a:endParaRPr lang="en-US" sz="20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3. Exercise weight loss</a:t>
            </a:r>
          </a:p>
          <a:p>
            <a:pPr eaLnBrk="0" hangingPunct="0">
              <a:defRPr/>
            </a:pPr>
            <a:endParaRPr lang="en-US" sz="20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4. Exercise without weight loss</a:t>
            </a:r>
          </a:p>
        </p:txBody>
      </p:sp>
      <p:sp>
        <p:nvSpPr>
          <p:cNvPr id="46086" name="Line 8">
            <a:extLst>
              <a:ext uri="{FF2B5EF4-FFF2-40B4-BE49-F238E27FC236}">
                <a16:creationId xmlns:a16="http://schemas.microsoft.com/office/drawing/2014/main" id="{C2F28B88-3C75-49F2-BD25-EB1C533F8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938" y="3060700"/>
            <a:ext cx="704850" cy="0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46087" name="Line 9">
            <a:extLst>
              <a:ext uri="{FF2B5EF4-FFF2-40B4-BE49-F238E27FC236}">
                <a16:creationId xmlns:a16="http://schemas.microsoft.com/office/drawing/2014/main" id="{1D2BDE16-7BDD-4886-BD99-F77B08110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1163" y="2270125"/>
            <a:ext cx="781050" cy="822325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46088" name="Line 10">
            <a:extLst>
              <a:ext uri="{FF2B5EF4-FFF2-40B4-BE49-F238E27FC236}">
                <a16:creationId xmlns:a16="http://schemas.microsoft.com/office/drawing/2014/main" id="{A0ABACD9-2059-45C7-B952-71A62F9A4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2113" y="3092450"/>
            <a:ext cx="819150" cy="304800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46089" name="Line 11">
            <a:extLst>
              <a:ext uri="{FF2B5EF4-FFF2-40B4-BE49-F238E27FC236}">
                <a16:creationId xmlns:a16="http://schemas.microsoft.com/office/drawing/2014/main" id="{D7EEE52A-E9A4-4D96-A71D-D0D3AE127E1D}"/>
              </a:ext>
            </a:extLst>
          </p:cNvPr>
          <p:cNvSpPr>
            <a:spLocks noChangeShapeType="1"/>
          </p:cNvSpPr>
          <p:nvPr/>
        </p:nvSpPr>
        <p:spPr bwMode="auto">
          <a:xfrm rot="4433536" flipV="1">
            <a:off x="4079875" y="3270251"/>
            <a:ext cx="1038225" cy="514350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46090" name="Line 12">
            <a:extLst>
              <a:ext uri="{FF2B5EF4-FFF2-40B4-BE49-F238E27FC236}">
                <a16:creationId xmlns:a16="http://schemas.microsoft.com/office/drawing/2014/main" id="{26217E41-BF3A-4061-AC99-48B728DFE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2841625"/>
            <a:ext cx="749300" cy="254000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30735" name="Text Box 14">
            <a:extLst>
              <a:ext uri="{FF2B5EF4-FFF2-40B4-BE49-F238E27FC236}">
                <a16:creationId xmlns:a16="http://schemas.microsoft.com/office/drawing/2014/main" id="{AE6A2EE1-D07D-4AA8-AADA-A31A9DB0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6350"/>
            <a:ext cx="833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400" b="1">
                <a:solidFill>
                  <a:srgbClr val="333333"/>
                </a:solidFill>
                <a:latin typeface="Arial Narrow" panose="020B0606020202030204" pitchFamily="34" charset="0"/>
              </a:rPr>
              <a:t>Effects of Diet or Exercise With or Without Weight Loss on Abdominal Obesity and Insulin Resistance</a:t>
            </a: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DBDAC037-5E9B-4DA0-9C0D-C765DD8B3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783138"/>
            <a:ext cx="856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6688" indent="-166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fr-FR" b="1"/>
              <a:t> Abdominally obese men and women (age ≈45 years): </a:t>
            </a:r>
            <a:r>
              <a:rPr lang="en-US" altLang="fr-FR" b="1">
                <a:solidFill>
                  <a:schemeClr val="accent2"/>
                </a:solidFill>
              </a:rPr>
              <a:t>14-16 weeks </a:t>
            </a:r>
          </a:p>
          <a:p>
            <a:pPr eaLnBrk="1" hangingPunct="1"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fr-FR" b="1"/>
              <a:t> Intervention </a:t>
            </a:r>
            <a:r>
              <a:rPr lang="en-US" altLang="fr-FR" b="1">
                <a:solidFill>
                  <a:schemeClr val="accent2"/>
                </a:solidFill>
              </a:rPr>
              <a:t>≈50 minutes of daily walking </a:t>
            </a:r>
            <a:r>
              <a:rPr lang="en-US" altLang="fr-FR" b="1"/>
              <a:t>on treadmill under supervision</a:t>
            </a:r>
          </a:p>
          <a:p>
            <a:pPr eaLnBrk="1" hangingPunct="1"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altLang="fr-FR" b="1"/>
              <a:t> All participants: balanced diet, no caloric restriction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419">
            <a:extLst>
              <a:ext uri="{FF2B5EF4-FFF2-40B4-BE49-F238E27FC236}">
                <a16:creationId xmlns:a16="http://schemas.microsoft.com/office/drawing/2014/main" id="{C799E586-8D2C-4C7C-9758-3E1252B13B48}"/>
              </a:ext>
            </a:extLst>
          </p:cNvPr>
          <p:cNvSpPr/>
          <p:nvPr/>
        </p:nvSpPr>
        <p:spPr>
          <a:xfrm>
            <a:off x="5891213" y="2566988"/>
            <a:ext cx="2644775" cy="25034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8D79817A-1F20-422D-ADA4-03B964FDDAEF}"/>
              </a:ext>
            </a:extLst>
          </p:cNvPr>
          <p:cNvSpPr/>
          <p:nvPr/>
        </p:nvSpPr>
        <p:spPr>
          <a:xfrm>
            <a:off x="973138" y="2636838"/>
            <a:ext cx="3213100" cy="24225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24" name="Rectangle à coins arrondis 423">
            <a:extLst>
              <a:ext uri="{FF2B5EF4-FFF2-40B4-BE49-F238E27FC236}">
                <a16:creationId xmlns:a16="http://schemas.microsoft.com/office/drawing/2014/main" id="{EB1B9662-561C-4946-8948-F846EA5B9AC7}"/>
              </a:ext>
            </a:extLst>
          </p:cNvPr>
          <p:cNvSpPr/>
          <p:nvPr/>
        </p:nvSpPr>
        <p:spPr bwMode="auto">
          <a:xfrm>
            <a:off x="3086100" y="966788"/>
            <a:ext cx="2971800" cy="1109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tIns="0" bIns="0" anchor="ctr"/>
          <a:lstStyle/>
          <a:p>
            <a:pPr>
              <a:lnSpc>
                <a:spcPct val="150000"/>
              </a:lnSpc>
              <a:defRPr/>
            </a:pPr>
            <a:endParaRPr lang="fr-CA" sz="95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31749" name="Rectangle 9">
            <a:extLst>
              <a:ext uri="{FF2B5EF4-FFF2-40B4-BE49-F238E27FC236}">
                <a16:creationId xmlns:a16="http://schemas.microsoft.com/office/drawing/2014/main" id="{9A5CCB9E-A4EE-4E90-A60B-C123C314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1001713"/>
            <a:ext cx="6302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Control</a:t>
            </a:r>
          </a:p>
        </p:txBody>
      </p:sp>
      <p:sp>
        <p:nvSpPr>
          <p:cNvPr id="31750" name="Rectangle 12">
            <a:extLst>
              <a:ext uri="{FF2B5EF4-FFF2-40B4-BE49-F238E27FC236}">
                <a16:creationId xmlns:a16="http://schemas.microsoft.com/office/drawing/2014/main" id="{C71EA029-3C9F-405E-A1E9-3A5670D8C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1270000"/>
            <a:ext cx="136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Diet weight loss</a:t>
            </a:r>
          </a:p>
        </p:txBody>
      </p:sp>
      <p:sp>
        <p:nvSpPr>
          <p:cNvPr id="31751" name="Rectangle 15">
            <a:extLst>
              <a:ext uri="{FF2B5EF4-FFF2-40B4-BE49-F238E27FC236}">
                <a16:creationId xmlns:a16="http://schemas.microsoft.com/office/drawing/2014/main" id="{D09DA362-488F-430A-8DEE-EC8A54377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1539875"/>
            <a:ext cx="18176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Exercise weight loss</a:t>
            </a:r>
          </a:p>
        </p:txBody>
      </p:sp>
      <p:sp>
        <p:nvSpPr>
          <p:cNvPr id="31752" name="Line 7">
            <a:extLst>
              <a:ext uri="{FF2B5EF4-FFF2-40B4-BE49-F238E27FC236}">
                <a16:creationId xmlns:a16="http://schemas.microsoft.com/office/drawing/2014/main" id="{91DAC836-5601-4BB2-B42F-AFFB3BB5A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988" y="1117600"/>
            <a:ext cx="228600" cy="0"/>
          </a:xfrm>
          <a:prstGeom prst="line">
            <a:avLst/>
          </a:prstGeom>
          <a:noFill/>
          <a:ln w="11113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1753" name="Freeform 8">
            <a:extLst>
              <a:ext uri="{FF2B5EF4-FFF2-40B4-BE49-F238E27FC236}">
                <a16:creationId xmlns:a16="http://schemas.microsoft.com/office/drawing/2014/main" id="{D4A8FE2D-16CD-4F0A-9BF9-68D0E0454419}"/>
              </a:ext>
            </a:extLst>
          </p:cNvPr>
          <p:cNvSpPr>
            <a:spLocks/>
          </p:cNvSpPr>
          <p:nvPr/>
        </p:nvSpPr>
        <p:spPr bwMode="auto">
          <a:xfrm>
            <a:off x="3273425" y="1071563"/>
            <a:ext cx="77788" cy="90487"/>
          </a:xfrm>
          <a:custGeom>
            <a:avLst/>
            <a:gdLst>
              <a:gd name="T0" fmla="*/ 1111 w 70"/>
              <a:gd name="T1" fmla="*/ 0 h 74"/>
              <a:gd name="T2" fmla="*/ 1111 w 70"/>
              <a:gd name="T3" fmla="*/ 2445 h 74"/>
              <a:gd name="T4" fmla="*/ 1111 w 70"/>
              <a:gd name="T5" fmla="*/ 2445 h 74"/>
              <a:gd name="T6" fmla="*/ 0 w 70"/>
              <a:gd name="T7" fmla="*/ 2445 h 74"/>
              <a:gd name="T8" fmla="*/ 1111 w 70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4"/>
              <a:gd name="T17" fmla="*/ 70 w 70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4">
                <a:moveTo>
                  <a:pt x="35" y="0"/>
                </a:moveTo>
                <a:lnTo>
                  <a:pt x="70" y="37"/>
                </a:lnTo>
                <a:lnTo>
                  <a:pt x="35" y="74"/>
                </a:lnTo>
                <a:lnTo>
                  <a:pt x="0" y="37"/>
                </a:lnTo>
                <a:lnTo>
                  <a:pt x="35" y="0"/>
                </a:lnTo>
                <a:close/>
              </a:path>
            </a:pathLst>
          </a:custGeom>
          <a:solidFill>
            <a:srgbClr val="A50021"/>
          </a:solidFill>
          <a:ln w="11176">
            <a:solidFill>
              <a:srgbClr val="A5002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7515" name="Line 10">
            <a:extLst>
              <a:ext uri="{FF2B5EF4-FFF2-40B4-BE49-F238E27FC236}">
                <a16:creationId xmlns:a16="http://schemas.microsoft.com/office/drawing/2014/main" id="{84DECE7C-9EFA-459E-AEB9-420104115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988" y="1385888"/>
            <a:ext cx="228600" cy="1587"/>
          </a:xfrm>
          <a:prstGeom prst="line">
            <a:avLst/>
          </a:prstGeom>
          <a:noFill/>
          <a:ln w="11113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47516" name="Rectangle 11">
            <a:extLst>
              <a:ext uri="{FF2B5EF4-FFF2-40B4-BE49-F238E27FC236}">
                <a16:creationId xmlns:a16="http://schemas.microsoft.com/office/drawing/2014/main" id="{9265D6AE-05FE-4B17-9B67-5E3D25EA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1341438"/>
            <a:ext cx="69850" cy="80962"/>
          </a:xfrm>
          <a:prstGeom prst="rect">
            <a:avLst/>
          </a:prstGeom>
          <a:solidFill>
            <a:schemeClr val="accent3"/>
          </a:solidFill>
          <a:ln w="11176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7518" name="Line 13">
            <a:extLst>
              <a:ext uri="{FF2B5EF4-FFF2-40B4-BE49-F238E27FC236}">
                <a16:creationId xmlns:a16="http://schemas.microsoft.com/office/drawing/2014/main" id="{6F8ED435-1DDB-444B-97B5-410AFBCC8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988" y="1655763"/>
            <a:ext cx="228600" cy="1587"/>
          </a:xfrm>
          <a:prstGeom prst="line">
            <a:avLst/>
          </a:prstGeom>
          <a:noFill/>
          <a:ln w="11113">
            <a:solidFill>
              <a:schemeClr val="accent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47519" name="Freeform 14">
            <a:extLst>
              <a:ext uri="{FF2B5EF4-FFF2-40B4-BE49-F238E27FC236}">
                <a16:creationId xmlns:a16="http://schemas.microsoft.com/office/drawing/2014/main" id="{89553C0C-0B0E-4318-9C1E-F079BF79A1B7}"/>
              </a:ext>
            </a:extLst>
          </p:cNvPr>
          <p:cNvSpPr>
            <a:spLocks/>
          </p:cNvSpPr>
          <p:nvPr/>
        </p:nvSpPr>
        <p:spPr bwMode="auto">
          <a:xfrm>
            <a:off x="3273425" y="1611313"/>
            <a:ext cx="77788" cy="88900"/>
          </a:xfrm>
          <a:custGeom>
            <a:avLst/>
            <a:gdLst>
              <a:gd name="T0" fmla="*/ 1 w 70"/>
              <a:gd name="T1" fmla="*/ 0 h 73"/>
              <a:gd name="T2" fmla="*/ 1 w 70"/>
              <a:gd name="T3" fmla="*/ 2 h 73"/>
              <a:gd name="T4" fmla="*/ 0 w 70"/>
              <a:gd name="T5" fmla="*/ 2 h 73"/>
              <a:gd name="T6" fmla="*/ 1 w 70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73"/>
              <a:gd name="T14" fmla="*/ 70 w 70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73">
                <a:moveTo>
                  <a:pt x="35" y="0"/>
                </a:moveTo>
                <a:lnTo>
                  <a:pt x="70" y="73"/>
                </a:lnTo>
                <a:lnTo>
                  <a:pt x="0" y="73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5"/>
          </a:solidFill>
          <a:ln w="11176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47521" name="Line 16">
            <a:extLst>
              <a:ext uri="{FF2B5EF4-FFF2-40B4-BE49-F238E27FC236}">
                <a16:creationId xmlns:a16="http://schemas.microsoft.com/office/drawing/2014/main" id="{4385C522-26B2-4C47-B477-0C03F6120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988" y="1925638"/>
            <a:ext cx="228600" cy="0"/>
          </a:xfrm>
          <a:prstGeom prst="lin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31759" name="Rectangle 17">
            <a:extLst>
              <a:ext uri="{FF2B5EF4-FFF2-40B4-BE49-F238E27FC236}">
                <a16:creationId xmlns:a16="http://schemas.microsoft.com/office/drawing/2014/main" id="{2F795D25-3EB1-4C35-93E6-E925B4D3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1879600"/>
            <a:ext cx="857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47523" name="Line 18">
            <a:extLst>
              <a:ext uri="{FF2B5EF4-FFF2-40B4-BE49-F238E27FC236}">
                <a16:creationId xmlns:a16="http://schemas.microsoft.com/office/drawing/2014/main" id="{30FB868F-5B13-49A9-8C4E-03D7CB554F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3425" y="1879600"/>
            <a:ext cx="39688" cy="46038"/>
          </a:xfrm>
          <a:prstGeom prst="lin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47524" name="Line 19">
            <a:extLst>
              <a:ext uri="{FF2B5EF4-FFF2-40B4-BE49-F238E27FC236}">
                <a16:creationId xmlns:a16="http://schemas.microsoft.com/office/drawing/2014/main" id="{5934514E-D072-4EC9-A801-95662F5BE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3" y="1925638"/>
            <a:ext cx="38100" cy="44450"/>
          </a:xfrm>
          <a:prstGeom prst="lin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47525" name="Line 20">
            <a:extLst>
              <a:ext uri="{FF2B5EF4-FFF2-40B4-BE49-F238E27FC236}">
                <a16:creationId xmlns:a16="http://schemas.microsoft.com/office/drawing/2014/main" id="{B9ECD62C-AF90-4D3B-A96B-1AF7B679F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3425" y="1925638"/>
            <a:ext cx="39688" cy="44450"/>
          </a:xfrm>
          <a:prstGeom prst="lin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47526" name="Line 21">
            <a:extLst>
              <a:ext uri="{FF2B5EF4-FFF2-40B4-BE49-F238E27FC236}">
                <a16:creationId xmlns:a16="http://schemas.microsoft.com/office/drawing/2014/main" id="{590226A9-C9E9-48C7-9611-52C6B2CEC6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3113" y="1879600"/>
            <a:ext cx="38100" cy="46038"/>
          </a:xfrm>
          <a:prstGeom prst="lin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31764" name="Rectangle 22">
            <a:extLst>
              <a:ext uri="{FF2B5EF4-FFF2-40B4-BE49-F238E27FC236}">
                <a16:creationId xmlns:a16="http://schemas.microsoft.com/office/drawing/2014/main" id="{5F88178C-7C93-48F4-8DC1-6657B1EC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1808163"/>
            <a:ext cx="2530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Exercise without weight loss</a:t>
            </a:r>
          </a:p>
        </p:txBody>
      </p:sp>
      <p:sp>
        <p:nvSpPr>
          <p:cNvPr id="31765" name="Text Box 24">
            <a:extLst>
              <a:ext uri="{FF2B5EF4-FFF2-40B4-BE49-F238E27FC236}">
                <a16:creationId xmlns:a16="http://schemas.microsoft.com/office/drawing/2014/main" id="{76797DE5-ACFD-4A9B-B575-BD693622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5948363"/>
            <a:ext cx="184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sz="1300" b="1"/>
          </a:p>
        </p:txBody>
      </p:sp>
      <p:sp>
        <p:nvSpPr>
          <p:cNvPr id="47110" name="Rectangle 25">
            <a:extLst>
              <a:ext uri="{FF2B5EF4-FFF2-40B4-BE49-F238E27FC236}">
                <a16:creationId xmlns:a16="http://schemas.microsoft.com/office/drawing/2014/main" id="{78B9DDD0-8E0C-451C-A110-D9C8B40C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5483225"/>
            <a:ext cx="53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Week</a:t>
            </a:r>
          </a:p>
        </p:txBody>
      </p:sp>
      <p:grpSp>
        <p:nvGrpSpPr>
          <p:cNvPr id="31767" name="Groupe 417">
            <a:extLst>
              <a:ext uri="{FF2B5EF4-FFF2-40B4-BE49-F238E27FC236}">
                <a16:creationId xmlns:a16="http://schemas.microsoft.com/office/drawing/2014/main" id="{FF512059-2C06-4BB0-B028-84F04420C445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2468563"/>
            <a:ext cx="3030538" cy="2898775"/>
            <a:chOff x="5606568" y="2468814"/>
            <a:chExt cx="3030484" cy="2898934"/>
          </a:xfrm>
        </p:grpSpPr>
        <p:sp>
          <p:nvSpPr>
            <p:cNvPr id="31941" name="Text Box 27">
              <a:extLst>
                <a:ext uri="{FF2B5EF4-FFF2-40B4-BE49-F238E27FC236}">
                  <a16:creationId xmlns:a16="http://schemas.microsoft.com/office/drawing/2014/main" id="{47DDAAEB-EECA-4EB3-96B3-C70DA3A74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2994" y="4650039"/>
              <a:ext cx="8461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/>
                <a:t>(≈6 kg)</a:t>
              </a:r>
            </a:p>
          </p:txBody>
        </p:sp>
        <p:sp>
          <p:nvSpPr>
            <p:cNvPr id="31942" name="Line 28">
              <a:extLst>
                <a:ext uri="{FF2B5EF4-FFF2-40B4-BE49-F238E27FC236}">
                  <a16:creationId xmlns:a16="http://schemas.microsoft.com/office/drawing/2014/main" id="{EA92117C-020B-4E93-B768-A046A2BA6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9252" y="2891173"/>
              <a:ext cx="26460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1943" name="Line 29">
              <a:extLst>
                <a:ext uri="{FF2B5EF4-FFF2-40B4-BE49-F238E27FC236}">
                  <a16:creationId xmlns:a16="http://schemas.microsoft.com/office/drawing/2014/main" id="{50E428FA-472E-43F3-95FF-C8298250C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9143" y="2557631"/>
              <a:ext cx="3175" cy="25050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44" name="Line 30">
              <a:extLst>
                <a:ext uri="{FF2B5EF4-FFF2-40B4-BE49-F238E27FC236}">
                  <a16:creationId xmlns:a16="http://schemas.microsoft.com/office/drawing/2014/main" id="{C0AACCA7-AFD4-4D26-A48E-200A73E96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3189" y="5069139"/>
              <a:ext cx="55562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45" name="Line 31">
              <a:extLst>
                <a:ext uri="{FF2B5EF4-FFF2-40B4-BE49-F238E27FC236}">
                  <a16:creationId xmlns:a16="http://schemas.microsoft.com/office/drawing/2014/main" id="{BD083CB4-80A9-46A5-9B9D-038893720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4756402"/>
              <a:ext cx="555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46" name="Line 32">
              <a:extLst>
                <a:ext uri="{FF2B5EF4-FFF2-40B4-BE49-F238E27FC236}">
                  <a16:creationId xmlns:a16="http://schemas.microsoft.com/office/drawing/2014/main" id="{36B7B275-89B4-4F90-BCD3-24BFE878B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4442077"/>
              <a:ext cx="55562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47" name="Line 33">
              <a:extLst>
                <a:ext uri="{FF2B5EF4-FFF2-40B4-BE49-F238E27FC236}">
                  <a16:creationId xmlns:a16="http://schemas.microsoft.com/office/drawing/2014/main" id="{EAA3B90A-6CC4-42E7-8E06-1AEEF5A71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4127752"/>
              <a:ext cx="55562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48" name="Line 34">
              <a:extLst>
                <a:ext uri="{FF2B5EF4-FFF2-40B4-BE49-F238E27FC236}">
                  <a16:creationId xmlns:a16="http://schemas.microsoft.com/office/drawing/2014/main" id="{774561E5-AFA5-43EA-823B-57556696D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3824539"/>
              <a:ext cx="555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49" name="Line 35">
              <a:extLst>
                <a:ext uri="{FF2B5EF4-FFF2-40B4-BE49-F238E27FC236}">
                  <a16:creationId xmlns:a16="http://schemas.microsoft.com/office/drawing/2014/main" id="{B955073F-741D-4058-9B32-2990A3551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3510214"/>
              <a:ext cx="55562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0" name="Line 36">
              <a:extLst>
                <a:ext uri="{FF2B5EF4-FFF2-40B4-BE49-F238E27FC236}">
                  <a16:creationId xmlns:a16="http://schemas.microsoft.com/office/drawing/2014/main" id="{A16CF108-D8B1-4845-B87D-95897649D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3194302"/>
              <a:ext cx="55562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1" name="Line 37">
              <a:extLst>
                <a:ext uri="{FF2B5EF4-FFF2-40B4-BE49-F238E27FC236}">
                  <a16:creationId xmlns:a16="http://schemas.microsoft.com/office/drawing/2014/main" id="{2DBC6E1F-51F6-4A7F-89B7-58457184B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2881564"/>
              <a:ext cx="555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2" name="Line 38">
              <a:extLst>
                <a:ext uri="{FF2B5EF4-FFF2-40B4-BE49-F238E27FC236}">
                  <a16:creationId xmlns:a16="http://schemas.microsoft.com/office/drawing/2014/main" id="{D3F0983C-08CB-4230-B564-1AF49F4E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168" y="2575260"/>
              <a:ext cx="55562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3" name="Line 39">
              <a:extLst>
                <a:ext uri="{FF2B5EF4-FFF2-40B4-BE49-F238E27FC236}">
                  <a16:creationId xmlns:a16="http://schemas.microsoft.com/office/drawing/2014/main" id="{0B327A8D-9816-4889-883D-30B5B9324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0730" y="5069139"/>
              <a:ext cx="2646000" cy="0"/>
            </a:xfrm>
            <a:prstGeom prst="line">
              <a:avLst/>
            </a:prstGeom>
            <a:noFill/>
            <a:ln w="23876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4" name="Line 41">
              <a:extLst>
                <a:ext uri="{FF2B5EF4-FFF2-40B4-BE49-F238E27FC236}">
                  <a16:creationId xmlns:a16="http://schemas.microsoft.com/office/drawing/2014/main" id="{62E436DC-040A-4885-8C72-91C31A3A3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5167" y="5016752"/>
              <a:ext cx="1587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5" name="Line 42">
              <a:extLst>
                <a:ext uri="{FF2B5EF4-FFF2-40B4-BE49-F238E27FC236}">
                  <a16:creationId xmlns:a16="http://schemas.microsoft.com/office/drawing/2014/main" id="{804ED233-D382-4F37-A5AF-04987B3AE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4423" y="5016752"/>
              <a:ext cx="1588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6" name="Line 43">
              <a:extLst>
                <a:ext uri="{FF2B5EF4-FFF2-40B4-BE49-F238E27FC236}">
                  <a16:creationId xmlns:a16="http://schemas.microsoft.com/office/drawing/2014/main" id="{8C19E8BD-956D-4D44-A1A2-AF5DC6C23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3680" y="5016752"/>
              <a:ext cx="1587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7" name="Line 44">
              <a:extLst>
                <a:ext uri="{FF2B5EF4-FFF2-40B4-BE49-F238E27FC236}">
                  <a16:creationId xmlns:a16="http://schemas.microsoft.com/office/drawing/2014/main" id="{B297250F-01BD-418E-BB26-F8F569B9A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936" y="5016752"/>
              <a:ext cx="1588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8" name="Line 45">
              <a:extLst>
                <a:ext uri="{FF2B5EF4-FFF2-40B4-BE49-F238E27FC236}">
                  <a16:creationId xmlns:a16="http://schemas.microsoft.com/office/drawing/2014/main" id="{770B5025-E7DD-4253-99A5-19448C2F5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2193" y="5016752"/>
              <a:ext cx="1587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59" name="Line 46">
              <a:extLst>
                <a:ext uri="{FF2B5EF4-FFF2-40B4-BE49-F238E27FC236}">
                  <a16:creationId xmlns:a16="http://schemas.microsoft.com/office/drawing/2014/main" id="{022FE7F4-166D-4B9A-AA26-166AEC923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1449" y="5016752"/>
              <a:ext cx="1588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0" name="Line 47">
              <a:extLst>
                <a:ext uri="{FF2B5EF4-FFF2-40B4-BE49-F238E27FC236}">
                  <a16:creationId xmlns:a16="http://schemas.microsoft.com/office/drawing/2014/main" id="{C20F0978-2B47-4788-B514-70C67A729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0706" y="5016752"/>
              <a:ext cx="1587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1" name="Line 48">
              <a:extLst>
                <a:ext uri="{FF2B5EF4-FFF2-40B4-BE49-F238E27FC236}">
                  <a16:creationId xmlns:a16="http://schemas.microsoft.com/office/drawing/2014/main" id="{0C536D24-DA49-4D1E-B47B-37A3E126C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9962" y="5016752"/>
              <a:ext cx="0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2" name="Line 49">
              <a:extLst>
                <a:ext uri="{FF2B5EF4-FFF2-40B4-BE49-F238E27FC236}">
                  <a16:creationId xmlns:a16="http://schemas.microsoft.com/office/drawing/2014/main" id="{CCD954A8-1BF5-4976-B437-11A454CCB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7631" y="5016752"/>
              <a:ext cx="0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3" name="Line 50">
              <a:extLst>
                <a:ext uri="{FF2B5EF4-FFF2-40B4-BE49-F238E27FC236}">
                  <a16:creationId xmlns:a16="http://schemas.microsoft.com/office/drawing/2014/main" id="{B0CECD5F-817A-45C9-B06B-330C74A4B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35300" y="5016752"/>
              <a:ext cx="0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4" name="Line 51">
              <a:extLst>
                <a:ext uri="{FF2B5EF4-FFF2-40B4-BE49-F238E27FC236}">
                  <a16:creationId xmlns:a16="http://schemas.microsoft.com/office/drawing/2014/main" id="{BA32103E-20DE-4079-AD39-787DF8313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2969" y="5016752"/>
              <a:ext cx="0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5" name="Line 52">
              <a:extLst>
                <a:ext uri="{FF2B5EF4-FFF2-40B4-BE49-F238E27FC236}">
                  <a16:creationId xmlns:a16="http://schemas.microsoft.com/office/drawing/2014/main" id="{9091F623-BB06-4CDF-A441-0A356B820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0638" y="5016752"/>
              <a:ext cx="1588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6" name="Line 53">
              <a:extLst>
                <a:ext uri="{FF2B5EF4-FFF2-40B4-BE49-F238E27FC236}">
                  <a16:creationId xmlns:a16="http://schemas.microsoft.com/office/drawing/2014/main" id="{A8A23D75-3906-4B7F-9DF7-A3630D47F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9895" y="5016752"/>
              <a:ext cx="1587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7" name="Line 54">
              <a:extLst>
                <a:ext uri="{FF2B5EF4-FFF2-40B4-BE49-F238E27FC236}">
                  <a16:creationId xmlns:a16="http://schemas.microsoft.com/office/drawing/2014/main" id="{22BC42FF-308C-48C6-BDAC-2E34CD786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9151" y="5016752"/>
              <a:ext cx="1588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8" name="Line 55">
              <a:extLst>
                <a:ext uri="{FF2B5EF4-FFF2-40B4-BE49-F238E27FC236}">
                  <a16:creationId xmlns:a16="http://schemas.microsoft.com/office/drawing/2014/main" id="{282B4F25-3513-429B-8A0C-947C7F6CB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8405" y="5016752"/>
              <a:ext cx="1587" cy="523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69" name="Line 58">
              <a:extLst>
                <a:ext uri="{FF2B5EF4-FFF2-40B4-BE49-F238E27FC236}">
                  <a16:creationId xmlns:a16="http://schemas.microsoft.com/office/drawing/2014/main" id="{205B3BAD-E23C-4C61-A377-BA438E1EB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8043" y="2881564"/>
              <a:ext cx="182562" cy="63500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0" name="Line 59">
              <a:extLst>
                <a:ext uri="{FF2B5EF4-FFF2-40B4-BE49-F238E27FC236}">
                  <a16:creationId xmlns:a16="http://schemas.microsoft.com/office/drawing/2014/main" id="{EFAB6952-924E-4F36-A66E-1B6ACE718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605" y="2945064"/>
              <a:ext cx="180975" cy="25400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1" name="Line 60">
              <a:extLst>
                <a:ext uri="{FF2B5EF4-FFF2-40B4-BE49-F238E27FC236}">
                  <a16:creationId xmlns:a16="http://schemas.microsoft.com/office/drawing/2014/main" id="{62CBAE90-5C02-47C7-8574-5B2A8FF76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1580" y="2756152"/>
              <a:ext cx="182563" cy="214312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2" name="Line 61">
              <a:extLst>
                <a:ext uri="{FF2B5EF4-FFF2-40B4-BE49-F238E27FC236}">
                  <a16:creationId xmlns:a16="http://schemas.microsoft.com/office/drawing/2014/main" id="{2D1C9E11-1E9D-4970-9FE3-2B32490B9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143" y="2756152"/>
              <a:ext cx="182562" cy="26987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3" name="Line 62">
              <a:extLst>
                <a:ext uri="{FF2B5EF4-FFF2-40B4-BE49-F238E27FC236}">
                  <a16:creationId xmlns:a16="http://schemas.microsoft.com/office/drawing/2014/main" id="{0A123B08-8674-4D08-848B-1FCC82849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6705" y="2783139"/>
              <a:ext cx="182563" cy="44450"/>
            </a:xfrm>
            <a:prstGeom prst="line">
              <a:avLst/>
            </a:prstGeom>
            <a:noFill/>
            <a:ln w="11176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4" name="Line 63">
              <a:extLst>
                <a:ext uri="{FF2B5EF4-FFF2-40B4-BE49-F238E27FC236}">
                  <a16:creationId xmlns:a16="http://schemas.microsoft.com/office/drawing/2014/main" id="{8353BAC4-805C-47D7-8831-285AD115FC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9268" y="2756152"/>
              <a:ext cx="174625" cy="71437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5" name="Line 64">
              <a:extLst>
                <a:ext uri="{FF2B5EF4-FFF2-40B4-BE49-F238E27FC236}">
                  <a16:creationId xmlns:a16="http://schemas.microsoft.com/office/drawing/2014/main" id="{4EFE93B0-57CE-47EB-AA54-C26A6490A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3893" y="2702177"/>
              <a:ext cx="182562" cy="53975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6" name="Line 65">
              <a:extLst>
                <a:ext uri="{FF2B5EF4-FFF2-40B4-BE49-F238E27FC236}">
                  <a16:creationId xmlns:a16="http://schemas.microsoft.com/office/drawing/2014/main" id="{0353544E-22E9-4FA7-AAB8-00DC864CF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6455" y="2702177"/>
              <a:ext cx="182563" cy="7937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7" name="Line 66">
              <a:extLst>
                <a:ext uri="{FF2B5EF4-FFF2-40B4-BE49-F238E27FC236}">
                  <a16:creationId xmlns:a16="http://schemas.microsoft.com/office/drawing/2014/main" id="{35382F36-A5FC-422A-8B32-BF5A0E017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9019" y="2665664"/>
              <a:ext cx="182562" cy="44450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8" name="Line 67">
              <a:extLst>
                <a:ext uri="{FF2B5EF4-FFF2-40B4-BE49-F238E27FC236}">
                  <a16:creationId xmlns:a16="http://schemas.microsoft.com/office/drawing/2014/main" id="{1E30CD3C-6E63-47E0-9F7A-88DEE6DDD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1581" y="2665664"/>
              <a:ext cx="182563" cy="63500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79" name="Line 68">
              <a:extLst>
                <a:ext uri="{FF2B5EF4-FFF2-40B4-BE49-F238E27FC236}">
                  <a16:creationId xmlns:a16="http://schemas.microsoft.com/office/drawing/2014/main" id="{22B5EF72-167B-4717-A0AC-832A4B5DD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4144" y="2665664"/>
              <a:ext cx="174625" cy="63500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80" name="Line 69">
              <a:extLst>
                <a:ext uri="{FF2B5EF4-FFF2-40B4-BE49-F238E27FC236}">
                  <a16:creationId xmlns:a16="http://schemas.microsoft.com/office/drawing/2014/main" id="{2F2FB0E2-B86A-4CD2-BBE4-D57B9A063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769" y="2665664"/>
              <a:ext cx="180975" cy="44450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81" name="Line 70">
              <a:extLst>
                <a:ext uri="{FF2B5EF4-FFF2-40B4-BE49-F238E27FC236}">
                  <a16:creationId xmlns:a16="http://schemas.microsoft.com/office/drawing/2014/main" id="{20C77FF7-335C-419F-A4EA-EFA9BBA10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9744" y="2710114"/>
              <a:ext cx="182562" cy="1588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982" name="Line 71">
              <a:extLst>
                <a:ext uri="{FF2B5EF4-FFF2-40B4-BE49-F238E27FC236}">
                  <a16:creationId xmlns:a16="http://schemas.microsoft.com/office/drawing/2014/main" id="{E1D60F9B-50C2-4E14-B2D4-CD72CE4E8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306" y="2710114"/>
              <a:ext cx="182563" cy="63500"/>
            </a:xfrm>
            <a:prstGeom prst="line">
              <a:avLst/>
            </a:prstGeom>
            <a:noFill/>
            <a:ln w="11113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330" name="Line 72">
              <a:extLst>
                <a:ext uri="{FF2B5EF4-FFF2-40B4-BE49-F238E27FC236}">
                  <a16:creationId xmlns:a16="http://schemas.microsoft.com/office/drawing/2014/main" id="{4A69AC32-1CD1-42E8-8A23-0A5657899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8036" y="2881587"/>
              <a:ext cx="182560" cy="304817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1" name="Line 73">
              <a:extLst>
                <a:ext uri="{FF2B5EF4-FFF2-40B4-BE49-F238E27FC236}">
                  <a16:creationId xmlns:a16="http://schemas.microsoft.com/office/drawing/2014/main" id="{A5BEAFAD-6848-4F51-9C6D-22C76CFD4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596" y="3186403"/>
              <a:ext cx="180972" cy="80966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2" name="Line 74">
              <a:extLst>
                <a:ext uri="{FF2B5EF4-FFF2-40B4-BE49-F238E27FC236}">
                  <a16:creationId xmlns:a16="http://schemas.microsoft.com/office/drawing/2014/main" id="{09FA9818-56CA-4421-A194-B6E45C721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568" y="3267370"/>
              <a:ext cx="182559" cy="134945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3" name="Line 75">
              <a:extLst>
                <a:ext uri="{FF2B5EF4-FFF2-40B4-BE49-F238E27FC236}">
                  <a16:creationId xmlns:a16="http://schemas.microsoft.com/office/drawing/2014/main" id="{916DF864-170F-48D3-8EE3-20F6813B3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127" y="3402315"/>
              <a:ext cx="182560" cy="88905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4" name="Line 76">
              <a:extLst>
                <a:ext uri="{FF2B5EF4-FFF2-40B4-BE49-F238E27FC236}">
                  <a16:creationId xmlns:a16="http://schemas.microsoft.com/office/drawing/2014/main" id="{4A305B6D-42D2-4256-86CD-A2DBB8212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6686" y="3491220"/>
              <a:ext cx="182559" cy="61915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5" name="Line 77">
              <a:extLst>
                <a:ext uri="{FF2B5EF4-FFF2-40B4-BE49-F238E27FC236}">
                  <a16:creationId xmlns:a16="http://schemas.microsoft.com/office/drawing/2014/main" id="{A8130911-FF69-49FE-B4A6-19BA0B0EE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45" y="3553135"/>
              <a:ext cx="174622" cy="63503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6" name="Line 78">
              <a:extLst>
                <a:ext uri="{FF2B5EF4-FFF2-40B4-BE49-F238E27FC236}">
                  <a16:creationId xmlns:a16="http://schemas.microsoft.com/office/drawing/2014/main" id="{6EA67D0C-30F3-4A6C-9708-65A926331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3867" y="3616639"/>
              <a:ext cx="182560" cy="152408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7" name="Line 79">
              <a:extLst>
                <a:ext uri="{FF2B5EF4-FFF2-40B4-BE49-F238E27FC236}">
                  <a16:creationId xmlns:a16="http://schemas.microsoft.com/office/drawing/2014/main" id="{D085BCA6-CB4A-439D-A437-AFA5EBF36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6427" y="3769047"/>
              <a:ext cx="182559" cy="90493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8" name="Line 80">
              <a:extLst>
                <a:ext uri="{FF2B5EF4-FFF2-40B4-BE49-F238E27FC236}">
                  <a16:creationId xmlns:a16="http://schemas.microsoft.com/office/drawing/2014/main" id="{420C8418-3964-4E50-BE4C-1DF05A85A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8986" y="3859540"/>
              <a:ext cx="182560" cy="115893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39" name="Line 81">
              <a:extLst>
                <a:ext uri="{FF2B5EF4-FFF2-40B4-BE49-F238E27FC236}">
                  <a16:creationId xmlns:a16="http://schemas.microsoft.com/office/drawing/2014/main" id="{BD68FB62-FECC-4653-AF6F-FA0631938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1545" y="3975434"/>
              <a:ext cx="182559" cy="9526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0" name="Line 82">
              <a:extLst>
                <a:ext uri="{FF2B5EF4-FFF2-40B4-BE49-F238E27FC236}">
                  <a16:creationId xmlns:a16="http://schemas.microsoft.com/office/drawing/2014/main" id="{84E486A6-5888-4D9C-A327-F03F508ED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4104" y="3984959"/>
              <a:ext cx="174622" cy="179398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1" name="Line 83">
              <a:extLst>
                <a:ext uri="{FF2B5EF4-FFF2-40B4-BE49-F238E27FC236}">
                  <a16:creationId xmlns:a16="http://schemas.microsoft.com/office/drawing/2014/main" id="{6EADFA3B-65D3-4EB6-A1E0-4794ECED0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726" y="4164357"/>
              <a:ext cx="180972" cy="125419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2" name="Line 84">
              <a:extLst>
                <a:ext uri="{FF2B5EF4-FFF2-40B4-BE49-F238E27FC236}">
                  <a16:creationId xmlns:a16="http://schemas.microsoft.com/office/drawing/2014/main" id="{AF4B6730-D521-4574-A4EC-564430991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9698" y="4289776"/>
              <a:ext cx="182560" cy="90493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3" name="Line 85">
              <a:extLst>
                <a:ext uri="{FF2B5EF4-FFF2-40B4-BE49-F238E27FC236}">
                  <a16:creationId xmlns:a16="http://schemas.microsoft.com/office/drawing/2014/main" id="{4EB3F644-51B7-4EA4-95E8-3B1BDA253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257" y="4380269"/>
              <a:ext cx="182559" cy="125419"/>
            </a:xfrm>
            <a:prstGeom prst="line">
              <a:avLst/>
            </a:prstGeom>
            <a:noFill/>
            <a:ln w="11113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4" name="Line 86">
              <a:extLst>
                <a:ext uri="{FF2B5EF4-FFF2-40B4-BE49-F238E27FC236}">
                  <a16:creationId xmlns:a16="http://schemas.microsoft.com/office/drawing/2014/main" id="{9276D6AC-5E8E-4102-9D3C-484E71F5E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8036" y="2881587"/>
              <a:ext cx="182560" cy="287353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5" name="Line 87">
              <a:extLst>
                <a:ext uri="{FF2B5EF4-FFF2-40B4-BE49-F238E27FC236}">
                  <a16:creationId xmlns:a16="http://schemas.microsoft.com/office/drawing/2014/main" id="{7367D7A1-61D6-446D-8A10-21E8F59A3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596" y="3168939"/>
              <a:ext cx="180972" cy="0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6" name="Line 88">
              <a:extLst>
                <a:ext uri="{FF2B5EF4-FFF2-40B4-BE49-F238E27FC236}">
                  <a16:creationId xmlns:a16="http://schemas.microsoft.com/office/drawing/2014/main" id="{A9168E79-66F3-446E-BE93-B3C0D8D0B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568" y="3168939"/>
              <a:ext cx="182559" cy="241313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7" name="Line 89">
              <a:extLst>
                <a:ext uri="{FF2B5EF4-FFF2-40B4-BE49-F238E27FC236}">
                  <a16:creationId xmlns:a16="http://schemas.microsoft.com/office/drawing/2014/main" id="{0F191B3D-635B-4BE9-8FF8-F6FF83343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127" y="3410253"/>
              <a:ext cx="182560" cy="198449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8" name="Line 90">
              <a:extLst>
                <a:ext uri="{FF2B5EF4-FFF2-40B4-BE49-F238E27FC236}">
                  <a16:creationId xmlns:a16="http://schemas.microsoft.com/office/drawing/2014/main" id="{004AE484-5486-459E-9E1D-336C4FD89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6686" y="3608702"/>
              <a:ext cx="182559" cy="98430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49" name="Line 91">
              <a:extLst>
                <a:ext uri="{FF2B5EF4-FFF2-40B4-BE49-F238E27FC236}">
                  <a16:creationId xmlns:a16="http://schemas.microsoft.com/office/drawing/2014/main" id="{4F7B61EA-931B-46A9-85BA-228C930B4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45" y="3707132"/>
              <a:ext cx="174622" cy="106368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0" name="Line 92">
              <a:extLst>
                <a:ext uri="{FF2B5EF4-FFF2-40B4-BE49-F238E27FC236}">
                  <a16:creationId xmlns:a16="http://schemas.microsoft.com/office/drawing/2014/main" id="{029B026B-E436-4905-ADB4-463A11E55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3867" y="3813500"/>
              <a:ext cx="182560" cy="171459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1" name="Line 93">
              <a:extLst>
                <a:ext uri="{FF2B5EF4-FFF2-40B4-BE49-F238E27FC236}">
                  <a16:creationId xmlns:a16="http://schemas.microsoft.com/office/drawing/2014/main" id="{E49F6B6C-D8EF-4A47-A4EF-0476B777B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6427" y="3984959"/>
              <a:ext cx="182559" cy="152408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2" name="Line 94">
              <a:extLst>
                <a:ext uri="{FF2B5EF4-FFF2-40B4-BE49-F238E27FC236}">
                  <a16:creationId xmlns:a16="http://schemas.microsoft.com/office/drawing/2014/main" id="{9C3F6C3F-F151-421E-9986-6653C274C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8986" y="4137368"/>
              <a:ext cx="182560" cy="71442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3" name="Line 95">
              <a:extLst>
                <a:ext uri="{FF2B5EF4-FFF2-40B4-BE49-F238E27FC236}">
                  <a16:creationId xmlns:a16="http://schemas.microsoft.com/office/drawing/2014/main" id="{BFE0C901-FA08-48DC-A8AE-01BA63D2A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1545" y="4208809"/>
              <a:ext cx="182559" cy="134944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4" name="Line 96">
              <a:extLst>
                <a:ext uri="{FF2B5EF4-FFF2-40B4-BE49-F238E27FC236}">
                  <a16:creationId xmlns:a16="http://schemas.microsoft.com/office/drawing/2014/main" id="{9580E05D-A5F7-4EF4-95EE-A3BC1A1BD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4104" y="4343754"/>
              <a:ext cx="174622" cy="134945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5" name="Line 97">
              <a:extLst>
                <a:ext uri="{FF2B5EF4-FFF2-40B4-BE49-F238E27FC236}">
                  <a16:creationId xmlns:a16="http://schemas.microsoft.com/office/drawing/2014/main" id="{63DE42D9-758B-4988-A22F-005C68A89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726" y="4478699"/>
              <a:ext cx="180972" cy="90492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6" name="Line 98">
              <a:extLst>
                <a:ext uri="{FF2B5EF4-FFF2-40B4-BE49-F238E27FC236}">
                  <a16:creationId xmlns:a16="http://schemas.microsoft.com/office/drawing/2014/main" id="{1B6EA188-008C-4E08-9BEA-EE34E26F0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9698" y="4569191"/>
              <a:ext cx="182560" cy="160347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7" name="Line 99">
              <a:extLst>
                <a:ext uri="{FF2B5EF4-FFF2-40B4-BE49-F238E27FC236}">
                  <a16:creationId xmlns:a16="http://schemas.microsoft.com/office/drawing/2014/main" id="{8A4BD2FE-8F21-4E2E-B463-B48F855D5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257" y="4729538"/>
              <a:ext cx="182559" cy="63503"/>
            </a:xfrm>
            <a:prstGeom prst="line">
              <a:avLst/>
            </a:prstGeom>
            <a:noFill/>
            <a:ln w="11113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8" name="Line 100">
              <a:extLst>
                <a:ext uri="{FF2B5EF4-FFF2-40B4-BE49-F238E27FC236}">
                  <a16:creationId xmlns:a16="http://schemas.microsoft.com/office/drawing/2014/main" id="{131D7EA0-907B-4756-8F7D-1DFB7BDB2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78036" y="2819670"/>
              <a:ext cx="182560" cy="6191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59" name="Line 101">
              <a:extLst>
                <a:ext uri="{FF2B5EF4-FFF2-40B4-BE49-F238E27FC236}">
                  <a16:creationId xmlns:a16="http://schemas.microsoft.com/office/drawing/2014/main" id="{90F6B3A3-91A2-473F-85CD-566F773B3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0596" y="2783156"/>
              <a:ext cx="180972" cy="36514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0" name="Line 102">
              <a:extLst>
                <a:ext uri="{FF2B5EF4-FFF2-40B4-BE49-F238E27FC236}">
                  <a16:creationId xmlns:a16="http://schemas.microsoft.com/office/drawing/2014/main" id="{A5FDF643-6B1B-41D7-9BD7-D6E7071BA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568" y="2783156"/>
              <a:ext cx="18255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1" name="Line 103">
              <a:extLst>
                <a:ext uri="{FF2B5EF4-FFF2-40B4-BE49-F238E27FC236}">
                  <a16:creationId xmlns:a16="http://schemas.microsoft.com/office/drawing/2014/main" id="{C758B1BD-1CFD-495F-A09F-3885C0488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127" y="2827609"/>
              <a:ext cx="182560" cy="63503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2" name="Line 104">
              <a:extLst>
                <a:ext uri="{FF2B5EF4-FFF2-40B4-BE49-F238E27FC236}">
                  <a16:creationId xmlns:a16="http://schemas.microsoft.com/office/drawing/2014/main" id="{BAA61F91-6571-4A10-8E63-7686C8913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6686" y="2891112"/>
              <a:ext cx="182559" cy="16034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3" name="Line 105">
              <a:extLst>
                <a:ext uri="{FF2B5EF4-FFF2-40B4-BE49-F238E27FC236}">
                  <a16:creationId xmlns:a16="http://schemas.microsoft.com/office/drawing/2014/main" id="{6BDB2949-EE18-43B6-9A5E-464A5EC1D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45" y="3051458"/>
              <a:ext cx="174622" cy="952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4" name="Line 106">
              <a:extLst>
                <a:ext uri="{FF2B5EF4-FFF2-40B4-BE49-F238E27FC236}">
                  <a16:creationId xmlns:a16="http://schemas.microsoft.com/office/drawing/2014/main" id="{43DFC201-0E59-4E07-BF68-2EE8A776F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3867" y="2989543"/>
              <a:ext cx="182560" cy="71441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5" name="Line 107">
              <a:extLst>
                <a:ext uri="{FF2B5EF4-FFF2-40B4-BE49-F238E27FC236}">
                  <a16:creationId xmlns:a16="http://schemas.microsoft.com/office/drawing/2014/main" id="{5D5A3B73-091E-4D22-9B39-C2EF17B3F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6427" y="2989543"/>
              <a:ext cx="182559" cy="17463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6" name="Line 108">
              <a:extLst>
                <a:ext uri="{FF2B5EF4-FFF2-40B4-BE49-F238E27FC236}">
                  <a16:creationId xmlns:a16="http://schemas.microsoft.com/office/drawing/2014/main" id="{75B8C28E-FB9D-4D84-BAE2-B16A3345F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8986" y="3007006"/>
              <a:ext cx="182560" cy="5397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7" name="Line 109">
              <a:extLst>
                <a:ext uri="{FF2B5EF4-FFF2-40B4-BE49-F238E27FC236}">
                  <a16:creationId xmlns:a16="http://schemas.microsoft.com/office/drawing/2014/main" id="{6ABF4984-3C8D-4DA1-B684-6DE048A16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1545" y="3060983"/>
              <a:ext cx="182559" cy="61916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8" name="Line 110">
              <a:extLst>
                <a:ext uri="{FF2B5EF4-FFF2-40B4-BE49-F238E27FC236}">
                  <a16:creationId xmlns:a16="http://schemas.microsoft.com/office/drawing/2014/main" id="{56EF21BF-1533-47B1-B44D-043283FA5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4104" y="3024469"/>
              <a:ext cx="174622" cy="9843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69" name="Line 111">
              <a:extLst>
                <a:ext uri="{FF2B5EF4-FFF2-40B4-BE49-F238E27FC236}">
                  <a16:creationId xmlns:a16="http://schemas.microsoft.com/office/drawing/2014/main" id="{C013FE7E-4A8A-4D8C-9E30-2B1F14194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726" y="3024469"/>
              <a:ext cx="180972" cy="9049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70" name="Line 112">
              <a:extLst>
                <a:ext uri="{FF2B5EF4-FFF2-40B4-BE49-F238E27FC236}">
                  <a16:creationId xmlns:a16="http://schemas.microsoft.com/office/drawing/2014/main" id="{F80537F0-CCDE-4325-A141-18455249F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9698" y="3114961"/>
              <a:ext cx="182560" cy="7938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371" name="Line 113">
              <a:extLst>
                <a:ext uri="{FF2B5EF4-FFF2-40B4-BE49-F238E27FC236}">
                  <a16:creationId xmlns:a16="http://schemas.microsoft.com/office/drawing/2014/main" id="{D0DF8B7E-96A0-4CC9-A5A0-2B2BA03C8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257" y="3122900"/>
              <a:ext cx="182559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025" name="Freeform 115">
              <a:extLst>
                <a:ext uri="{FF2B5EF4-FFF2-40B4-BE49-F238E27FC236}">
                  <a16:creationId xmlns:a16="http://schemas.microsoft.com/office/drawing/2014/main" id="{100E6963-1F2F-4F3A-BF93-1687F365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918" y="2899027"/>
              <a:ext cx="79375" cy="90487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6" y="0"/>
                  </a:moveTo>
                  <a:lnTo>
                    <a:pt x="71" y="37"/>
                  </a:lnTo>
                  <a:lnTo>
                    <a:pt x="36" y="74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26" name="Freeform 116">
              <a:extLst>
                <a:ext uri="{FF2B5EF4-FFF2-40B4-BE49-F238E27FC236}">
                  <a16:creationId xmlns:a16="http://schemas.microsoft.com/office/drawing/2014/main" id="{DD7068EE-2CD8-4120-912C-1E884F2A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480" y="2926014"/>
              <a:ext cx="79375" cy="90488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5" y="0"/>
                  </a:moveTo>
                  <a:lnTo>
                    <a:pt x="71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27" name="Freeform 117">
              <a:extLst>
                <a:ext uri="{FF2B5EF4-FFF2-40B4-BE49-F238E27FC236}">
                  <a16:creationId xmlns:a16="http://schemas.microsoft.com/office/drawing/2014/main" id="{AB811B01-1464-4CFC-85EB-175E155CB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043" y="2710114"/>
              <a:ext cx="79375" cy="90488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5" y="0"/>
                  </a:moveTo>
                  <a:lnTo>
                    <a:pt x="71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76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28" name="Freeform 118">
              <a:extLst>
                <a:ext uri="{FF2B5EF4-FFF2-40B4-BE49-F238E27FC236}">
                  <a16:creationId xmlns:a16="http://schemas.microsoft.com/office/drawing/2014/main" id="{35356D91-D602-41EE-A66C-3806F70DB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018" y="2737102"/>
              <a:ext cx="79375" cy="90487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5" y="0"/>
                  </a:moveTo>
                  <a:lnTo>
                    <a:pt x="71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29" name="Freeform 119">
              <a:extLst>
                <a:ext uri="{FF2B5EF4-FFF2-40B4-BE49-F238E27FC236}">
                  <a16:creationId xmlns:a16="http://schemas.microsoft.com/office/drawing/2014/main" id="{BA713F67-71F8-4D91-92CB-DF8356940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580" y="2783139"/>
              <a:ext cx="79375" cy="88900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5" y="0"/>
                  </a:moveTo>
                  <a:lnTo>
                    <a:pt x="71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0" name="Freeform 120">
              <a:extLst>
                <a:ext uri="{FF2B5EF4-FFF2-40B4-BE49-F238E27FC236}">
                  <a16:creationId xmlns:a16="http://schemas.microsoft.com/office/drawing/2014/main" id="{4F61CA08-8D48-49AF-916C-C9572BE3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205" y="2710114"/>
              <a:ext cx="79375" cy="90488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5" y="0"/>
                  </a:moveTo>
                  <a:lnTo>
                    <a:pt x="71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1" name="Freeform 121">
              <a:extLst>
                <a:ext uri="{FF2B5EF4-FFF2-40B4-BE49-F238E27FC236}">
                  <a16:creationId xmlns:a16="http://schemas.microsoft.com/office/drawing/2014/main" id="{F694C520-1590-4AD6-B1BB-B860E61B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68" y="2657727"/>
              <a:ext cx="79375" cy="88900"/>
            </a:xfrm>
            <a:custGeom>
              <a:avLst/>
              <a:gdLst>
                <a:gd name="T0" fmla="*/ 1458090333 w 70"/>
                <a:gd name="T1" fmla="*/ 0 h 74"/>
                <a:gd name="T2" fmla="*/ 1458090333 w 70"/>
                <a:gd name="T3" fmla="*/ 2147483647 h 74"/>
                <a:gd name="T4" fmla="*/ 1458090333 w 70"/>
                <a:gd name="T5" fmla="*/ 2147483647 h 74"/>
                <a:gd name="T6" fmla="*/ 0 w 70"/>
                <a:gd name="T7" fmla="*/ 2147483647 h 74"/>
                <a:gd name="T8" fmla="*/ 1458090333 w 70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74"/>
                <a:gd name="T17" fmla="*/ 70 w 7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74">
                  <a:moveTo>
                    <a:pt x="35" y="0"/>
                  </a:moveTo>
                  <a:lnTo>
                    <a:pt x="70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2" name="Freeform 122">
              <a:extLst>
                <a:ext uri="{FF2B5EF4-FFF2-40B4-BE49-F238E27FC236}">
                  <a16:creationId xmlns:a16="http://schemas.microsoft.com/office/drawing/2014/main" id="{13F3D448-C3AF-4675-81FC-DFAF3A5C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331" y="2665664"/>
              <a:ext cx="77788" cy="90488"/>
            </a:xfrm>
            <a:custGeom>
              <a:avLst/>
              <a:gdLst>
                <a:gd name="T0" fmla="*/ 1371965805 w 70"/>
                <a:gd name="T1" fmla="*/ 0 h 74"/>
                <a:gd name="T2" fmla="*/ 1371965805 w 70"/>
                <a:gd name="T3" fmla="*/ 2147483647 h 74"/>
                <a:gd name="T4" fmla="*/ 1371965805 w 70"/>
                <a:gd name="T5" fmla="*/ 2147483647 h 74"/>
                <a:gd name="T6" fmla="*/ 0 w 70"/>
                <a:gd name="T7" fmla="*/ 2147483647 h 74"/>
                <a:gd name="T8" fmla="*/ 1371965805 w 70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74"/>
                <a:gd name="T17" fmla="*/ 70 w 7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74">
                  <a:moveTo>
                    <a:pt x="35" y="0"/>
                  </a:moveTo>
                  <a:lnTo>
                    <a:pt x="70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3" name="Freeform 123">
              <a:extLst>
                <a:ext uri="{FF2B5EF4-FFF2-40B4-BE49-F238E27FC236}">
                  <a16:creationId xmlns:a16="http://schemas.microsoft.com/office/drawing/2014/main" id="{CC9338DA-CA42-42CA-888A-C5FFB6EC3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306" y="2621214"/>
              <a:ext cx="79375" cy="88900"/>
            </a:xfrm>
            <a:custGeom>
              <a:avLst/>
              <a:gdLst>
                <a:gd name="T0" fmla="*/ 1397309633 w 71"/>
                <a:gd name="T1" fmla="*/ 0 h 73"/>
                <a:gd name="T2" fmla="*/ 1397309633 w 71"/>
                <a:gd name="T3" fmla="*/ 2147483647 h 73"/>
                <a:gd name="T4" fmla="*/ 1397309633 w 71"/>
                <a:gd name="T5" fmla="*/ 2147483647 h 73"/>
                <a:gd name="T6" fmla="*/ 0 w 71"/>
                <a:gd name="T7" fmla="*/ 2147483647 h 73"/>
                <a:gd name="T8" fmla="*/ 1397309633 w 71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3"/>
                <a:gd name="T17" fmla="*/ 71 w 71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3">
                  <a:moveTo>
                    <a:pt x="36" y="0"/>
                  </a:moveTo>
                  <a:lnTo>
                    <a:pt x="71" y="36"/>
                  </a:lnTo>
                  <a:lnTo>
                    <a:pt x="36" y="73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4" name="Freeform 124">
              <a:extLst>
                <a:ext uri="{FF2B5EF4-FFF2-40B4-BE49-F238E27FC236}">
                  <a16:creationId xmlns:a16="http://schemas.microsoft.com/office/drawing/2014/main" id="{091B61F3-53B8-46E0-A09C-6955D629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869" y="2684714"/>
              <a:ext cx="79375" cy="88900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6" y="0"/>
                  </a:moveTo>
                  <a:lnTo>
                    <a:pt x="71" y="37"/>
                  </a:lnTo>
                  <a:lnTo>
                    <a:pt x="36" y="74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5" name="Freeform 125">
              <a:extLst>
                <a:ext uri="{FF2B5EF4-FFF2-40B4-BE49-F238E27FC236}">
                  <a16:creationId xmlns:a16="http://schemas.microsoft.com/office/drawing/2014/main" id="{65CDEAE7-4965-4E14-9BD3-BF009C58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494" y="2621214"/>
              <a:ext cx="79375" cy="88900"/>
            </a:xfrm>
            <a:custGeom>
              <a:avLst/>
              <a:gdLst>
                <a:gd name="T0" fmla="*/ 1397309633 w 71"/>
                <a:gd name="T1" fmla="*/ 0 h 73"/>
                <a:gd name="T2" fmla="*/ 1397309633 w 71"/>
                <a:gd name="T3" fmla="*/ 2147483647 h 73"/>
                <a:gd name="T4" fmla="*/ 1397309633 w 71"/>
                <a:gd name="T5" fmla="*/ 2147483647 h 73"/>
                <a:gd name="T6" fmla="*/ 0 w 71"/>
                <a:gd name="T7" fmla="*/ 2147483647 h 73"/>
                <a:gd name="T8" fmla="*/ 1397309633 w 71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3"/>
                <a:gd name="T17" fmla="*/ 71 w 71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3">
                  <a:moveTo>
                    <a:pt x="36" y="0"/>
                  </a:moveTo>
                  <a:lnTo>
                    <a:pt x="71" y="36"/>
                  </a:lnTo>
                  <a:lnTo>
                    <a:pt x="36" y="73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6" name="Freeform 126">
              <a:extLst>
                <a:ext uri="{FF2B5EF4-FFF2-40B4-BE49-F238E27FC236}">
                  <a16:creationId xmlns:a16="http://schemas.microsoft.com/office/drawing/2014/main" id="{7311AE6B-799B-4BC7-96D5-83CD3EECB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056" y="2665664"/>
              <a:ext cx="79375" cy="90488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6" y="0"/>
                  </a:moveTo>
                  <a:lnTo>
                    <a:pt x="71" y="37"/>
                  </a:lnTo>
                  <a:lnTo>
                    <a:pt x="36" y="74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7" name="Freeform 127">
              <a:extLst>
                <a:ext uri="{FF2B5EF4-FFF2-40B4-BE49-F238E27FC236}">
                  <a16:creationId xmlns:a16="http://schemas.microsoft.com/office/drawing/2014/main" id="{47E938FE-E710-4539-B65D-330BCC4F0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619" y="2665664"/>
              <a:ext cx="79375" cy="90488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6" y="0"/>
                  </a:moveTo>
                  <a:lnTo>
                    <a:pt x="71" y="37"/>
                  </a:lnTo>
                  <a:lnTo>
                    <a:pt x="36" y="74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038" name="Freeform 128">
              <a:extLst>
                <a:ext uri="{FF2B5EF4-FFF2-40B4-BE49-F238E27FC236}">
                  <a16:creationId xmlns:a16="http://schemas.microsoft.com/office/drawing/2014/main" id="{57AAEDA3-2515-4BFE-B156-1A91238E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181" y="2729164"/>
              <a:ext cx="79375" cy="90488"/>
            </a:xfrm>
            <a:custGeom>
              <a:avLst/>
              <a:gdLst>
                <a:gd name="T0" fmla="*/ 1397309633 w 71"/>
                <a:gd name="T1" fmla="*/ 0 h 74"/>
                <a:gd name="T2" fmla="*/ 1397309633 w 71"/>
                <a:gd name="T3" fmla="*/ 2147483647 h 74"/>
                <a:gd name="T4" fmla="*/ 1397309633 w 71"/>
                <a:gd name="T5" fmla="*/ 2147483647 h 74"/>
                <a:gd name="T6" fmla="*/ 0 w 71"/>
                <a:gd name="T7" fmla="*/ 2147483647 h 74"/>
                <a:gd name="T8" fmla="*/ 1397309633 w 7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4"/>
                <a:gd name="T17" fmla="*/ 71 w 7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4">
                  <a:moveTo>
                    <a:pt x="35" y="0"/>
                  </a:moveTo>
                  <a:lnTo>
                    <a:pt x="71" y="37"/>
                  </a:lnTo>
                  <a:lnTo>
                    <a:pt x="35" y="74"/>
                  </a:lnTo>
                  <a:lnTo>
                    <a:pt x="0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0021"/>
            </a:solidFill>
            <a:ln w="11113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388" name="Rectangle 130">
              <a:extLst>
                <a:ext uri="{FF2B5EF4-FFF2-40B4-BE49-F238E27FC236}">
                  <a16:creationId xmlns:a16="http://schemas.microsoft.com/office/drawing/2014/main" id="{2EADB2DF-42FB-4950-AABB-D512B8BB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909" y="3141951"/>
              <a:ext cx="71437" cy="80966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89" name="Rectangle 131">
              <a:extLst>
                <a:ext uri="{FF2B5EF4-FFF2-40B4-BE49-F238E27FC236}">
                  <a16:creationId xmlns:a16="http://schemas.microsoft.com/office/drawing/2014/main" id="{86096268-57BE-450E-BB9D-ADD80A493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469" y="3222917"/>
              <a:ext cx="71436" cy="80967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0" name="Rectangle 132">
              <a:extLst>
                <a:ext uri="{FF2B5EF4-FFF2-40B4-BE49-F238E27FC236}">
                  <a16:creationId xmlns:a16="http://schemas.microsoft.com/office/drawing/2014/main" id="{D1CD2045-DD0F-4D2F-8B87-8B170C90D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027" y="3356275"/>
              <a:ext cx="71437" cy="8255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1" name="Rectangle 133">
              <a:extLst>
                <a:ext uri="{FF2B5EF4-FFF2-40B4-BE49-F238E27FC236}">
                  <a16:creationId xmlns:a16="http://schemas.microsoft.com/office/drawing/2014/main" id="{21CA7EEF-318D-4521-B985-AB2D064CF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999" y="3446768"/>
              <a:ext cx="73024" cy="80966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2" name="Rectangle 134">
              <a:extLst>
                <a:ext uri="{FF2B5EF4-FFF2-40B4-BE49-F238E27FC236}">
                  <a16:creationId xmlns:a16="http://schemas.microsoft.com/office/drawing/2014/main" id="{02906057-86E9-4DF3-B50D-5D96EFBB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559" y="3510271"/>
              <a:ext cx="71436" cy="79379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3" name="Rectangle 135">
              <a:extLst>
                <a:ext uri="{FF2B5EF4-FFF2-40B4-BE49-F238E27FC236}">
                  <a16:creationId xmlns:a16="http://schemas.microsoft.com/office/drawing/2014/main" id="{31F30917-5448-4B46-8977-F83B5F171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181" y="3572187"/>
              <a:ext cx="71436" cy="80967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4" name="Rectangle 136">
              <a:extLst>
                <a:ext uri="{FF2B5EF4-FFF2-40B4-BE49-F238E27FC236}">
                  <a16:creationId xmlns:a16="http://schemas.microsoft.com/office/drawing/2014/main" id="{081BC567-3DD8-4DF9-AC88-D196A07F9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739" y="3724595"/>
              <a:ext cx="71437" cy="80967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5" name="Rectangle 137">
              <a:extLst>
                <a:ext uri="{FF2B5EF4-FFF2-40B4-BE49-F238E27FC236}">
                  <a16:creationId xmlns:a16="http://schemas.microsoft.com/office/drawing/2014/main" id="{9A546771-2B15-495D-94FD-8C1AF1E68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299" y="3813500"/>
              <a:ext cx="71436" cy="8255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6" name="Rectangle 138">
              <a:extLst>
                <a:ext uri="{FF2B5EF4-FFF2-40B4-BE49-F238E27FC236}">
                  <a16:creationId xmlns:a16="http://schemas.microsoft.com/office/drawing/2014/main" id="{B923A83D-762C-4843-AA32-99964F3F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271" y="3930981"/>
              <a:ext cx="71436" cy="80967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7" name="Rectangle 139">
              <a:extLst>
                <a:ext uri="{FF2B5EF4-FFF2-40B4-BE49-F238E27FC236}">
                  <a16:creationId xmlns:a16="http://schemas.microsoft.com/office/drawing/2014/main" id="{C0BAE2E3-E49E-48DB-8B1B-8CFE50631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2830" y="3938920"/>
              <a:ext cx="71437" cy="8255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8" name="Rectangle 140">
              <a:extLst>
                <a:ext uri="{FF2B5EF4-FFF2-40B4-BE49-F238E27FC236}">
                  <a16:creationId xmlns:a16="http://schemas.microsoft.com/office/drawing/2014/main" id="{1BC0910F-B97B-469E-9942-1862D6355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452" y="4119905"/>
              <a:ext cx="71437" cy="79379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399" name="Rectangle 141">
              <a:extLst>
                <a:ext uri="{FF2B5EF4-FFF2-40B4-BE49-F238E27FC236}">
                  <a16:creationId xmlns:a16="http://schemas.microsoft.com/office/drawing/2014/main" id="{5B41E288-97D1-4B50-B769-0AE6475E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011" y="4245323"/>
              <a:ext cx="71436" cy="79379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400" name="Rectangle 142">
              <a:extLst>
                <a:ext uri="{FF2B5EF4-FFF2-40B4-BE49-F238E27FC236}">
                  <a16:creationId xmlns:a16="http://schemas.microsoft.com/office/drawing/2014/main" id="{BBFB4BB6-530E-422D-9A9B-B159C1B64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2570" y="4334228"/>
              <a:ext cx="71437" cy="80967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401" name="Rectangle 143">
              <a:extLst>
                <a:ext uri="{FF2B5EF4-FFF2-40B4-BE49-F238E27FC236}">
                  <a16:creationId xmlns:a16="http://schemas.microsoft.com/office/drawing/2014/main" id="{498DA0FC-3024-44DC-A5EF-50B699AC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130" y="4459648"/>
              <a:ext cx="71436" cy="80966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053" name="Freeform 144">
              <a:extLst>
                <a:ext uri="{FF2B5EF4-FFF2-40B4-BE49-F238E27FC236}">
                  <a16:creationId xmlns:a16="http://schemas.microsoft.com/office/drawing/2014/main" id="{DC20FCCD-00E3-4DB6-A1E5-B5E6F357C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355" y="2837114"/>
              <a:ext cx="79375" cy="88900"/>
            </a:xfrm>
            <a:custGeom>
              <a:avLst/>
              <a:gdLst>
                <a:gd name="T0" fmla="*/ 1397309633 w 71"/>
                <a:gd name="T1" fmla="*/ 0 h 73"/>
                <a:gd name="T2" fmla="*/ 1397309633 w 71"/>
                <a:gd name="T3" fmla="*/ 2147483647 h 73"/>
                <a:gd name="T4" fmla="*/ 0 w 71"/>
                <a:gd name="T5" fmla="*/ 2147483647 h 73"/>
                <a:gd name="T6" fmla="*/ 1397309633 w 7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3"/>
                <a:gd name="T14" fmla="*/ 71 w 7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3">
                  <a:moveTo>
                    <a:pt x="36" y="0"/>
                  </a:moveTo>
                  <a:lnTo>
                    <a:pt x="71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folHlink"/>
            </a:solidFill>
            <a:ln w="11113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403" name="Freeform 145">
              <a:extLst>
                <a:ext uri="{FF2B5EF4-FFF2-40B4-BE49-F238E27FC236}">
                  <a16:creationId xmlns:a16="http://schemas.microsoft.com/office/drawing/2014/main" id="{66F966F2-BF2A-49DA-B569-7E3246F10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909" y="3122900"/>
              <a:ext cx="79374" cy="90492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6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04" name="Freeform 146">
              <a:extLst>
                <a:ext uri="{FF2B5EF4-FFF2-40B4-BE49-F238E27FC236}">
                  <a16:creationId xmlns:a16="http://schemas.microsoft.com/office/drawing/2014/main" id="{C7BD4216-85C1-4A36-B15E-C1B6F95CF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469" y="3122900"/>
              <a:ext cx="79374" cy="90492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05" name="Freeform 147">
              <a:extLst>
                <a:ext uri="{FF2B5EF4-FFF2-40B4-BE49-F238E27FC236}">
                  <a16:creationId xmlns:a16="http://schemas.microsoft.com/office/drawing/2014/main" id="{4D421CD9-8319-4879-8B0E-C1F11A90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027" y="3365800"/>
              <a:ext cx="79374" cy="88905"/>
            </a:xfrm>
            <a:custGeom>
              <a:avLst/>
              <a:gdLst>
                <a:gd name="T0" fmla="*/ 1249877 w 71"/>
                <a:gd name="T1" fmla="*/ 0 h 73"/>
                <a:gd name="T2" fmla="*/ 1249877 w 71"/>
                <a:gd name="T3" fmla="*/ 2966581 h 73"/>
                <a:gd name="T4" fmla="*/ 0 w 71"/>
                <a:gd name="T5" fmla="*/ 2966581 h 73"/>
                <a:gd name="T6" fmla="*/ 1249877 w 7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3"/>
                <a:gd name="T14" fmla="*/ 71 w 7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3">
                  <a:moveTo>
                    <a:pt x="35" y="0"/>
                  </a:moveTo>
                  <a:lnTo>
                    <a:pt x="71" y="73"/>
                  </a:lnTo>
                  <a:lnTo>
                    <a:pt x="0" y="7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06" name="Freeform 148">
              <a:extLst>
                <a:ext uri="{FF2B5EF4-FFF2-40B4-BE49-F238E27FC236}">
                  <a16:creationId xmlns:a16="http://schemas.microsoft.com/office/drawing/2014/main" id="{82252D72-5273-4E11-ACBE-2A505614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999" y="3564249"/>
              <a:ext cx="79374" cy="88905"/>
            </a:xfrm>
            <a:custGeom>
              <a:avLst/>
              <a:gdLst>
                <a:gd name="T0" fmla="*/ 1249877 w 71"/>
                <a:gd name="T1" fmla="*/ 0 h 73"/>
                <a:gd name="T2" fmla="*/ 1249877 w 71"/>
                <a:gd name="T3" fmla="*/ 2966581 h 73"/>
                <a:gd name="T4" fmla="*/ 0 w 71"/>
                <a:gd name="T5" fmla="*/ 2966581 h 73"/>
                <a:gd name="T6" fmla="*/ 1249877 w 7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3"/>
                <a:gd name="T14" fmla="*/ 71 w 7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3">
                  <a:moveTo>
                    <a:pt x="35" y="0"/>
                  </a:moveTo>
                  <a:lnTo>
                    <a:pt x="71" y="73"/>
                  </a:lnTo>
                  <a:lnTo>
                    <a:pt x="0" y="7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07" name="Freeform 149">
              <a:extLst>
                <a:ext uri="{FF2B5EF4-FFF2-40B4-BE49-F238E27FC236}">
                  <a16:creationId xmlns:a16="http://schemas.microsoft.com/office/drawing/2014/main" id="{3172040B-20C5-4C82-A020-9A52759A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559" y="3662679"/>
              <a:ext cx="79374" cy="88905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886847 h 74"/>
                <a:gd name="T4" fmla="*/ 0 w 71"/>
                <a:gd name="T5" fmla="*/ 2886847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08" name="Freeform 150">
              <a:extLst>
                <a:ext uri="{FF2B5EF4-FFF2-40B4-BE49-F238E27FC236}">
                  <a16:creationId xmlns:a16="http://schemas.microsoft.com/office/drawing/2014/main" id="{F132299C-C57C-4623-A086-E23519D6D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181" y="3769047"/>
              <a:ext cx="79374" cy="90493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09" name="Freeform 151">
              <a:extLst>
                <a:ext uri="{FF2B5EF4-FFF2-40B4-BE49-F238E27FC236}">
                  <a16:creationId xmlns:a16="http://schemas.microsoft.com/office/drawing/2014/main" id="{FB76BEB0-770A-4D1E-90ED-10356EAA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39" y="3938920"/>
              <a:ext cx="79374" cy="90492"/>
            </a:xfrm>
            <a:custGeom>
              <a:avLst/>
              <a:gdLst>
                <a:gd name="T0" fmla="*/ 1285875 w 70"/>
                <a:gd name="T1" fmla="*/ 0 h 74"/>
                <a:gd name="T2" fmla="*/ 1285875 w 70"/>
                <a:gd name="T3" fmla="*/ 2990995 h 74"/>
                <a:gd name="T4" fmla="*/ 0 w 70"/>
                <a:gd name="T5" fmla="*/ 2990995 h 74"/>
                <a:gd name="T6" fmla="*/ 1285875 w 7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4"/>
                <a:gd name="T14" fmla="*/ 70 w 7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4">
                  <a:moveTo>
                    <a:pt x="35" y="0"/>
                  </a:moveTo>
                  <a:lnTo>
                    <a:pt x="70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0" name="Freeform 152">
              <a:extLst>
                <a:ext uri="{FF2B5EF4-FFF2-40B4-BE49-F238E27FC236}">
                  <a16:creationId xmlns:a16="http://schemas.microsoft.com/office/drawing/2014/main" id="{26E9B1E2-BAF1-46BE-9825-59FAA80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299" y="4092915"/>
              <a:ext cx="77786" cy="90493"/>
            </a:xfrm>
            <a:custGeom>
              <a:avLst/>
              <a:gdLst>
                <a:gd name="T0" fmla="*/ 1234607 w 70"/>
                <a:gd name="T1" fmla="*/ 0 h 74"/>
                <a:gd name="T2" fmla="*/ 1234607 w 70"/>
                <a:gd name="T3" fmla="*/ 2990962 h 74"/>
                <a:gd name="T4" fmla="*/ 0 w 70"/>
                <a:gd name="T5" fmla="*/ 2990962 h 74"/>
                <a:gd name="T6" fmla="*/ 1234607 w 7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4"/>
                <a:gd name="T14" fmla="*/ 70 w 7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4">
                  <a:moveTo>
                    <a:pt x="35" y="0"/>
                  </a:moveTo>
                  <a:lnTo>
                    <a:pt x="70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1" name="Freeform 153">
              <a:extLst>
                <a:ext uri="{FF2B5EF4-FFF2-40B4-BE49-F238E27FC236}">
                  <a16:creationId xmlns:a16="http://schemas.microsoft.com/office/drawing/2014/main" id="{4DFDB926-0040-42E6-9519-B5C95F53B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271" y="4164357"/>
              <a:ext cx="79374" cy="90492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6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2" name="Freeform 154">
              <a:extLst>
                <a:ext uri="{FF2B5EF4-FFF2-40B4-BE49-F238E27FC236}">
                  <a16:creationId xmlns:a16="http://schemas.microsoft.com/office/drawing/2014/main" id="{B98AEAC1-F4FE-40A8-A7C8-F14EEB656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830" y="4297714"/>
              <a:ext cx="79374" cy="90492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6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3" name="Freeform 155">
              <a:extLst>
                <a:ext uri="{FF2B5EF4-FFF2-40B4-BE49-F238E27FC236}">
                  <a16:creationId xmlns:a16="http://schemas.microsoft.com/office/drawing/2014/main" id="{14902880-6164-40AB-A2DD-CBAD8FB1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452" y="4432659"/>
              <a:ext cx="79374" cy="90493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6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4" name="Freeform 156">
              <a:extLst>
                <a:ext uri="{FF2B5EF4-FFF2-40B4-BE49-F238E27FC236}">
                  <a16:creationId xmlns:a16="http://schemas.microsoft.com/office/drawing/2014/main" id="{1CC2C012-3A93-453A-A5EB-B67ABE98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011" y="4523152"/>
              <a:ext cx="79374" cy="88905"/>
            </a:xfrm>
            <a:custGeom>
              <a:avLst/>
              <a:gdLst>
                <a:gd name="T0" fmla="*/ 1249877 w 71"/>
                <a:gd name="T1" fmla="*/ 0 h 73"/>
                <a:gd name="T2" fmla="*/ 1249877 w 71"/>
                <a:gd name="T3" fmla="*/ 2966581 h 73"/>
                <a:gd name="T4" fmla="*/ 0 w 71"/>
                <a:gd name="T5" fmla="*/ 2966581 h 73"/>
                <a:gd name="T6" fmla="*/ 1249877 w 7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3"/>
                <a:gd name="T14" fmla="*/ 71 w 7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3">
                  <a:moveTo>
                    <a:pt x="36" y="0"/>
                  </a:moveTo>
                  <a:lnTo>
                    <a:pt x="71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5" name="Freeform 157">
              <a:extLst>
                <a:ext uri="{FF2B5EF4-FFF2-40B4-BE49-F238E27FC236}">
                  <a16:creationId xmlns:a16="http://schemas.microsoft.com/office/drawing/2014/main" id="{10BCF97A-F05F-4861-97CC-4DDD18E8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570" y="4683497"/>
              <a:ext cx="79374" cy="90493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6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6" name="Freeform 158">
              <a:extLst>
                <a:ext uri="{FF2B5EF4-FFF2-40B4-BE49-F238E27FC236}">
                  <a16:creationId xmlns:a16="http://schemas.microsoft.com/office/drawing/2014/main" id="{AD21DC1A-32D6-4BCA-9E32-59FDAB891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130" y="4747001"/>
              <a:ext cx="79374" cy="90493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7" name="Rectangle 159">
              <a:extLst>
                <a:ext uri="{FF2B5EF4-FFF2-40B4-BE49-F238E27FC236}">
                  <a16:creationId xmlns:a16="http://schemas.microsoft.com/office/drawing/2014/main" id="{FFA71204-F4A9-430C-9C6A-5BB2DCDAC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3587" y="2837134"/>
              <a:ext cx="87311" cy="9843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418" name="Line 160">
              <a:extLst>
                <a:ext uri="{FF2B5EF4-FFF2-40B4-BE49-F238E27FC236}">
                  <a16:creationId xmlns:a16="http://schemas.microsoft.com/office/drawing/2014/main" id="{5E4C0E50-365D-490E-8495-6BE1F302D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38350" y="2837134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19" name="Line 161">
              <a:extLst>
                <a:ext uri="{FF2B5EF4-FFF2-40B4-BE49-F238E27FC236}">
                  <a16:creationId xmlns:a16="http://schemas.microsoft.com/office/drawing/2014/main" id="{63DC7B4F-CB49-438A-AFE8-5C0CF6049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8036" y="2881587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20" name="Line 162">
              <a:extLst>
                <a:ext uri="{FF2B5EF4-FFF2-40B4-BE49-F238E27FC236}">
                  <a16:creationId xmlns:a16="http://schemas.microsoft.com/office/drawing/2014/main" id="{CF02B28C-86FE-451C-A3EB-C40E15042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8350" y="2881587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21" name="Line 163">
              <a:extLst>
                <a:ext uri="{FF2B5EF4-FFF2-40B4-BE49-F238E27FC236}">
                  <a16:creationId xmlns:a16="http://schemas.microsoft.com/office/drawing/2014/main" id="{D6F54108-B029-4EAA-8F0D-315B73258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78036" y="2837134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073" name="Rectangle 164">
              <a:extLst>
                <a:ext uri="{FF2B5EF4-FFF2-40B4-BE49-F238E27FC236}">
                  <a16:creationId xmlns:a16="http://schemas.microsoft.com/office/drawing/2014/main" id="{2E35BA8B-D51E-48AF-89D6-23D4AE27C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918" y="2773614"/>
              <a:ext cx="87312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23" name="Line 165">
              <a:extLst>
                <a:ext uri="{FF2B5EF4-FFF2-40B4-BE49-F238E27FC236}">
                  <a16:creationId xmlns:a16="http://schemas.microsoft.com/office/drawing/2014/main" id="{980C2654-EE69-46F3-8C62-9B0777A61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20909" y="2773631"/>
              <a:ext cx="39687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24" name="Line 166">
              <a:extLst>
                <a:ext uri="{FF2B5EF4-FFF2-40B4-BE49-F238E27FC236}">
                  <a16:creationId xmlns:a16="http://schemas.microsoft.com/office/drawing/2014/main" id="{463B775C-C073-4E04-9DD6-755B10C74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596" y="2819670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25" name="Line 167">
              <a:extLst>
                <a:ext uri="{FF2B5EF4-FFF2-40B4-BE49-F238E27FC236}">
                  <a16:creationId xmlns:a16="http://schemas.microsoft.com/office/drawing/2014/main" id="{76657C55-F37D-4E28-A13A-37078E9F7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0909" y="2819670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26" name="Line 168">
              <a:extLst>
                <a:ext uri="{FF2B5EF4-FFF2-40B4-BE49-F238E27FC236}">
                  <a16:creationId xmlns:a16="http://schemas.microsoft.com/office/drawing/2014/main" id="{3821BCB2-1F08-4928-81F9-9BF3E6BE6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0596" y="2773631"/>
              <a:ext cx="39686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078" name="Rectangle 169">
              <a:extLst>
                <a:ext uri="{FF2B5EF4-FFF2-40B4-BE49-F238E27FC236}">
                  <a16:creationId xmlns:a16="http://schemas.microsoft.com/office/drawing/2014/main" id="{3371A3F7-353F-4D6F-8AAE-880F13B0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480" y="2737102"/>
              <a:ext cx="87313" cy="10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28" name="Line 170">
              <a:extLst>
                <a:ext uri="{FF2B5EF4-FFF2-40B4-BE49-F238E27FC236}">
                  <a16:creationId xmlns:a16="http://schemas.microsoft.com/office/drawing/2014/main" id="{185AAF41-E6AF-4E8A-BC86-98680E37D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03469" y="2737116"/>
              <a:ext cx="38099" cy="46041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29" name="Line 171">
              <a:extLst>
                <a:ext uri="{FF2B5EF4-FFF2-40B4-BE49-F238E27FC236}">
                  <a16:creationId xmlns:a16="http://schemas.microsoft.com/office/drawing/2014/main" id="{B75EFB5E-ECC8-4C03-BB09-44ACA52D2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568" y="2783156"/>
              <a:ext cx="41274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30" name="Line 172">
              <a:extLst>
                <a:ext uri="{FF2B5EF4-FFF2-40B4-BE49-F238E27FC236}">
                  <a16:creationId xmlns:a16="http://schemas.microsoft.com/office/drawing/2014/main" id="{3A828339-681B-4500-9C2F-2F0708391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3469" y="2783156"/>
              <a:ext cx="3809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31" name="Line 173">
              <a:extLst>
                <a:ext uri="{FF2B5EF4-FFF2-40B4-BE49-F238E27FC236}">
                  <a16:creationId xmlns:a16="http://schemas.microsoft.com/office/drawing/2014/main" id="{154A92A5-8ADE-4CD5-814E-CAAE7FD35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1568" y="2737116"/>
              <a:ext cx="41274" cy="46041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083" name="Rectangle 174">
              <a:extLst>
                <a:ext uri="{FF2B5EF4-FFF2-40B4-BE49-F238E27FC236}">
                  <a16:creationId xmlns:a16="http://schemas.microsoft.com/office/drawing/2014/main" id="{25C242D5-1719-429A-B538-5F48ED3F8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043" y="2783139"/>
              <a:ext cx="87312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33" name="Line 175">
              <a:extLst>
                <a:ext uri="{FF2B5EF4-FFF2-40B4-BE49-F238E27FC236}">
                  <a16:creationId xmlns:a16="http://schemas.microsoft.com/office/drawing/2014/main" id="{FC9C3406-B886-4572-A0F9-A65B5E99A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6027" y="2783156"/>
              <a:ext cx="3809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34" name="Line 176">
              <a:extLst>
                <a:ext uri="{FF2B5EF4-FFF2-40B4-BE49-F238E27FC236}">
                  <a16:creationId xmlns:a16="http://schemas.microsoft.com/office/drawing/2014/main" id="{CEE0F0E7-DA32-4115-93C4-9270BE93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127" y="2827609"/>
              <a:ext cx="41274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35" name="Line 177">
              <a:extLst>
                <a:ext uri="{FF2B5EF4-FFF2-40B4-BE49-F238E27FC236}">
                  <a16:creationId xmlns:a16="http://schemas.microsoft.com/office/drawing/2014/main" id="{9183EEF4-6B4E-4509-933D-C5AC78D87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6027" y="2827609"/>
              <a:ext cx="3809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36" name="Line 178">
              <a:extLst>
                <a:ext uri="{FF2B5EF4-FFF2-40B4-BE49-F238E27FC236}">
                  <a16:creationId xmlns:a16="http://schemas.microsoft.com/office/drawing/2014/main" id="{115A885D-F4F5-43B6-97C6-EDC8FF47C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4127" y="2783156"/>
              <a:ext cx="41274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088" name="Rectangle 179">
              <a:extLst>
                <a:ext uri="{FF2B5EF4-FFF2-40B4-BE49-F238E27FC236}">
                  <a16:creationId xmlns:a16="http://schemas.microsoft.com/office/drawing/2014/main" id="{3B8E0380-E10A-445F-AEF9-F7B9AC01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018" y="2845052"/>
              <a:ext cx="87312" cy="10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38" name="Line 180">
              <a:extLst>
                <a:ext uri="{FF2B5EF4-FFF2-40B4-BE49-F238E27FC236}">
                  <a16:creationId xmlns:a16="http://schemas.microsoft.com/office/drawing/2014/main" id="{EC6C3E5E-401D-4A1B-99DA-E8230224D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66999" y="2845072"/>
              <a:ext cx="39687" cy="46041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39" name="Line 181">
              <a:extLst>
                <a:ext uri="{FF2B5EF4-FFF2-40B4-BE49-F238E27FC236}">
                  <a16:creationId xmlns:a16="http://schemas.microsoft.com/office/drawing/2014/main" id="{5D007447-B37F-4ECE-8C85-049461317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6686" y="2891112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40" name="Line 182">
              <a:extLst>
                <a:ext uri="{FF2B5EF4-FFF2-40B4-BE49-F238E27FC236}">
                  <a16:creationId xmlns:a16="http://schemas.microsoft.com/office/drawing/2014/main" id="{11942444-6860-4A1B-92DE-55E854D54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6999" y="2891112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41" name="Line 183">
              <a:extLst>
                <a:ext uri="{FF2B5EF4-FFF2-40B4-BE49-F238E27FC236}">
                  <a16:creationId xmlns:a16="http://schemas.microsoft.com/office/drawing/2014/main" id="{A1EE64FE-EB19-4D3D-9A29-A4428CF09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6686" y="2845072"/>
              <a:ext cx="39686" cy="46041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093" name="Rectangle 184">
              <a:extLst>
                <a:ext uri="{FF2B5EF4-FFF2-40B4-BE49-F238E27FC236}">
                  <a16:creationId xmlns:a16="http://schemas.microsoft.com/office/drawing/2014/main" id="{31AB439A-223B-45A4-B32A-1E92FDEC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580" y="3006977"/>
              <a:ext cx="8731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43" name="Line 185">
              <a:extLst>
                <a:ext uri="{FF2B5EF4-FFF2-40B4-BE49-F238E27FC236}">
                  <a16:creationId xmlns:a16="http://schemas.microsoft.com/office/drawing/2014/main" id="{394D7C6C-120F-472A-BCAA-B2D896B10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49559" y="3007006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44" name="Line 186">
              <a:extLst>
                <a:ext uri="{FF2B5EF4-FFF2-40B4-BE49-F238E27FC236}">
                  <a16:creationId xmlns:a16="http://schemas.microsoft.com/office/drawing/2014/main" id="{C5E6D9A7-6BDC-4B94-A8C2-6C0C4BB2C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45" y="3051458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45" name="Line 187">
              <a:extLst>
                <a:ext uri="{FF2B5EF4-FFF2-40B4-BE49-F238E27FC236}">
                  <a16:creationId xmlns:a16="http://schemas.microsoft.com/office/drawing/2014/main" id="{15218B11-9EF1-45CD-9AA4-3CBE43EAE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9559" y="3051458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46" name="Line 188">
              <a:extLst>
                <a:ext uri="{FF2B5EF4-FFF2-40B4-BE49-F238E27FC236}">
                  <a16:creationId xmlns:a16="http://schemas.microsoft.com/office/drawing/2014/main" id="{467C37BD-E938-46AF-AD52-31C0C01EA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9245" y="3007006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098" name="Rectangle 189">
              <a:extLst>
                <a:ext uri="{FF2B5EF4-FFF2-40B4-BE49-F238E27FC236}">
                  <a16:creationId xmlns:a16="http://schemas.microsoft.com/office/drawing/2014/main" id="{C346D711-9DB8-45D1-8C9C-97CBD3C0F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205" y="3016502"/>
              <a:ext cx="8731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48" name="Line 190">
              <a:extLst>
                <a:ext uri="{FF2B5EF4-FFF2-40B4-BE49-F238E27FC236}">
                  <a16:creationId xmlns:a16="http://schemas.microsoft.com/office/drawing/2014/main" id="{0D76A2C1-A8B1-4785-B2E9-4AC4D2BAA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24181" y="3016531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49" name="Line 191">
              <a:extLst>
                <a:ext uri="{FF2B5EF4-FFF2-40B4-BE49-F238E27FC236}">
                  <a16:creationId xmlns:a16="http://schemas.microsoft.com/office/drawing/2014/main" id="{306E276A-08AD-4215-A345-CD072350B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3867" y="3060983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50" name="Line 192">
              <a:extLst>
                <a:ext uri="{FF2B5EF4-FFF2-40B4-BE49-F238E27FC236}">
                  <a16:creationId xmlns:a16="http://schemas.microsoft.com/office/drawing/2014/main" id="{1FF0E910-D578-4D25-A566-70FE90D8C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4181" y="3060983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51" name="Line 193">
              <a:extLst>
                <a:ext uri="{FF2B5EF4-FFF2-40B4-BE49-F238E27FC236}">
                  <a16:creationId xmlns:a16="http://schemas.microsoft.com/office/drawing/2014/main" id="{D74B4B83-098F-4D19-97E1-FF25662AB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3867" y="3016531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03" name="Rectangle 194">
              <a:extLst>
                <a:ext uri="{FF2B5EF4-FFF2-40B4-BE49-F238E27FC236}">
                  <a16:creationId xmlns:a16="http://schemas.microsoft.com/office/drawing/2014/main" id="{5CEBD07E-8637-4CC1-B020-ED4C19927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768" y="2945064"/>
              <a:ext cx="87312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53" name="Line 195">
              <a:extLst>
                <a:ext uri="{FF2B5EF4-FFF2-40B4-BE49-F238E27FC236}">
                  <a16:creationId xmlns:a16="http://schemas.microsoft.com/office/drawing/2014/main" id="{D1BA387A-718E-4BC0-ACD7-5D36BC719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06739" y="2945090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54" name="Line 196">
              <a:extLst>
                <a:ext uri="{FF2B5EF4-FFF2-40B4-BE49-F238E27FC236}">
                  <a16:creationId xmlns:a16="http://schemas.microsoft.com/office/drawing/2014/main" id="{64BCD702-EEA6-4776-82ED-16D9BC2BB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6427" y="2989543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55" name="Line 197">
              <a:extLst>
                <a:ext uri="{FF2B5EF4-FFF2-40B4-BE49-F238E27FC236}">
                  <a16:creationId xmlns:a16="http://schemas.microsoft.com/office/drawing/2014/main" id="{25EFC49F-53F4-4A51-AB6E-5CBC28D1E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6739" y="2989543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56" name="Line 198">
              <a:extLst>
                <a:ext uri="{FF2B5EF4-FFF2-40B4-BE49-F238E27FC236}">
                  <a16:creationId xmlns:a16="http://schemas.microsoft.com/office/drawing/2014/main" id="{0DB87DF6-2E08-4998-A835-33C30FF9F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6427" y="2945090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08" name="Rectangle 199">
              <a:extLst>
                <a:ext uri="{FF2B5EF4-FFF2-40B4-BE49-F238E27FC236}">
                  <a16:creationId xmlns:a16="http://schemas.microsoft.com/office/drawing/2014/main" id="{88C8D054-6B61-4969-B66A-B3E76480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331" y="2962527"/>
              <a:ext cx="85725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58" name="Line 200">
              <a:extLst>
                <a:ext uri="{FF2B5EF4-FFF2-40B4-BE49-F238E27FC236}">
                  <a16:creationId xmlns:a16="http://schemas.microsoft.com/office/drawing/2014/main" id="{B8A3F21E-A94F-4E21-9AFE-079F8018B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89299" y="2962553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59" name="Line 201">
              <a:extLst>
                <a:ext uri="{FF2B5EF4-FFF2-40B4-BE49-F238E27FC236}">
                  <a16:creationId xmlns:a16="http://schemas.microsoft.com/office/drawing/2014/main" id="{3CC20A47-BE3A-46E0-86E6-4700D16B4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8986" y="3007006"/>
              <a:ext cx="3809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60" name="Line 202">
              <a:extLst>
                <a:ext uri="{FF2B5EF4-FFF2-40B4-BE49-F238E27FC236}">
                  <a16:creationId xmlns:a16="http://schemas.microsoft.com/office/drawing/2014/main" id="{4607392C-66AE-47CC-9F68-B6FCC64B5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89299" y="3007006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61" name="Line 203">
              <a:extLst>
                <a:ext uri="{FF2B5EF4-FFF2-40B4-BE49-F238E27FC236}">
                  <a16:creationId xmlns:a16="http://schemas.microsoft.com/office/drawing/2014/main" id="{62DA6500-DA0C-421D-B8A2-1626E7F95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8986" y="2962553"/>
              <a:ext cx="3809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13" name="Rectangle 204">
              <a:extLst>
                <a:ext uri="{FF2B5EF4-FFF2-40B4-BE49-F238E27FC236}">
                  <a16:creationId xmlns:a16="http://schemas.microsoft.com/office/drawing/2014/main" id="{0383104F-9462-4DE0-B0C9-B60A84F3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306" y="3016502"/>
              <a:ext cx="8731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grpSp>
          <p:nvGrpSpPr>
            <p:cNvPr id="32114" name="Group 206">
              <a:extLst>
                <a:ext uri="{FF2B5EF4-FFF2-40B4-BE49-F238E27FC236}">
                  <a16:creationId xmlns:a16="http://schemas.microsoft.com/office/drawing/2014/main" id="{F81C03F4-6B3B-4DE9-AC4E-6006DF1CE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0306" y="3016502"/>
              <a:ext cx="79375" cy="88900"/>
              <a:chOff x="4586" y="2041"/>
              <a:chExt cx="50" cy="56"/>
            </a:xfrm>
          </p:grpSpPr>
          <p:sp>
            <p:nvSpPr>
              <p:cNvPr id="47506" name="Line 205">
                <a:extLst>
                  <a:ext uri="{FF2B5EF4-FFF2-40B4-BE49-F238E27FC236}">
                    <a16:creationId xmlns:a16="http://schemas.microsoft.com/office/drawing/2014/main" id="{9B23B8F1-1291-4523-B517-7B4AB980C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507" name="Line 206">
                <a:extLst>
                  <a:ext uri="{FF2B5EF4-FFF2-40B4-BE49-F238E27FC236}">
                    <a16:creationId xmlns:a16="http://schemas.microsoft.com/office/drawing/2014/main" id="{3DC96A72-82E4-4F44-9D4C-68670B19C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508" name="Line 207">
                <a:extLst>
                  <a:ext uri="{FF2B5EF4-FFF2-40B4-BE49-F238E27FC236}">
                    <a16:creationId xmlns:a16="http://schemas.microsoft.com/office/drawing/2014/main" id="{C377D93A-D6DD-4264-AAFC-D991A7126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509" name="Line 208">
                <a:extLst>
                  <a:ext uri="{FF2B5EF4-FFF2-40B4-BE49-F238E27FC236}">
                    <a16:creationId xmlns:a16="http://schemas.microsoft.com/office/drawing/2014/main" id="{B1F236EF-1B7D-40F0-B580-62185985C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2115" name="Rectangle 209">
              <a:extLst>
                <a:ext uri="{FF2B5EF4-FFF2-40B4-BE49-F238E27FC236}">
                  <a16:creationId xmlns:a16="http://schemas.microsoft.com/office/drawing/2014/main" id="{02E7B5F2-8AD7-4B21-B39F-B23333721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2869" y="3080002"/>
              <a:ext cx="87312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65" name="Line 210">
              <a:extLst>
                <a:ext uri="{FF2B5EF4-FFF2-40B4-BE49-F238E27FC236}">
                  <a16:creationId xmlns:a16="http://schemas.microsoft.com/office/drawing/2014/main" id="{476A83E0-36A6-4AD2-94C4-F2DF92CCC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52830" y="3080035"/>
              <a:ext cx="41274" cy="42865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66" name="Line 211">
              <a:extLst>
                <a:ext uri="{FF2B5EF4-FFF2-40B4-BE49-F238E27FC236}">
                  <a16:creationId xmlns:a16="http://schemas.microsoft.com/office/drawing/2014/main" id="{CE133DAE-6CB5-4ECC-A6BF-22E61C272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4104" y="3122900"/>
              <a:ext cx="38099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67" name="Line 212">
              <a:extLst>
                <a:ext uri="{FF2B5EF4-FFF2-40B4-BE49-F238E27FC236}">
                  <a16:creationId xmlns:a16="http://schemas.microsoft.com/office/drawing/2014/main" id="{05CB2716-2CE1-4337-B4E5-668A0CA8B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2830" y="3122900"/>
              <a:ext cx="41274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68" name="Line 213">
              <a:extLst>
                <a:ext uri="{FF2B5EF4-FFF2-40B4-BE49-F238E27FC236}">
                  <a16:creationId xmlns:a16="http://schemas.microsoft.com/office/drawing/2014/main" id="{C5677D30-9B2D-48BF-8E0E-4FA4487D4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4104" y="3080035"/>
              <a:ext cx="38099" cy="42865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20" name="Rectangle 214">
              <a:extLst>
                <a:ext uri="{FF2B5EF4-FFF2-40B4-BE49-F238E27FC236}">
                  <a16:creationId xmlns:a16="http://schemas.microsoft.com/office/drawing/2014/main" id="{192A310E-5050-491B-B074-B112F7884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494" y="2979989"/>
              <a:ext cx="87312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70" name="Line 215">
              <a:extLst>
                <a:ext uri="{FF2B5EF4-FFF2-40B4-BE49-F238E27FC236}">
                  <a16:creationId xmlns:a16="http://schemas.microsoft.com/office/drawing/2014/main" id="{E8C333CB-33EC-4B68-9C10-7D36482CC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27452" y="2980017"/>
              <a:ext cx="41274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71" name="Line 216">
              <a:extLst>
                <a:ext uri="{FF2B5EF4-FFF2-40B4-BE49-F238E27FC236}">
                  <a16:creationId xmlns:a16="http://schemas.microsoft.com/office/drawing/2014/main" id="{639DABF5-22E5-4DAF-9106-73E0F3C4A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726" y="3024469"/>
              <a:ext cx="3809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72" name="Line 217">
              <a:extLst>
                <a:ext uri="{FF2B5EF4-FFF2-40B4-BE49-F238E27FC236}">
                  <a16:creationId xmlns:a16="http://schemas.microsoft.com/office/drawing/2014/main" id="{E2DF2ECF-0A26-4DE7-860D-F19F49313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7452" y="3024469"/>
              <a:ext cx="41274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73" name="Line 218">
              <a:extLst>
                <a:ext uri="{FF2B5EF4-FFF2-40B4-BE49-F238E27FC236}">
                  <a16:creationId xmlns:a16="http://schemas.microsoft.com/office/drawing/2014/main" id="{193E7EC9-7E3A-41A0-B0E8-324B185E3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8726" y="2980017"/>
              <a:ext cx="38099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25" name="Rectangle 219">
              <a:extLst>
                <a:ext uri="{FF2B5EF4-FFF2-40B4-BE49-F238E27FC236}">
                  <a16:creationId xmlns:a16="http://schemas.microsoft.com/office/drawing/2014/main" id="{F6905D71-5090-4802-B949-2B81B6F6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056" y="3068889"/>
              <a:ext cx="87313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75" name="Line 220">
              <a:extLst>
                <a:ext uri="{FF2B5EF4-FFF2-40B4-BE49-F238E27FC236}">
                  <a16:creationId xmlns:a16="http://schemas.microsoft.com/office/drawing/2014/main" id="{6A203768-68CE-4BEA-907A-A61121BF0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10011" y="3068922"/>
              <a:ext cx="39686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76" name="Line 221">
              <a:extLst>
                <a:ext uri="{FF2B5EF4-FFF2-40B4-BE49-F238E27FC236}">
                  <a16:creationId xmlns:a16="http://schemas.microsoft.com/office/drawing/2014/main" id="{A75F187E-3EF0-4154-B2BF-8C568069B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9698" y="3114961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77" name="Line 222">
              <a:extLst>
                <a:ext uri="{FF2B5EF4-FFF2-40B4-BE49-F238E27FC236}">
                  <a16:creationId xmlns:a16="http://schemas.microsoft.com/office/drawing/2014/main" id="{235CB082-EC46-4A6B-AED4-991DDF40D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10011" y="3114961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78" name="Line 223">
              <a:extLst>
                <a:ext uri="{FF2B5EF4-FFF2-40B4-BE49-F238E27FC236}">
                  <a16:creationId xmlns:a16="http://schemas.microsoft.com/office/drawing/2014/main" id="{09A55B7A-E8AC-4A51-956A-D6CB24A62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9698" y="3068922"/>
              <a:ext cx="39687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30" name="Rectangle 224">
              <a:extLst>
                <a:ext uri="{FF2B5EF4-FFF2-40B4-BE49-F238E27FC236}">
                  <a16:creationId xmlns:a16="http://schemas.microsoft.com/office/drawing/2014/main" id="{CACE32C7-90A2-4B22-8EA8-4E95EBD45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2619" y="3080002"/>
              <a:ext cx="87312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80" name="Line 225">
              <a:extLst>
                <a:ext uri="{FF2B5EF4-FFF2-40B4-BE49-F238E27FC236}">
                  <a16:creationId xmlns:a16="http://schemas.microsoft.com/office/drawing/2014/main" id="{327E6EF0-48B8-48F6-98CD-9DD51A4B3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92570" y="3080035"/>
              <a:ext cx="39687" cy="42865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81" name="Line 226">
              <a:extLst>
                <a:ext uri="{FF2B5EF4-FFF2-40B4-BE49-F238E27FC236}">
                  <a16:creationId xmlns:a16="http://schemas.microsoft.com/office/drawing/2014/main" id="{480BEB00-CAA4-4AA1-BAAD-B37C72C91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257" y="3122900"/>
              <a:ext cx="39686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82" name="Line 227">
              <a:extLst>
                <a:ext uri="{FF2B5EF4-FFF2-40B4-BE49-F238E27FC236}">
                  <a16:creationId xmlns:a16="http://schemas.microsoft.com/office/drawing/2014/main" id="{E477C574-D419-4979-B3B5-89846146F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2570" y="3122900"/>
              <a:ext cx="39687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83" name="Line 228">
              <a:extLst>
                <a:ext uri="{FF2B5EF4-FFF2-40B4-BE49-F238E27FC236}">
                  <a16:creationId xmlns:a16="http://schemas.microsoft.com/office/drawing/2014/main" id="{D26F9B57-0262-45E9-A13F-D70DCFD09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257" y="3080035"/>
              <a:ext cx="39686" cy="42865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35" name="Rectangle 229">
              <a:extLst>
                <a:ext uri="{FF2B5EF4-FFF2-40B4-BE49-F238E27FC236}">
                  <a16:creationId xmlns:a16="http://schemas.microsoft.com/office/drawing/2014/main" id="{1E74AA13-0EF8-4664-9EB7-0C593729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181" y="3122864"/>
              <a:ext cx="87313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7485" name="Line 230">
              <a:extLst>
                <a:ext uri="{FF2B5EF4-FFF2-40B4-BE49-F238E27FC236}">
                  <a16:creationId xmlns:a16="http://schemas.microsoft.com/office/drawing/2014/main" id="{EEB5C290-6A42-4AFC-A6A9-DF3D42A08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75130" y="3122900"/>
              <a:ext cx="39686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86" name="Line 231">
              <a:extLst>
                <a:ext uri="{FF2B5EF4-FFF2-40B4-BE49-F238E27FC236}">
                  <a16:creationId xmlns:a16="http://schemas.microsoft.com/office/drawing/2014/main" id="{6A7C3E54-F260-424E-8841-FF98976A1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4816" y="3168939"/>
              <a:ext cx="39687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87" name="Line 232">
              <a:extLst>
                <a:ext uri="{FF2B5EF4-FFF2-40B4-BE49-F238E27FC236}">
                  <a16:creationId xmlns:a16="http://schemas.microsoft.com/office/drawing/2014/main" id="{4C8988A9-E355-47EF-9D5C-A136158D5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5130" y="3168939"/>
              <a:ext cx="39686" cy="44452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488" name="Line 233">
              <a:extLst>
                <a:ext uri="{FF2B5EF4-FFF2-40B4-BE49-F238E27FC236}">
                  <a16:creationId xmlns:a16="http://schemas.microsoft.com/office/drawing/2014/main" id="{75D74D2A-72D5-42FA-B8BA-D5D2665A5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4816" y="3122900"/>
              <a:ext cx="39687" cy="4604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2140" name="Rectangle 234">
              <a:extLst>
                <a:ext uri="{FF2B5EF4-FFF2-40B4-BE49-F238E27FC236}">
                  <a16:creationId xmlns:a16="http://schemas.microsoft.com/office/drawing/2014/main" id="{91EEFD1C-CF4A-4E61-9AAE-5242AF357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568" y="4970714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-7</a:t>
              </a:r>
            </a:p>
          </p:txBody>
        </p:sp>
        <p:sp>
          <p:nvSpPr>
            <p:cNvPr id="32141" name="Rectangle 235">
              <a:extLst>
                <a:ext uri="{FF2B5EF4-FFF2-40B4-BE49-F238E27FC236}">
                  <a16:creationId xmlns:a16="http://schemas.microsoft.com/office/drawing/2014/main" id="{02D64F44-490F-44F6-986E-83885897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568" y="4657977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-6</a:t>
              </a:r>
            </a:p>
          </p:txBody>
        </p:sp>
        <p:sp>
          <p:nvSpPr>
            <p:cNvPr id="32142" name="Rectangle 236">
              <a:extLst>
                <a:ext uri="{FF2B5EF4-FFF2-40B4-BE49-F238E27FC236}">
                  <a16:creationId xmlns:a16="http://schemas.microsoft.com/office/drawing/2014/main" id="{E7E841F3-9C00-48DD-A7D3-2363A565E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568" y="4343652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-5</a:t>
              </a:r>
            </a:p>
          </p:txBody>
        </p:sp>
        <p:sp>
          <p:nvSpPr>
            <p:cNvPr id="32143" name="Rectangle 237">
              <a:extLst>
                <a:ext uri="{FF2B5EF4-FFF2-40B4-BE49-F238E27FC236}">
                  <a16:creationId xmlns:a16="http://schemas.microsoft.com/office/drawing/2014/main" id="{F6E9992C-1F36-461D-B01B-CD1C8EB74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568" y="4029327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-4</a:t>
              </a:r>
            </a:p>
          </p:txBody>
        </p:sp>
        <p:sp>
          <p:nvSpPr>
            <p:cNvPr id="32144" name="Rectangle 238">
              <a:extLst>
                <a:ext uri="{FF2B5EF4-FFF2-40B4-BE49-F238E27FC236}">
                  <a16:creationId xmlns:a16="http://schemas.microsoft.com/office/drawing/2014/main" id="{C4B437F0-3E40-455B-8E78-968397674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568" y="3724527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-3</a:t>
              </a:r>
            </a:p>
          </p:txBody>
        </p:sp>
        <p:sp>
          <p:nvSpPr>
            <p:cNvPr id="32145" name="Rectangle 239">
              <a:extLst>
                <a:ext uri="{FF2B5EF4-FFF2-40B4-BE49-F238E27FC236}">
                  <a16:creationId xmlns:a16="http://schemas.microsoft.com/office/drawing/2014/main" id="{B7714A95-ED59-4FD9-8C0C-B3FD82DF1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568" y="3410202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-2</a:t>
              </a:r>
            </a:p>
          </p:txBody>
        </p:sp>
        <p:sp>
          <p:nvSpPr>
            <p:cNvPr id="32146" name="Rectangle 240">
              <a:extLst>
                <a:ext uri="{FF2B5EF4-FFF2-40B4-BE49-F238E27FC236}">
                  <a16:creationId xmlns:a16="http://schemas.microsoft.com/office/drawing/2014/main" id="{8B5C77E5-419C-48DE-8614-15744A25A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568" y="3095877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32147" name="Rectangle 241">
              <a:extLst>
                <a:ext uri="{FF2B5EF4-FFF2-40B4-BE49-F238E27FC236}">
                  <a16:creationId xmlns:a16="http://schemas.microsoft.com/office/drawing/2014/main" id="{84072493-800B-4399-8936-935DEDC60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729" y="2783139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32148" name="Rectangle 242">
              <a:extLst>
                <a:ext uri="{FF2B5EF4-FFF2-40B4-BE49-F238E27FC236}">
                  <a16:creationId xmlns:a16="http://schemas.microsoft.com/office/drawing/2014/main" id="{FA7C7574-C374-4873-B146-FFD3CE80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729" y="2468814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2149" name="Rectangle 243">
              <a:extLst>
                <a:ext uri="{FF2B5EF4-FFF2-40B4-BE49-F238E27FC236}">
                  <a16:creationId xmlns:a16="http://schemas.microsoft.com/office/drawing/2014/main" id="{2FFBD8BA-BB71-4572-AFEA-E0720050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055" y="5121527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32150" name="Rectangle 244">
              <a:extLst>
                <a:ext uri="{FF2B5EF4-FFF2-40B4-BE49-F238E27FC236}">
                  <a16:creationId xmlns:a16="http://schemas.microsoft.com/office/drawing/2014/main" id="{F9AF8884-B95D-4D5D-96F8-9206718B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180" y="5121527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2151" name="Rectangle 245">
              <a:extLst>
                <a:ext uri="{FF2B5EF4-FFF2-40B4-BE49-F238E27FC236}">
                  <a16:creationId xmlns:a16="http://schemas.microsoft.com/office/drawing/2014/main" id="{18960349-4165-4689-93A1-8C7D5E188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305" y="5121527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32152" name="Rectangle 246">
              <a:extLst>
                <a:ext uri="{FF2B5EF4-FFF2-40B4-BE49-F238E27FC236}">
                  <a16:creationId xmlns:a16="http://schemas.microsoft.com/office/drawing/2014/main" id="{C5A55CA0-8D3B-4E65-BB33-FC7F84D1E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493" y="5121527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2153" name="Rectangle 247">
              <a:extLst>
                <a:ext uri="{FF2B5EF4-FFF2-40B4-BE49-F238E27FC236}">
                  <a16:creationId xmlns:a16="http://schemas.microsoft.com/office/drawing/2014/main" id="{D0E2755C-DF87-4A0B-B307-DFD2C9C23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031" y="5121527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32154" name="Rectangle 248">
              <a:extLst>
                <a:ext uri="{FF2B5EF4-FFF2-40B4-BE49-F238E27FC236}">
                  <a16:creationId xmlns:a16="http://schemas.microsoft.com/office/drawing/2014/main" id="{4DD94B92-9F11-4CE4-A61E-A1172057E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3489" y="5121527"/>
              <a:ext cx="2276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32155" name="Rectangle 249">
              <a:extLst>
                <a:ext uri="{FF2B5EF4-FFF2-40B4-BE49-F238E27FC236}">
                  <a16:creationId xmlns:a16="http://schemas.microsoft.com/office/drawing/2014/main" id="{8F992E52-CC25-4710-8195-89D06DC1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356" y="5121527"/>
              <a:ext cx="2276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32156" name="Rectangle 250">
              <a:extLst>
                <a:ext uri="{FF2B5EF4-FFF2-40B4-BE49-F238E27FC236}">
                  <a16:creationId xmlns:a16="http://schemas.microsoft.com/office/drawing/2014/main" id="{697EA647-9123-4AA8-B256-78C63FFA0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9426" y="5121527"/>
              <a:ext cx="2276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14</a:t>
              </a:r>
            </a:p>
          </p:txBody>
        </p:sp>
      </p:grpSp>
      <p:sp>
        <p:nvSpPr>
          <p:cNvPr id="31768" name="Text Box 251">
            <a:extLst>
              <a:ext uri="{FF2B5EF4-FFF2-40B4-BE49-F238E27FC236}">
                <a16:creationId xmlns:a16="http://schemas.microsoft.com/office/drawing/2014/main" id="{02199AEF-D020-4A1F-916E-0A54A1ADE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2106613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/>
              <a:t>WOMEN</a:t>
            </a:r>
          </a:p>
        </p:txBody>
      </p:sp>
      <p:sp>
        <p:nvSpPr>
          <p:cNvPr id="31769" name="Text Box 354">
            <a:extLst>
              <a:ext uri="{FF2B5EF4-FFF2-40B4-BE49-F238E27FC236}">
                <a16:creationId xmlns:a16="http://schemas.microsoft.com/office/drawing/2014/main" id="{9D044FD3-F438-4A27-92C9-514175A2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2106613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/>
              <a:t>MEN</a:t>
            </a:r>
          </a:p>
        </p:txBody>
      </p:sp>
      <p:sp>
        <p:nvSpPr>
          <p:cNvPr id="47114" name="Text Box 355">
            <a:extLst>
              <a:ext uri="{FF2B5EF4-FFF2-40B4-BE49-F238E27FC236}">
                <a16:creationId xmlns:a16="http://schemas.microsoft.com/office/drawing/2014/main" id="{A4B27C7C-CBF7-40A2-A159-276273DFCB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06450" y="3638551"/>
            <a:ext cx="247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Weekly weight loss (kg)</a:t>
            </a:r>
          </a:p>
        </p:txBody>
      </p:sp>
      <p:sp>
        <p:nvSpPr>
          <p:cNvPr id="47115" name="Rectangle 356">
            <a:extLst>
              <a:ext uri="{FF2B5EF4-FFF2-40B4-BE49-F238E27FC236}">
                <a16:creationId xmlns:a16="http://schemas.microsoft.com/office/drawing/2014/main" id="{84788726-1278-421C-B6C0-1B5B88D5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483225"/>
            <a:ext cx="53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Week</a:t>
            </a:r>
          </a:p>
        </p:txBody>
      </p:sp>
      <p:sp>
        <p:nvSpPr>
          <p:cNvPr id="31772" name="Text Box 275">
            <a:extLst>
              <a:ext uri="{FF2B5EF4-FFF2-40B4-BE49-F238E27FC236}">
                <a16:creationId xmlns:a16="http://schemas.microsoft.com/office/drawing/2014/main" id="{E98B39E8-DFE3-4B97-B9F6-E5D9AAC9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665663"/>
            <a:ext cx="101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/>
              <a:t>(≈7.5 kg)</a:t>
            </a:r>
          </a:p>
        </p:txBody>
      </p:sp>
      <p:grpSp>
        <p:nvGrpSpPr>
          <p:cNvPr id="31773" name="Groupe 416">
            <a:extLst>
              <a:ext uri="{FF2B5EF4-FFF2-40B4-BE49-F238E27FC236}">
                <a16:creationId xmlns:a16="http://schemas.microsoft.com/office/drawing/2014/main" id="{ED5D71BD-D6DD-4DCF-ACD9-9686C8654627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2509838"/>
            <a:ext cx="3714750" cy="2911475"/>
            <a:chOff x="706688" y="2509755"/>
            <a:chExt cx="3714247" cy="2912226"/>
          </a:xfrm>
        </p:grpSpPr>
        <p:sp>
          <p:nvSpPr>
            <p:cNvPr id="31777" name="Line 285">
              <a:extLst>
                <a:ext uri="{FF2B5EF4-FFF2-40B4-BE49-F238E27FC236}">
                  <a16:creationId xmlns:a16="http://schemas.microsoft.com/office/drawing/2014/main" id="{B8105C3D-5384-4425-B8FF-EF9853278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2910139"/>
              <a:ext cx="72000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21" name="Rectangle 134">
              <a:extLst>
                <a:ext uri="{FF2B5EF4-FFF2-40B4-BE49-F238E27FC236}">
                  <a16:creationId xmlns:a16="http://schemas.microsoft.com/office/drawing/2014/main" id="{5E91812E-11EE-4290-8E8E-979F532C9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764" y="2878150"/>
              <a:ext cx="71427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779" name="Line 287">
              <a:extLst>
                <a:ext uri="{FF2B5EF4-FFF2-40B4-BE49-F238E27FC236}">
                  <a16:creationId xmlns:a16="http://schemas.microsoft.com/office/drawing/2014/main" id="{DC85C44D-FD84-46C7-B60C-BF04B7022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2910139"/>
              <a:ext cx="3240000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23" name="Freeform 146">
              <a:extLst>
                <a:ext uri="{FF2B5EF4-FFF2-40B4-BE49-F238E27FC236}">
                  <a16:creationId xmlns:a16="http://schemas.microsoft.com/office/drawing/2014/main" id="{0FA14FF5-E6CC-4B9B-A383-94E313C5A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52" y="2847979"/>
              <a:ext cx="79364" cy="90511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1781" name="Line 254">
              <a:extLst>
                <a:ext uri="{FF2B5EF4-FFF2-40B4-BE49-F238E27FC236}">
                  <a16:creationId xmlns:a16="http://schemas.microsoft.com/office/drawing/2014/main" id="{19EBEF2B-E81B-4C95-8232-4A665AE84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388" y="5064751"/>
              <a:ext cx="3236912" cy="2801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1782" name="Groupe 420">
              <a:extLst>
                <a:ext uri="{FF2B5EF4-FFF2-40B4-BE49-F238E27FC236}">
                  <a16:creationId xmlns:a16="http://schemas.microsoft.com/office/drawing/2014/main" id="{FE5FC9EE-6FD2-4740-980B-C75A6D393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1238" y="5000710"/>
              <a:ext cx="3084900" cy="51360"/>
              <a:chOff x="1171161" y="4402477"/>
              <a:chExt cx="3084900" cy="51360"/>
            </a:xfrm>
          </p:grpSpPr>
          <p:sp>
            <p:nvSpPr>
              <p:cNvPr id="31928" name="Line 255">
                <a:extLst>
                  <a:ext uri="{FF2B5EF4-FFF2-40B4-BE49-F238E27FC236}">
                    <a16:creationId xmlns:a16="http://schemas.microsoft.com/office/drawing/2014/main" id="{20AF87FC-96A8-4EDB-9340-195F57170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1161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9" name="Line 256">
                <a:extLst>
                  <a:ext uri="{FF2B5EF4-FFF2-40B4-BE49-F238E27FC236}">
                    <a16:creationId xmlns:a16="http://schemas.microsoft.com/office/drawing/2014/main" id="{31304E28-762E-4025-B8D1-186FEBBFA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5311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0" name="Line 257">
                <a:extLst>
                  <a:ext uri="{FF2B5EF4-FFF2-40B4-BE49-F238E27FC236}">
                    <a16:creationId xmlns:a16="http://schemas.microsoft.com/office/drawing/2014/main" id="{83D09B36-5B6D-4B44-B957-A31B5FEC2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2386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1" name="Line 258">
                <a:extLst>
                  <a:ext uri="{FF2B5EF4-FFF2-40B4-BE49-F238E27FC236}">
                    <a16:creationId xmlns:a16="http://schemas.microsoft.com/office/drawing/2014/main" id="{36C85992-B785-456E-AD20-FAD2A4715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6536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2" name="Line 259">
                <a:extLst>
                  <a:ext uri="{FF2B5EF4-FFF2-40B4-BE49-F238E27FC236}">
                    <a16:creationId xmlns:a16="http://schemas.microsoft.com/office/drawing/2014/main" id="{EF1DFA61-CFCC-4E5F-B0FB-B556AEB4F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9461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3" name="Line 260">
                <a:extLst>
                  <a:ext uri="{FF2B5EF4-FFF2-40B4-BE49-F238E27FC236}">
                    <a16:creationId xmlns:a16="http://schemas.microsoft.com/office/drawing/2014/main" id="{361D198B-E775-4263-8B95-CEB5C32B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3611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4" name="Line 261">
                <a:extLst>
                  <a:ext uri="{FF2B5EF4-FFF2-40B4-BE49-F238E27FC236}">
                    <a16:creationId xmlns:a16="http://schemas.microsoft.com/office/drawing/2014/main" id="{0154ADA6-2399-42FC-965A-DB468FEE8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0686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5" name="Line 262">
                <a:extLst>
                  <a:ext uri="{FF2B5EF4-FFF2-40B4-BE49-F238E27FC236}">
                    <a16:creationId xmlns:a16="http://schemas.microsoft.com/office/drawing/2014/main" id="{47D51C1E-E81E-44AC-A735-6CB9F764F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7761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6" name="Line 263">
                <a:extLst>
                  <a:ext uri="{FF2B5EF4-FFF2-40B4-BE49-F238E27FC236}">
                    <a16:creationId xmlns:a16="http://schemas.microsoft.com/office/drawing/2014/main" id="{B794E924-5C04-4D7A-BAF7-BFD05A071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4836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7" name="Line 264">
                <a:extLst>
                  <a:ext uri="{FF2B5EF4-FFF2-40B4-BE49-F238E27FC236}">
                    <a16:creationId xmlns:a16="http://schemas.microsoft.com/office/drawing/2014/main" id="{0C88855F-EEDF-4607-A6E7-F836409A5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1911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8" name="Line 265">
                <a:extLst>
                  <a:ext uri="{FF2B5EF4-FFF2-40B4-BE49-F238E27FC236}">
                    <a16:creationId xmlns:a16="http://schemas.microsoft.com/office/drawing/2014/main" id="{7518061C-F3CF-40F5-9AC2-8CDDFDE79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8986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9" name="Line 266">
                <a:extLst>
                  <a:ext uri="{FF2B5EF4-FFF2-40B4-BE49-F238E27FC236}">
                    <a16:creationId xmlns:a16="http://schemas.microsoft.com/office/drawing/2014/main" id="{10269838-3B6E-4593-8DC9-936950788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8236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0" name="Line 267">
                <a:extLst>
                  <a:ext uri="{FF2B5EF4-FFF2-40B4-BE49-F238E27FC236}">
                    <a16:creationId xmlns:a16="http://schemas.microsoft.com/office/drawing/2014/main" id="{EF3FCFCC-8B4E-4052-893A-B420452C8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6061" y="4402477"/>
                <a:ext cx="0" cy="5136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1783" name="Text Box 268">
              <a:extLst>
                <a:ext uri="{FF2B5EF4-FFF2-40B4-BE49-F238E27FC236}">
                  <a16:creationId xmlns:a16="http://schemas.microsoft.com/office/drawing/2014/main" id="{26B8CA00-95B8-4E70-9B51-A33A4F91A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217" y="5083427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31784" name="Text Box 269">
              <a:extLst>
                <a:ext uri="{FF2B5EF4-FFF2-40B4-BE49-F238E27FC236}">
                  <a16:creationId xmlns:a16="http://schemas.microsoft.com/office/drawing/2014/main" id="{01206E06-01D7-44ED-8B89-7F2535BB2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566" y="5083427"/>
              <a:ext cx="228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1785" name="Text Box 270">
              <a:extLst>
                <a:ext uri="{FF2B5EF4-FFF2-40B4-BE49-F238E27FC236}">
                  <a16:creationId xmlns:a16="http://schemas.microsoft.com/office/drawing/2014/main" id="{273D0387-C864-4E35-BDB1-C46705642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647" y="5083427"/>
              <a:ext cx="228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31786" name="Text Box 271">
              <a:extLst>
                <a:ext uri="{FF2B5EF4-FFF2-40B4-BE49-F238E27FC236}">
                  <a16:creationId xmlns:a16="http://schemas.microsoft.com/office/drawing/2014/main" id="{C4613D6D-7201-4BDA-BAC0-47A6E5089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0702" y="5083427"/>
              <a:ext cx="228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1787" name="Text Box 272">
              <a:extLst>
                <a:ext uri="{FF2B5EF4-FFF2-40B4-BE49-F238E27FC236}">
                  <a16:creationId xmlns:a16="http://schemas.microsoft.com/office/drawing/2014/main" id="{4DAB8111-C9CF-4338-8CD8-0D79C92EF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485" y="5083427"/>
              <a:ext cx="2270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31788" name="Text Box 273">
              <a:extLst>
                <a:ext uri="{FF2B5EF4-FFF2-40B4-BE49-F238E27FC236}">
                  <a16:creationId xmlns:a16="http://schemas.microsoft.com/office/drawing/2014/main" id="{920E4095-FBA0-400A-A562-C60FB3F2B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0805" y="5083427"/>
              <a:ext cx="4628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31789" name="Text Box 274">
              <a:extLst>
                <a:ext uri="{FF2B5EF4-FFF2-40B4-BE49-F238E27FC236}">
                  <a16:creationId xmlns:a16="http://schemas.microsoft.com/office/drawing/2014/main" id="{A62C2440-5EF4-463E-B24E-A52B0BD10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922" y="5082117"/>
              <a:ext cx="4810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r-FR" sz="1600" b="1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31790" name="Line 276">
              <a:extLst>
                <a:ext uri="{FF2B5EF4-FFF2-40B4-BE49-F238E27FC236}">
                  <a16:creationId xmlns:a16="http://schemas.microsoft.com/office/drawing/2014/main" id="{B31A8666-B151-45D5-8F50-5806118C8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2637089"/>
              <a:ext cx="1588" cy="2422525"/>
            </a:xfrm>
            <a:prstGeom prst="line">
              <a:avLst/>
            </a:prstGeom>
            <a:noFill/>
            <a:ln w="23876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1" name="Line 277">
              <a:extLst>
                <a:ext uri="{FF2B5EF4-FFF2-40B4-BE49-F238E27FC236}">
                  <a16:creationId xmlns:a16="http://schemas.microsoft.com/office/drawing/2014/main" id="{6F2DD9ED-9840-4BA7-946A-90D09F190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5059614"/>
              <a:ext cx="72000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2" name="Line 278">
              <a:extLst>
                <a:ext uri="{FF2B5EF4-FFF2-40B4-BE49-F238E27FC236}">
                  <a16:creationId xmlns:a16="http://schemas.microsoft.com/office/drawing/2014/main" id="{E70127E3-3E39-45B1-83D7-31FC7E03D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4786564"/>
              <a:ext cx="72000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3" name="Line 279">
              <a:extLst>
                <a:ext uri="{FF2B5EF4-FFF2-40B4-BE49-F238E27FC236}">
                  <a16:creationId xmlns:a16="http://schemas.microsoft.com/office/drawing/2014/main" id="{C43830A5-BB98-48B9-9710-F64CD2D81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4521452"/>
              <a:ext cx="720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4" name="Line 280">
              <a:extLst>
                <a:ext uri="{FF2B5EF4-FFF2-40B4-BE49-F238E27FC236}">
                  <a16:creationId xmlns:a16="http://schemas.microsoft.com/office/drawing/2014/main" id="{0C930775-6DDD-4DBD-BCA0-6AC34EC3E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4249989"/>
              <a:ext cx="72000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5" name="Line 281">
              <a:extLst>
                <a:ext uri="{FF2B5EF4-FFF2-40B4-BE49-F238E27FC236}">
                  <a16:creationId xmlns:a16="http://schemas.microsoft.com/office/drawing/2014/main" id="{653E6E3A-FE03-4926-A195-C2A1AF7D4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3984877"/>
              <a:ext cx="720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6" name="Line 282">
              <a:extLst>
                <a:ext uri="{FF2B5EF4-FFF2-40B4-BE49-F238E27FC236}">
                  <a16:creationId xmlns:a16="http://schemas.microsoft.com/office/drawing/2014/main" id="{DE0FC17B-5BEC-4E4A-A574-9830212DA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3711827"/>
              <a:ext cx="720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7" name="Line 283">
              <a:extLst>
                <a:ext uri="{FF2B5EF4-FFF2-40B4-BE49-F238E27FC236}">
                  <a16:creationId xmlns:a16="http://schemas.microsoft.com/office/drawing/2014/main" id="{014A2820-5037-447B-B764-FFCB367A9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3446714"/>
              <a:ext cx="72000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8" name="Line 284">
              <a:extLst>
                <a:ext uri="{FF2B5EF4-FFF2-40B4-BE49-F238E27FC236}">
                  <a16:creationId xmlns:a16="http://schemas.microsoft.com/office/drawing/2014/main" id="{F785D9A5-07BA-404C-BFEC-5645D8EA3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3175252"/>
              <a:ext cx="720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9" name="Line 286">
              <a:extLst>
                <a:ext uri="{FF2B5EF4-FFF2-40B4-BE49-F238E27FC236}">
                  <a16:creationId xmlns:a16="http://schemas.microsoft.com/office/drawing/2014/main" id="{478AA32D-B667-4E37-9A89-B7DE950B0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75" y="2653131"/>
              <a:ext cx="72000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0" name="Freeform 288">
              <a:extLst>
                <a:ext uri="{FF2B5EF4-FFF2-40B4-BE49-F238E27FC236}">
                  <a16:creationId xmlns:a16="http://schemas.microsoft.com/office/drawing/2014/main" id="{FDAD3843-696F-4982-A8FA-C60141B11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150" y="2759327"/>
              <a:ext cx="3081338" cy="219075"/>
            </a:xfrm>
            <a:custGeom>
              <a:avLst/>
              <a:gdLst>
                <a:gd name="T0" fmla="*/ 0 w 521"/>
                <a:gd name="T1" fmla="*/ 2147483647 h 32"/>
                <a:gd name="T2" fmla="*/ 2147483647 w 521"/>
                <a:gd name="T3" fmla="*/ 2147483647 h 32"/>
                <a:gd name="T4" fmla="*/ 2147483647 w 521"/>
                <a:gd name="T5" fmla="*/ 2147483647 h 32"/>
                <a:gd name="T6" fmla="*/ 2147483647 w 521"/>
                <a:gd name="T7" fmla="*/ 2147483647 h 32"/>
                <a:gd name="T8" fmla="*/ 2147483647 w 521"/>
                <a:gd name="T9" fmla="*/ 2147483647 h 32"/>
                <a:gd name="T10" fmla="*/ 2147483647 w 521"/>
                <a:gd name="T11" fmla="*/ 2147483647 h 32"/>
                <a:gd name="T12" fmla="*/ 2147483647 w 521"/>
                <a:gd name="T13" fmla="*/ 2147483647 h 32"/>
                <a:gd name="T14" fmla="*/ 2147483647 w 521"/>
                <a:gd name="T15" fmla="*/ 2147483647 h 32"/>
                <a:gd name="T16" fmla="*/ 2147483647 w 521"/>
                <a:gd name="T17" fmla="*/ 2147483647 h 32"/>
                <a:gd name="T18" fmla="*/ 2147483647 w 521"/>
                <a:gd name="T19" fmla="*/ 2147483647 h 32"/>
                <a:gd name="T20" fmla="*/ 2147483647 w 521"/>
                <a:gd name="T21" fmla="*/ 2147483647 h 32"/>
                <a:gd name="T22" fmla="*/ 2147483647 w 521"/>
                <a:gd name="T23" fmla="*/ 0 h 32"/>
                <a:gd name="T24" fmla="*/ 2147483647 w 521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"/>
                <a:gd name="T40" fmla="*/ 0 h 32"/>
                <a:gd name="T41" fmla="*/ 521 w 521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" h="32">
                  <a:moveTo>
                    <a:pt x="0" y="22"/>
                  </a:moveTo>
                  <a:lnTo>
                    <a:pt x="43" y="15"/>
                  </a:lnTo>
                  <a:lnTo>
                    <a:pt x="87" y="11"/>
                  </a:lnTo>
                  <a:lnTo>
                    <a:pt x="130" y="22"/>
                  </a:lnTo>
                  <a:lnTo>
                    <a:pt x="174" y="20"/>
                  </a:lnTo>
                  <a:lnTo>
                    <a:pt x="217" y="22"/>
                  </a:lnTo>
                  <a:lnTo>
                    <a:pt x="261" y="32"/>
                  </a:lnTo>
                  <a:lnTo>
                    <a:pt x="304" y="27"/>
                  </a:lnTo>
                  <a:lnTo>
                    <a:pt x="347" y="28"/>
                  </a:lnTo>
                  <a:lnTo>
                    <a:pt x="391" y="26"/>
                  </a:lnTo>
                  <a:lnTo>
                    <a:pt x="434" y="6"/>
                  </a:lnTo>
                  <a:lnTo>
                    <a:pt x="478" y="0"/>
                  </a:lnTo>
                  <a:lnTo>
                    <a:pt x="521" y="19"/>
                  </a:lnTo>
                </a:path>
              </a:pathLst>
            </a:custGeom>
            <a:noFill/>
            <a:ln w="11176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1" name="Freeform 293">
              <a:extLst>
                <a:ext uri="{FF2B5EF4-FFF2-40B4-BE49-F238E27FC236}">
                  <a16:creationId xmlns:a16="http://schemas.microsoft.com/office/drawing/2014/main" id="{4FEEC670-06DB-4346-8B00-769B9AFDF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988" y="2827589"/>
              <a:ext cx="79375" cy="90488"/>
            </a:xfrm>
            <a:custGeom>
              <a:avLst/>
              <a:gdLst>
                <a:gd name="T0" fmla="*/ 87441214 w 37"/>
                <a:gd name="T1" fmla="*/ 0 h 43"/>
                <a:gd name="T2" fmla="*/ 170280825 w 37"/>
                <a:gd name="T3" fmla="*/ 97424009 h 43"/>
                <a:gd name="T4" fmla="*/ 87441214 w 37"/>
                <a:gd name="T5" fmla="*/ 190420420 h 43"/>
                <a:gd name="T6" fmla="*/ 0 w 37"/>
                <a:gd name="T7" fmla="*/ 97424009 h 43"/>
                <a:gd name="T8" fmla="*/ 87441214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2" name="Freeform 294">
              <a:extLst>
                <a:ext uri="{FF2B5EF4-FFF2-40B4-BE49-F238E27FC236}">
                  <a16:creationId xmlns:a16="http://schemas.microsoft.com/office/drawing/2014/main" id="{8D1BA943-FC33-4278-A701-CA8A0A69D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338" y="2800602"/>
              <a:ext cx="79375" cy="90487"/>
            </a:xfrm>
            <a:custGeom>
              <a:avLst/>
              <a:gdLst>
                <a:gd name="T0" fmla="*/ 87441214 w 37"/>
                <a:gd name="T1" fmla="*/ 0 h 43"/>
                <a:gd name="T2" fmla="*/ 170280825 w 37"/>
                <a:gd name="T3" fmla="*/ 97422932 h 43"/>
                <a:gd name="T4" fmla="*/ 87441214 w 37"/>
                <a:gd name="T5" fmla="*/ 190416211 h 43"/>
                <a:gd name="T6" fmla="*/ 0 w 37"/>
                <a:gd name="T7" fmla="*/ 97422932 h 43"/>
                <a:gd name="T8" fmla="*/ 87441214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3" name="Freeform 295">
              <a:extLst>
                <a:ext uri="{FF2B5EF4-FFF2-40B4-BE49-F238E27FC236}">
                  <a16:creationId xmlns:a16="http://schemas.microsoft.com/office/drawing/2014/main" id="{CBD79C4D-2F0E-4020-9CC7-0F292D771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338" y="2875214"/>
              <a:ext cx="79375" cy="90488"/>
            </a:xfrm>
            <a:custGeom>
              <a:avLst/>
              <a:gdLst>
                <a:gd name="T0" fmla="*/ 82900920 w 38"/>
                <a:gd name="T1" fmla="*/ 0 h 43"/>
                <a:gd name="T2" fmla="*/ 165799752 w 38"/>
                <a:gd name="T3" fmla="*/ 97424009 h 43"/>
                <a:gd name="T4" fmla="*/ 82900920 w 38"/>
                <a:gd name="T5" fmla="*/ 190420420 h 43"/>
                <a:gd name="T6" fmla="*/ 0 w 38"/>
                <a:gd name="T7" fmla="*/ 97424009 h 43"/>
                <a:gd name="T8" fmla="*/ 82900920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4" name="Freeform 296">
              <a:extLst>
                <a:ext uri="{FF2B5EF4-FFF2-40B4-BE49-F238E27FC236}">
                  <a16:creationId xmlns:a16="http://schemas.microsoft.com/office/drawing/2014/main" id="{56BE9F8B-74CD-4BFE-A2B8-FB557136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88" y="2862514"/>
              <a:ext cx="79375" cy="90488"/>
            </a:xfrm>
            <a:custGeom>
              <a:avLst/>
              <a:gdLst>
                <a:gd name="T0" fmla="*/ 82900920 w 38"/>
                <a:gd name="T1" fmla="*/ 0 h 43"/>
                <a:gd name="T2" fmla="*/ 165799752 w 38"/>
                <a:gd name="T3" fmla="*/ 92996411 h 43"/>
                <a:gd name="T4" fmla="*/ 82900920 w 38"/>
                <a:gd name="T5" fmla="*/ 190420420 h 43"/>
                <a:gd name="T6" fmla="*/ 0 w 38"/>
                <a:gd name="T7" fmla="*/ 92996411 h 43"/>
                <a:gd name="T8" fmla="*/ 82900920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1"/>
                  </a:lnTo>
                  <a:lnTo>
                    <a:pt x="19" y="43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5" name="Freeform 297">
              <a:extLst>
                <a:ext uri="{FF2B5EF4-FFF2-40B4-BE49-F238E27FC236}">
                  <a16:creationId xmlns:a16="http://schemas.microsoft.com/office/drawing/2014/main" id="{2CC42A5C-FE9E-403B-825C-624F5355F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275" y="2875214"/>
              <a:ext cx="79375" cy="90488"/>
            </a:xfrm>
            <a:custGeom>
              <a:avLst/>
              <a:gdLst>
                <a:gd name="T0" fmla="*/ 82839611 w 37"/>
                <a:gd name="T1" fmla="*/ 0 h 43"/>
                <a:gd name="T2" fmla="*/ 170280825 w 37"/>
                <a:gd name="T3" fmla="*/ 97424009 h 43"/>
                <a:gd name="T4" fmla="*/ 82839611 w 37"/>
                <a:gd name="T5" fmla="*/ 190420420 h 43"/>
                <a:gd name="T6" fmla="*/ 0 w 37"/>
                <a:gd name="T7" fmla="*/ 97424009 h 43"/>
                <a:gd name="T8" fmla="*/ 82839611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8" y="0"/>
                  </a:moveTo>
                  <a:lnTo>
                    <a:pt x="37" y="22"/>
                  </a:lnTo>
                  <a:lnTo>
                    <a:pt x="18" y="43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6" name="Freeform 298">
              <a:extLst>
                <a:ext uri="{FF2B5EF4-FFF2-40B4-BE49-F238E27FC236}">
                  <a16:creationId xmlns:a16="http://schemas.microsoft.com/office/drawing/2014/main" id="{40B65DD9-D7BA-4355-BB98-3282043EE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625" y="2943477"/>
              <a:ext cx="79375" cy="90487"/>
            </a:xfrm>
            <a:custGeom>
              <a:avLst/>
              <a:gdLst>
                <a:gd name="T0" fmla="*/ 82839611 w 37"/>
                <a:gd name="T1" fmla="*/ 0 h 43"/>
                <a:gd name="T2" fmla="*/ 170280825 w 37"/>
                <a:gd name="T3" fmla="*/ 97422932 h 43"/>
                <a:gd name="T4" fmla="*/ 82839611 w 37"/>
                <a:gd name="T5" fmla="*/ 190416211 h 43"/>
                <a:gd name="T6" fmla="*/ 0 w 37"/>
                <a:gd name="T7" fmla="*/ 97422932 h 43"/>
                <a:gd name="T8" fmla="*/ 82839611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8" y="0"/>
                  </a:moveTo>
                  <a:lnTo>
                    <a:pt x="37" y="22"/>
                  </a:lnTo>
                  <a:lnTo>
                    <a:pt x="18" y="43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7" name="Freeform 299">
              <a:extLst>
                <a:ext uri="{FF2B5EF4-FFF2-40B4-BE49-F238E27FC236}">
                  <a16:creationId xmlns:a16="http://schemas.microsoft.com/office/drawing/2014/main" id="{34CC0CFE-7206-4F30-81E0-D4FB0694D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625" y="2910139"/>
              <a:ext cx="79375" cy="90488"/>
            </a:xfrm>
            <a:custGeom>
              <a:avLst/>
              <a:gdLst>
                <a:gd name="T0" fmla="*/ 82839611 w 37"/>
                <a:gd name="T1" fmla="*/ 0 h 43"/>
                <a:gd name="T2" fmla="*/ 170280825 w 37"/>
                <a:gd name="T3" fmla="*/ 92996411 h 43"/>
                <a:gd name="T4" fmla="*/ 82839611 w 37"/>
                <a:gd name="T5" fmla="*/ 190420420 h 43"/>
                <a:gd name="T6" fmla="*/ 0 w 37"/>
                <a:gd name="T7" fmla="*/ 92996411 h 43"/>
                <a:gd name="T8" fmla="*/ 82839611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8" y="0"/>
                  </a:moveTo>
                  <a:lnTo>
                    <a:pt x="37" y="21"/>
                  </a:lnTo>
                  <a:lnTo>
                    <a:pt x="18" y="43"/>
                  </a:lnTo>
                  <a:lnTo>
                    <a:pt x="0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8" name="Freeform 300">
              <a:extLst>
                <a:ext uri="{FF2B5EF4-FFF2-40B4-BE49-F238E27FC236}">
                  <a16:creationId xmlns:a16="http://schemas.microsoft.com/office/drawing/2014/main" id="{8A982CD8-7B1E-4809-A928-9DE7AE63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625" y="2916489"/>
              <a:ext cx="79375" cy="90488"/>
            </a:xfrm>
            <a:custGeom>
              <a:avLst/>
              <a:gdLst>
                <a:gd name="T0" fmla="*/ 87441214 w 37"/>
                <a:gd name="T1" fmla="*/ 0 h 43"/>
                <a:gd name="T2" fmla="*/ 170280825 w 37"/>
                <a:gd name="T3" fmla="*/ 92996411 h 43"/>
                <a:gd name="T4" fmla="*/ 87441214 w 37"/>
                <a:gd name="T5" fmla="*/ 190420420 h 43"/>
                <a:gd name="T6" fmla="*/ 0 w 37"/>
                <a:gd name="T7" fmla="*/ 92996411 h 43"/>
                <a:gd name="T8" fmla="*/ 87441214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1"/>
                  </a:lnTo>
                  <a:lnTo>
                    <a:pt x="19" y="43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09" name="Freeform 301">
              <a:extLst>
                <a:ext uri="{FF2B5EF4-FFF2-40B4-BE49-F238E27FC236}">
                  <a16:creationId xmlns:a16="http://schemas.microsoft.com/office/drawing/2014/main" id="{278EEC0C-E6D2-48F8-91C8-2F57FE421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975" y="2902202"/>
              <a:ext cx="79375" cy="90487"/>
            </a:xfrm>
            <a:custGeom>
              <a:avLst/>
              <a:gdLst>
                <a:gd name="T0" fmla="*/ 87441214 w 37"/>
                <a:gd name="T1" fmla="*/ 0 h 43"/>
                <a:gd name="T2" fmla="*/ 170280825 w 37"/>
                <a:gd name="T3" fmla="*/ 97422932 h 43"/>
                <a:gd name="T4" fmla="*/ 87441214 w 37"/>
                <a:gd name="T5" fmla="*/ 190416211 h 43"/>
                <a:gd name="T6" fmla="*/ 0 w 37"/>
                <a:gd name="T7" fmla="*/ 97422932 h 43"/>
                <a:gd name="T8" fmla="*/ 87441214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0" name="Freeform 302">
              <a:extLst>
                <a:ext uri="{FF2B5EF4-FFF2-40B4-BE49-F238E27FC236}">
                  <a16:creationId xmlns:a16="http://schemas.microsoft.com/office/drawing/2014/main" id="{47A5C3B6-A5A1-4CF2-8F1A-ED5C29C49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975" y="2767264"/>
              <a:ext cx="79375" cy="90488"/>
            </a:xfrm>
            <a:custGeom>
              <a:avLst/>
              <a:gdLst>
                <a:gd name="T0" fmla="*/ 82900920 w 38"/>
                <a:gd name="T1" fmla="*/ 0 h 43"/>
                <a:gd name="T2" fmla="*/ 165799752 w 38"/>
                <a:gd name="T3" fmla="*/ 92996411 h 43"/>
                <a:gd name="T4" fmla="*/ 82900920 w 38"/>
                <a:gd name="T5" fmla="*/ 190420420 h 43"/>
                <a:gd name="T6" fmla="*/ 0 w 38"/>
                <a:gd name="T7" fmla="*/ 92996411 h 43"/>
                <a:gd name="T8" fmla="*/ 82900920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1"/>
                  </a:lnTo>
                  <a:lnTo>
                    <a:pt x="19" y="43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1" name="Freeform 303">
              <a:extLst>
                <a:ext uri="{FF2B5EF4-FFF2-40B4-BE49-F238E27FC236}">
                  <a16:creationId xmlns:a16="http://schemas.microsoft.com/office/drawing/2014/main" id="{68933CE0-CD54-4BA1-A408-0885781D0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325" y="2725989"/>
              <a:ext cx="79375" cy="90488"/>
            </a:xfrm>
            <a:custGeom>
              <a:avLst/>
              <a:gdLst>
                <a:gd name="T0" fmla="*/ 82900920 w 38"/>
                <a:gd name="T1" fmla="*/ 0 h 43"/>
                <a:gd name="T2" fmla="*/ 165799752 w 38"/>
                <a:gd name="T3" fmla="*/ 92996411 h 43"/>
                <a:gd name="T4" fmla="*/ 82900920 w 38"/>
                <a:gd name="T5" fmla="*/ 190420420 h 43"/>
                <a:gd name="T6" fmla="*/ 0 w 38"/>
                <a:gd name="T7" fmla="*/ 92996411 h 43"/>
                <a:gd name="T8" fmla="*/ 82900920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1"/>
                  </a:lnTo>
                  <a:lnTo>
                    <a:pt x="19" y="43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2" name="Freeform 304">
              <a:extLst>
                <a:ext uri="{FF2B5EF4-FFF2-40B4-BE49-F238E27FC236}">
                  <a16:creationId xmlns:a16="http://schemas.microsoft.com/office/drawing/2014/main" id="{9AFF6402-7E12-4376-872A-47162F2F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325" y="2854577"/>
              <a:ext cx="79375" cy="90487"/>
            </a:xfrm>
            <a:custGeom>
              <a:avLst/>
              <a:gdLst>
                <a:gd name="T0" fmla="*/ 82900920 w 38"/>
                <a:gd name="T1" fmla="*/ 0 h 43"/>
                <a:gd name="T2" fmla="*/ 165799752 w 38"/>
                <a:gd name="T3" fmla="*/ 97422932 h 43"/>
                <a:gd name="T4" fmla="*/ 82900920 w 38"/>
                <a:gd name="T5" fmla="*/ 190416211 h 43"/>
                <a:gd name="T6" fmla="*/ 0 w 38"/>
                <a:gd name="T7" fmla="*/ 97422932 h 43"/>
                <a:gd name="T8" fmla="*/ 82900920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0021"/>
            </a:solidFill>
            <a:ln w="635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156" name="Freeform 289">
              <a:extLst>
                <a:ext uri="{FF2B5EF4-FFF2-40B4-BE49-F238E27FC236}">
                  <a16:creationId xmlns:a16="http://schemas.microsoft.com/office/drawing/2014/main" id="{AC4BF1D6-D9B3-423C-8257-A423895D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096" y="2909908"/>
              <a:ext cx="3080921" cy="1986474"/>
            </a:xfrm>
            <a:custGeom>
              <a:avLst/>
              <a:gdLst>
                <a:gd name="T0" fmla="*/ 0 w 521"/>
                <a:gd name="T1" fmla="*/ 0 h 292"/>
                <a:gd name="T2" fmla="*/ 2147483647 w 521"/>
                <a:gd name="T3" fmla="*/ 2147483647 h 292"/>
                <a:gd name="T4" fmla="*/ 2147483647 w 521"/>
                <a:gd name="T5" fmla="*/ 2147483647 h 292"/>
                <a:gd name="T6" fmla="*/ 2147483647 w 521"/>
                <a:gd name="T7" fmla="*/ 2147483647 h 292"/>
                <a:gd name="T8" fmla="*/ 2147483647 w 521"/>
                <a:gd name="T9" fmla="*/ 2147483647 h 292"/>
                <a:gd name="T10" fmla="*/ 2147483647 w 521"/>
                <a:gd name="T11" fmla="*/ 2147483647 h 292"/>
                <a:gd name="T12" fmla="*/ 2147483647 w 521"/>
                <a:gd name="T13" fmla="*/ 2147483647 h 292"/>
                <a:gd name="T14" fmla="*/ 2147483647 w 521"/>
                <a:gd name="T15" fmla="*/ 2147483647 h 292"/>
                <a:gd name="T16" fmla="*/ 2147483647 w 521"/>
                <a:gd name="T17" fmla="*/ 2147483647 h 292"/>
                <a:gd name="T18" fmla="*/ 2147483647 w 521"/>
                <a:gd name="T19" fmla="*/ 2147483647 h 292"/>
                <a:gd name="T20" fmla="*/ 2147483647 w 521"/>
                <a:gd name="T21" fmla="*/ 2147483647 h 292"/>
                <a:gd name="T22" fmla="*/ 2147483647 w 521"/>
                <a:gd name="T23" fmla="*/ 2147483647 h 292"/>
                <a:gd name="T24" fmla="*/ 2147483647 w 521"/>
                <a:gd name="T25" fmla="*/ 2147483647 h 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"/>
                <a:gd name="T40" fmla="*/ 0 h 292"/>
                <a:gd name="T41" fmla="*/ 521 w 521"/>
                <a:gd name="T42" fmla="*/ 292 h 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" h="292">
                  <a:moveTo>
                    <a:pt x="0" y="0"/>
                  </a:moveTo>
                  <a:lnTo>
                    <a:pt x="43" y="31"/>
                  </a:lnTo>
                  <a:lnTo>
                    <a:pt x="87" y="50"/>
                  </a:lnTo>
                  <a:lnTo>
                    <a:pt x="130" y="65"/>
                  </a:lnTo>
                  <a:lnTo>
                    <a:pt x="174" y="91"/>
                  </a:lnTo>
                  <a:lnTo>
                    <a:pt x="217" y="121"/>
                  </a:lnTo>
                  <a:lnTo>
                    <a:pt x="261" y="132"/>
                  </a:lnTo>
                  <a:lnTo>
                    <a:pt x="304" y="158"/>
                  </a:lnTo>
                  <a:lnTo>
                    <a:pt x="347" y="187"/>
                  </a:lnTo>
                  <a:lnTo>
                    <a:pt x="391" y="195"/>
                  </a:lnTo>
                  <a:lnTo>
                    <a:pt x="434" y="232"/>
                  </a:lnTo>
                  <a:lnTo>
                    <a:pt x="478" y="255"/>
                  </a:lnTo>
                  <a:lnTo>
                    <a:pt x="521" y="292"/>
                  </a:lnTo>
                </a:path>
              </a:pathLst>
            </a:custGeom>
            <a:noFill/>
            <a:ln w="11176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1814" name="Freeform 306">
              <a:extLst>
                <a:ext uri="{FF2B5EF4-FFF2-40B4-BE49-F238E27FC236}">
                  <a16:creationId xmlns:a16="http://schemas.microsoft.com/office/drawing/2014/main" id="{8104BA71-8113-43BB-BB1D-209BAE9D3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988" y="3086352"/>
              <a:ext cx="58737" cy="68262"/>
            </a:xfrm>
            <a:custGeom>
              <a:avLst/>
              <a:gdLst>
                <a:gd name="T0" fmla="*/ 47881760 w 37"/>
                <a:gd name="T1" fmla="*/ 0 h 43"/>
                <a:gd name="T2" fmla="*/ 93244180 w 37"/>
                <a:gd name="T3" fmla="*/ 55443037 h 43"/>
                <a:gd name="T4" fmla="*/ 47881760 w 37"/>
                <a:gd name="T5" fmla="*/ 108365142 h 43"/>
                <a:gd name="T6" fmla="*/ 0 w 37"/>
                <a:gd name="T7" fmla="*/ 55443037 h 43"/>
                <a:gd name="T8" fmla="*/ 47881760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5" name="Freeform 307">
              <a:extLst>
                <a:ext uri="{FF2B5EF4-FFF2-40B4-BE49-F238E27FC236}">
                  <a16:creationId xmlns:a16="http://schemas.microsoft.com/office/drawing/2014/main" id="{3E92F6B8-EC77-4D57-8C0D-EF635D7D7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338" y="3214939"/>
              <a:ext cx="58737" cy="68263"/>
            </a:xfrm>
            <a:custGeom>
              <a:avLst/>
              <a:gdLst>
                <a:gd name="T0" fmla="*/ 47881760 w 37"/>
                <a:gd name="T1" fmla="*/ 0 h 43"/>
                <a:gd name="T2" fmla="*/ 93244180 w 37"/>
                <a:gd name="T3" fmla="*/ 55443849 h 43"/>
                <a:gd name="T4" fmla="*/ 47881760 w 37"/>
                <a:gd name="T5" fmla="*/ 108368317 h 43"/>
                <a:gd name="T6" fmla="*/ 0 w 37"/>
                <a:gd name="T7" fmla="*/ 55443849 h 43"/>
                <a:gd name="T8" fmla="*/ 47881760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6" name="Freeform 308">
              <a:extLst>
                <a:ext uri="{FF2B5EF4-FFF2-40B4-BE49-F238E27FC236}">
                  <a16:creationId xmlns:a16="http://schemas.microsoft.com/office/drawing/2014/main" id="{EEDA09D5-F1BC-4290-AB1D-7E4CF691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338" y="3318127"/>
              <a:ext cx="60325" cy="68262"/>
            </a:xfrm>
            <a:custGeom>
              <a:avLst/>
              <a:gdLst>
                <a:gd name="T0" fmla="*/ 47883756 w 38"/>
                <a:gd name="T1" fmla="*/ 0 h 43"/>
                <a:gd name="T2" fmla="*/ 95765924 w 38"/>
                <a:gd name="T3" fmla="*/ 52922106 h 43"/>
                <a:gd name="T4" fmla="*/ 47883756 w 38"/>
                <a:gd name="T5" fmla="*/ 108365142 h 43"/>
                <a:gd name="T6" fmla="*/ 0 w 38"/>
                <a:gd name="T7" fmla="*/ 52922106 h 43"/>
                <a:gd name="T8" fmla="*/ 47883756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1"/>
                  </a:lnTo>
                  <a:lnTo>
                    <a:pt x="19" y="43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7" name="Freeform 309">
              <a:extLst>
                <a:ext uri="{FF2B5EF4-FFF2-40B4-BE49-F238E27FC236}">
                  <a16:creationId xmlns:a16="http://schemas.microsoft.com/office/drawing/2014/main" id="{D7570DBA-8EC1-4EBD-ABF5-92E293FF8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688" y="3494339"/>
              <a:ext cx="60325" cy="68263"/>
            </a:xfrm>
            <a:custGeom>
              <a:avLst/>
              <a:gdLst>
                <a:gd name="T0" fmla="*/ 47883756 w 38"/>
                <a:gd name="T1" fmla="*/ 0 h 43"/>
                <a:gd name="T2" fmla="*/ 95765924 w 38"/>
                <a:gd name="T3" fmla="*/ 55443849 h 43"/>
                <a:gd name="T4" fmla="*/ 47883756 w 38"/>
                <a:gd name="T5" fmla="*/ 108368317 h 43"/>
                <a:gd name="T6" fmla="*/ 0 w 38"/>
                <a:gd name="T7" fmla="*/ 55443849 h 43"/>
                <a:gd name="T8" fmla="*/ 47883756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8" name="Freeform 310">
              <a:extLst>
                <a:ext uri="{FF2B5EF4-FFF2-40B4-BE49-F238E27FC236}">
                  <a16:creationId xmlns:a16="http://schemas.microsoft.com/office/drawing/2014/main" id="{39BECFFF-7112-444A-B95B-7484E4249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275" y="3699127"/>
              <a:ext cx="58738" cy="68262"/>
            </a:xfrm>
            <a:custGeom>
              <a:avLst/>
              <a:gdLst>
                <a:gd name="T0" fmla="*/ 45363192 w 37"/>
                <a:gd name="T1" fmla="*/ 0 h 43"/>
                <a:gd name="T2" fmla="*/ 93247355 w 37"/>
                <a:gd name="T3" fmla="*/ 52922106 h 43"/>
                <a:gd name="T4" fmla="*/ 45363192 w 37"/>
                <a:gd name="T5" fmla="*/ 108365142 h 43"/>
                <a:gd name="T6" fmla="*/ 0 w 37"/>
                <a:gd name="T7" fmla="*/ 52922106 h 43"/>
                <a:gd name="T8" fmla="*/ 45363192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8" y="0"/>
                  </a:moveTo>
                  <a:lnTo>
                    <a:pt x="37" y="21"/>
                  </a:lnTo>
                  <a:lnTo>
                    <a:pt x="18" y="43"/>
                  </a:lnTo>
                  <a:lnTo>
                    <a:pt x="0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19" name="Freeform 311">
              <a:extLst>
                <a:ext uri="{FF2B5EF4-FFF2-40B4-BE49-F238E27FC236}">
                  <a16:creationId xmlns:a16="http://schemas.microsoft.com/office/drawing/2014/main" id="{F318F0AB-D0FD-45DC-B606-9143AB1C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625" y="3773739"/>
              <a:ext cx="58738" cy="68263"/>
            </a:xfrm>
            <a:custGeom>
              <a:avLst/>
              <a:gdLst>
                <a:gd name="T0" fmla="*/ 45363192 w 37"/>
                <a:gd name="T1" fmla="*/ 0 h 43"/>
                <a:gd name="T2" fmla="*/ 93247355 w 37"/>
                <a:gd name="T3" fmla="*/ 52924469 h 43"/>
                <a:gd name="T4" fmla="*/ 45363192 w 37"/>
                <a:gd name="T5" fmla="*/ 108368317 h 43"/>
                <a:gd name="T6" fmla="*/ 0 w 37"/>
                <a:gd name="T7" fmla="*/ 52924469 h 43"/>
                <a:gd name="T8" fmla="*/ 45363192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8" y="0"/>
                  </a:moveTo>
                  <a:lnTo>
                    <a:pt x="37" y="21"/>
                  </a:lnTo>
                  <a:lnTo>
                    <a:pt x="18" y="43"/>
                  </a:lnTo>
                  <a:lnTo>
                    <a:pt x="0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20" name="Freeform 312">
              <a:extLst>
                <a:ext uri="{FF2B5EF4-FFF2-40B4-BE49-F238E27FC236}">
                  <a16:creationId xmlns:a16="http://schemas.microsoft.com/office/drawing/2014/main" id="{4640B3F0-A478-4FC1-8C0A-A0FDDA9A0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625" y="3949952"/>
              <a:ext cx="58738" cy="68262"/>
            </a:xfrm>
            <a:custGeom>
              <a:avLst/>
              <a:gdLst>
                <a:gd name="T0" fmla="*/ 45363192 w 37"/>
                <a:gd name="T1" fmla="*/ 0 h 43"/>
                <a:gd name="T2" fmla="*/ 93247355 w 37"/>
                <a:gd name="T3" fmla="*/ 55443037 h 43"/>
                <a:gd name="T4" fmla="*/ 45363192 w 37"/>
                <a:gd name="T5" fmla="*/ 108365142 h 43"/>
                <a:gd name="T6" fmla="*/ 0 w 37"/>
                <a:gd name="T7" fmla="*/ 55443037 h 43"/>
                <a:gd name="T8" fmla="*/ 45363192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8" y="0"/>
                  </a:moveTo>
                  <a:lnTo>
                    <a:pt x="37" y="22"/>
                  </a:lnTo>
                  <a:lnTo>
                    <a:pt x="18" y="43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21" name="Freeform 313">
              <a:extLst>
                <a:ext uri="{FF2B5EF4-FFF2-40B4-BE49-F238E27FC236}">
                  <a16:creationId xmlns:a16="http://schemas.microsoft.com/office/drawing/2014/main" id="{608AD741-CBF6-442B-9585-81BF6E5B7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625" y="4148389"/>
              <a:ext cx="58738" cy="66675"/>
            </a:xfrm>
            <a:custGeom>
              <a:avLst/>
              <a:gdLst>
                <a:gd name="T0" fmla="*/ 47884163 w 37"/>
                <a:gd name="T1" fmla="*/ 0 h 42"/>
                <a:gd name="T2" fmla="*/ 93247355 w 37"/>
                <a:gd name="T3" fmla="*/ 52924081 h 42"/>
                <a:gd name="T4" fmla="*/ 47884163 w 37"/>
                <a:gd name="T5" fmla="*/ 105846574 h 42"/>
                <a:gd name="T6" fmla="*/ 0 w 37"/>
                <a:gd name="T7" fmla="*/ 52924081 h 42"/>
                <a:gd name="T8" fmla="*/ 47884163 w 3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2"/>
                <a:gd name="T17" fmla="*/ 37 w 3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2">
                  <a:moveTo>
                    <a:pt x="19" y="0"/>
                  </a:moveTo>
                  <a:lnTo>
                    <a:pt x="37" y="21"/>
                  </a:lnTo>
                  <a:lnTo>
                    <a:pt x="19" y="42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22" name="Freeform 314">
              <a:extLst>
                <a:ext uri="{FF2B5EF4-FFF2-40B4-BE49-F238E27FC236}">
                  <a16:creationId xmlns:a16="http://schemas.microsoft.com/office/drawing/2014/main" id="{1290C57B-E220-478E-A634-08B0D817C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975" y="4202364"/>
              <a:ext cx="58738" cy="68263"/>
            </a:xfrm>
            <a:custGeom>
              <a:avLst/>
              <a:gdLst>
                <a:gd name="T0" fmla="*/ 47884163 w 37"/>
                <a:gd name="T1" fmla="*/ 0 h 43"/>
                <a:gd name="T2" fmla="*/ 93247355 w 37"/>
                <a:gd name="T3" fmla="*/ 52924469 h 43"/>
                <a:gd name="T4" fmla="*/ 47884163 w 37"/>
                <a:gd name="T5" fmla="*/ 108368317 h 43"/>
                <a:gd name="T6" fmla="*/ 0 w 37"/>
                <a:gd name="T7" fmla="*/ 52924469 h 43"/>
                <a:gd name="T8" fmla="*/ 47884163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1"/>
                  </a:lnTo>
                  <a:lnTo>
                    <a:pt x="19" y="43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23" name="Freeform 315">
              <a:extLst>
                <a:ext uri="{FF2B5EF4-FFF2-40B4-BE49-F238E27FC236}">
                  <a16:creationId xmlns:a16="http://schemas.microsoft.com/office/drawing/2014/main" id="{4F99A189-8B8E-41A9-9579-5E5B1DE69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975" y="4453189"/>
              <a:ext cx="60325" cy="68263"/>
            </a:xfrm>
            <a:custGeom>
              <a:avLst/>
              <a:gdLst>
                <a:gd name="T0" fmla="*/ 47883756 w 38"/>
                <a:gd name="T1" fmla="*/ 0 h 43"/>
                <a:gd name="T2" fmla="*/ 95765924 w 38"/>
                <a:gd name="T3" fmla="*/ 55443849 h 43"/>
                <a:gd name="T4" fmla="*/ 47883756 w 38"/>
                <a:gd name="T5" fmla="*/ 108368317 h 43"/>
                <a:gd name="T6" fmla="*/ 0 w 38"/>
                <a:gd name="T7" fmla="*/ 55443849 h 43"/>
                <a:gd name="T8" fmla="*/ 47883756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24" name="Freeform 316">
              <a:extLst>
                <a:ext uri="{FF2B5EF4-FFF2-40B4-BE49-F238E27FC236}">
                  <a16:creationId xmlns:a16="http://schemas.microsoft.com/office/drawing/2014/main" id="{8B3D4E07-0FBB-468F-A000-BEBE9DEC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325" y="4610352"/>
              <a:ext cx="60325" cy="68262"/>
            </a:xfrm>
            <a:custGeom>
              <a:avLst/>
              <a:gdLst>
                <a:gd name="T0" fmla="*/ 47883756 w 38"/>
                <a:gd name="T1" fmla="*/ 0 h 43"/>
                <a:gd name="T2" fmla="*/ 95765924 w 38"/>
                <a:gd name="T3" fmla="*/ 52922106 h 43"/>
                <a:gd name="T4" fmla="*/ 47883756 w 38"/>
                <a:gd name="T5" fmla="*/ 108365142 h 43"/>
                <a:gd name="T6" fmla="*/ 0 w 38"/>
                <a:gd name="T7" fmla="*/ 52922106 h 43"/>
                <a:gd name="T8" fmla="*/ 47883756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1"/>
                  </a:lnTo>
                  <a:lnTo>
                    <a:pt x="19" y="43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825" name="Freeform 317">
              <a:extLst>
                <a:ext uri="{FF2B5EF4-FFF2-40B4-BE49-F238E27FC236}">
                  <a16:creationId xmlns:a16="http://schemas.microsoft.com/office/drawing/2014/main" id="{39F3857F-0C80-4F24-80A5-F840F2C15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325" y="4861177"/>
              <a:ext cx="60325" cy="68262"/>
            </a:xfrm>
            <a:custGeom>
              <a:avLst/>
              <a:gdLst>
                <a:gd name="T0" fmla="*/ 47883756 w 38"/>
                <a:gd name="T1" fmla="*/ 0 h 43"/>
                <a:gd name="T2" fmla="*/ 95765924 w 38"/>
                <a:gd name="T3" fmla="*/ 55443037 h 43"/>
                <a:gd name="T4" fmla="*/ 47883756 w 38"/>
                <a:gd name="T5" fmla="*/ 108365142 h 43"/>
                <a:gd name="T6" fmla="*/ 0 w 38"/>
                <a:gd name="T7" fmla="*/ 55443037 h 43"/>
                <a:gd name="T8" fmla="*/ 47883756 w 3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19" y="0"/>
                  </a:moveTo>
                  <a:lnTo>
                    <a:pt x="38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169" name="Freeform 290">
              <a:extLst>
                <a:ext uri="{FF2B5EF4-FFF2-40B4-BE49-F238E27FC236}">
                  <a16:creationId xmlns:a16="http://schemas.microsoft.com/office/drawing/2014/main" id="{46B4BCF9-C0D1-4134-B250-27E2F9DE2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096" y="2909908"/>
              <a:ext cx="3080921" cy="2040463"/>
            </a:xfrm>
            <a:custGeom>
              <a:avLst/>
              <a:gdLst>
                <a:gd name="T0" fmla="*/ 0 w 521"/>
                <a:gd name="T1" fmla="*/ 0 h 300"/>
                <a:gd name="T2" fmla="*/ 2147483647 w 521"/>
                <a:gd name="T3" fmla="*/ 2147483647 h 300"/>
                <a:gd name="T4" fmla="*/ 2147483647 w 521"/>
                <a:gd name="T5" fmla="*/ 2147483647 h 300"/>
                <a:gd name="T6" fmla="*/ 2147483647 w 521"/>
                <a:gd name="T7" fmla="*/ 2147483647 h 300"/>
                <a:gd name="T8" fmla="*/ 2147483647 w 521"/>
                <a:gd name="T9" fmla="*/ 2147483647 h 300"/>
                <a:gd name="T10" fmla="*/ 2147483647 w 521"/>
                <a:gd name="T11" fmla="*/ 2147483647 h 300"/>
                <a:gd name="T12" fmla="*/ 2147483647 w 521"/>
                <a:gd name="T13" fmla="*/ 2147483647 h 300"/>
                <a:gd name="T14" fmla="*/ 2147483647 w 521"/>
                <a:gd name="T15" fmla="*/ 2147483647 h 300"/>
                <a:gd name="T16" fmla="*/ 2147483647 w 521"/>
                <a:gd name="T17" fmla="*/ 2147483647 h 300"/>
                <a:gd name="T18" fmla="*/ 2147483647 w 521"/>
                <a:gd name="T19" fmla="*/ 2147483647 h 300"/>
                <a:gd name="T20" fmla="*/ 2147483647 w 521"/>
                <a:gd name="T21" fmla="*/ 2147483647 h 300"/>
                <a:gd name="T22" fmla="*/ 2147483647 w 521"/>
                <a:gd name="T23" fmla="*/ 2147483647 h 300"/>
                <a:gd name="T24" fmla="*/ 2147483647 w 521"/>
                <a:gd name="T25" fmla="*/ 2147483647 h 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"/>
                <a:gd name="T40" fmla="*/ 0 h 300"/>
                <a:gd name="T41" fmla="*/ 521 w 521"/>
                <a:gd name="T42" fmla="*/ 300 h 3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" h="300">
                  <a:moveTo>
                    <a:pt x="0" y="0"/>
                  </a:moveTo>
                  <a:lnTo>
                    <a:pt x="43" y="24"/>
                  </a:lnTo>
                  <a:lnTo>
                    <a:pt x="87" y="62"/>
                  </a:lnTo>
                  <a:lnTo>
                    <a:pt x="130" y="85"/>
                  </a:lnTo>
                  <a:lnTo>
                    <a:pt x="174" y="105"/>
                  </a:lnTo>
                  <a:lnTo>
                    <a:pt x="217" y="132"/>
                  </a:lnTo>
                  <a:lnTo>
                    <a:pt x="261" y="148"/>
                  </a:lnTo>
                  <a:lnTo>
                    <a:pt x="304" y="185"/>
                  </a:lnTo>
                  <a:lnTo>
                    <a:pt x="347" y="204"/>
                  </a:lnTo>
                  <a:lnTo>
                    <a:pt x="391" y="228"/>
                  </a:lnTo>
                  <a:lnTo>
                    <a:pt x="434" y="250"/>
                  </a:lnTo>
                  <a:lnTo>
                    <a:pt x="478" y="275"/>
                  </a:lnTo>
                  <a:lnTo>
                    <a:pt x="521" y="300"/>
                  </a:lnTo>
                </a:path>
              </a:pathLst>
            </a:custGeom>
            <a:noFill/>
            <a:ln w="11176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1827" name="Freeform 319">
              <a:extLst>
                <a:ext uri="{FF2B5EF4-FFF2-40B4-BE49-F238E27FC236}">
                  <a16:creationId xmlns:a16="http://schemas.microsoft.com/office/drawing/2014/main" id="{3F80E1FF-7133-4667-80AF-0B7C174DF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988" y="3038727"/>
              <a:ext cx="58737" cy="68262"/>
            </a:xfrm>
            <a:custGeom>
              <a:avLst/>
              <a:gdLst>
                <a:gd name="T0" fmla="*/ 47881760 w 37"/>
                <a:gd name="T1" fmla="*/ 0 h 43"/>
                <a:gd name="T2" fmla="*/ 93244180 w 37"/>
                <a:gd name="T3" fmla="*/ 55443037 h 43"/>
                <a:gd name="T4" fmla="*/ 47881760 w 37"/>
                <a:gd name="T5" fmla="*/ 108365142 h 43"/>
                <a:gd name="T6" fmla="*/ 0 w 37"/>
                <a:gd name="T7" fmla="*/ 55443037 h 43"/>
                <a:gd name="T8" fmla="*/ 47881760 w 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3"/>
                <a:gd name="T17" fmla="*/ 37 w 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3">
                  <a:moveTo>
                    <a:pt x="19" y="0"/>
                  </a:moveTo>
                  <a:lnTo>
                    <a:pt x="37" y="22"/>
                  </a:lnTo>
                  <a:lnTo>
                    <a:pt x="19" y="4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635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171" name="Freeform 291">
              <a:extLst>
                <a:ext uri="{FF2B5EF4-FFF2-40B4-BE49-F238E27FC236}">
                  <a16:creationId xmlns:a16="http://schemas.microsoft.com/office/drawing/2014/main" id="{05B4C801-06B8-4DDF-A7AB-CFFC49054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096" y="2909908"/>
              <a:ext cx="3080921" cy="250890"/>
            </a:xfrm>
            <a:custGeom>
              <a:avLst/>
              <a:gdLst>
                <a:gd name="T0" fmla="*/ 0 w 521"/>
                <a:gd name="T1" fmla="*/ 0 h 37"/>
                <a:gd name="T2" fmla="*/ 2147483647 w 521"/>
                <a:gd name="T3" fmla="*/ 0 h 37"/>
                <a:gd name="T4" fmla="*/ 2147483647 w 521"/>
                <a:gd name="T5" fmla="*/ 2147483647 h 37"/>
                <a:gd name="T6" fmla="*/ 2147483647 w 521"/>
                <a:gd name="T7" fmla="*/ 2147483647 h 37"/>
                <a:gd name="T8" fmla="*/ 2147483647 w 521"/>
                <a:gd name="T9" fmla="*/ 2147483647 h 37"/>
                <a:gd name="T10" fmla="*/ 2147483647 w 521"/>
                <a:gd name="T11" fmla="*/ 2147483647 h 37"/>
                <a:gd name="T12" fmla="*/ 2147483647 w 521"/>
                <a:gd name="T13" fmla="*/ 2147483647 h 37"/>
                <a:gd name="T14" fmla="*/ 2147483647 w 521"/>
                <a:gd name="T15" fmla="*/ 2147483647 h 37"/>
                <a:gd name="T16" fmla="*/ 2147483647 w 521"/>
                <a:gd name="T17" fmla="*/ 2147483647 h 37"/>
                <a:gd name="T18" fmla="*/ 2147483647 w 521"/>
                <a:gd name="T19" fmla="*/ 2147483647 h 37"/>
                <a:gd name="T20" fmla="*/ 2147483647 w 521"/>
                <a:gd name="T21" fmla="*/ 2147483647 h 37"/>
                <a:gd name="T22" fmla="*/ 2147483647 w 521"/>
                <a:gd name="T23" fmla="*/ 2147483647 h 37"/>
                <a:gd name="T24" fmla="*/ 2147483647 w 521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"/>
                <a:gd name="T40" fmla="*/ 0 h 37"/>
                <a:gd name="T41" fmla="*/ 521 w 521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" h="37">
                  <a:moveTo>
                    <a:pt x="0" y="0"/>
                  </a:moveTo>
                  <a:lnTo>
                    <a:pt x="43" y="0"/>
                  </a:lnTo>
                  <a:lnTo>
                    <a:pt x="87" y="5"/>
                  </a:lnTo>
                  <a:lnTo>
                    <a:pt x="130" y="6"/>
                  </a:lnTo>
                  <a:lnTo>
                    <a:pt x="174" y="15"/>
                  </a:lnTo>
                  <a:lnTo>
                    <a:pt x="217" y="20"/>
                  </a:lnTo>
                  <a:lnTo>
                    <a:pt x="261" y="28"/>
                  </a:lnTo>
                  <a:lnTo>
                    <a:pt x="304" y="37"/>
                  </a:lnTo>
                  <a:lnTo>
                    <a:pt x="347" y="24"/>
                  </a:lnTo>
                  <a:lnTo>
                    <a:pt x="391" y="14"/>
                  </a:lnTo>
                  <a:lnTo>
                    <a:pt x="434" y="14"/>
                  </a:lnTo>
                  <a:lnTo>
                    <a:pt x="478" y="19"/>
                  </a:lnTo>
                  <a:lnTo>
                    <a:pt x="521" y="23"/>
                  </a:lnTo>
                </a:path>
              </a:pathLst>
            </a:cu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31829" name="Rectangle 344">
              <a:extLst>
                <a:ext uri="{FF2B5EF4-FFF2-40B4-BE49-F238E27FC236}">
                  <a16:creationId xmlns:a16="http://schemas.microsoft.com/office/drawing/2014/main" id="{A3D3F688-A89D-4247-B86D-862AE114A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4932280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-8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0" name="Rectangle 345">
              <a:extLst>
                <a:ext uri="{FF2B5EF4-FFF2-40B4-BE49-F238E27FC236}">
                  <a16:creationId xmlns:a16="http://schemas.microsoft.com/office/drawing/2014/main" id="{5C4A60C6-38C4-4AF1-AB51-969524A0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4659230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-7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1" name="Rectangle 346">
              <a:extLst>
                <a:ext uri="{FF2B5EF4-FFF2-40B4-BE49-F238E27FC236}">
                  <a16:creationId xmlns:a16="http://schemas.microsoft.com/office/drawing/2014/main" id="{A377490A-B2D9-46B8-B535-2F2CFB4A3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4394118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-6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2" name="Rectangle 347">
              <a:extLst>
                <a:ext uri="{FF2B5EF4-FFF2-40B4-BE49-F238E27FC236}">
                  <a16:creationId xmlns:a16="http://schemas.microsoft.com/office/drawing/2014/main" id="{6678B1BB-0BF2-4C76-A586-EF97D1DEF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4122655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-5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3" name="Rectangle 348">
              <a:extLst>
                <a:ext uri="{FF2B5EF4-FFF2-40B4-BE49-F238E27FC236}">
                  <a16:creationId xmlns:a16="http://schemas.microsoft.com/office/drawing/2014/main" id="{A2E935FF-8E03-48B4-A550-E8DC800EF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3857543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-4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4" name="Rectangle 349">
              <a:extLst>
                <a:ext uri="{FF2B5EF4-FFF2-40B4-BE49-F238E27FC236}">
                  <a16:creationId xmlns:a16="http://schemas.microsoft.com/office/drawing/2014/main" id="{03BC271C-6C0D-431C-ABF8-EA9943BA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3584493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-3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5" name="Rectangle 350">
              <a:extLst>
                <a:ext uri="{FF2B5EF4-FFF2-40B4-BE49-F238E27FC236}">
                  <a16:creationId xmlns:a16="http://schemas.microsoft.com/office/drawing/2014/main" id="{E843FD3B-3B6C-4A8C-B3A4-1B3DF879D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3319380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-2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6" name="Rectangle 351">
              <a:extLst>
                <a:ext uri="{FF2B5EF4-FFF2-40B4-BE49-F238E27FC236}">
                  <a16:creationId xmlns:a16="http://schemas.microsoft.com/office/drawing/2014/main" id="{74BF09B6-95D6-415E-9B28-7F6421FA2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8" y="3047918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-1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7" name="Rectangle 352">
              <a:extLst>
                <a:ext uri="{FF2B5EF4-FFF2-40B4-BE49-F238E27FC236}">
                  <a16:creationId xmlns:a16="http://schemas.microsoft.com/office/drawing/2014/main" id="{A2357447-57BD-427F-AF26-2C96C44B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49" y="2782805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0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sp>
          <p:nvSpPr>
            <p:cNvPr id="31838" name="Rectangle 353">
              <a:extLst>
                <a:ext uri="{FF2B5EF4-FFF2-40B4-BE49-F238E27FC236}">
                  <a16:creationId xmlns:a16="http://schemas.microsoft.com/office/drawing/2014/main" id="{0EEABA85-A7C0-42B3-BBD4-7F92C8DDA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49" y="2509755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chemeClr val="tx2"/>
                  </a:solidFill>
                </a:rPr>
                <a:t>1</a:t>
              </a:r>
              <a:endParaRPr lang="en-US" altLang="fr-FR" sz="1600">
                <a:solidFill>
                  <a:schemeClr val="tx2"/>
                </a:solidFill>
              </a:endParaRPr>
            </a:p>
          </p:txBody>
        </p:sp>
        <p:grpSp>
          <p:nvGrpSpPr>
            <p:cNvPr id="31839" name="Group 331">
              <a:extLst>
                <a:ext uri="{FF2B5EF4-FFF2-40B4-BE49-F238E27FC236}">
                  <a16:creationId xmlns:a16="http://schemas.microsoft.com/office/drawing/2014/main" id="{9E1EE0AF-CB33-42BD-B81C-D60801E35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800" y="3021264"/>
              <a:ext cx="79375" cy="88900"/>
              <a:chOff x="4586" y="2041"/>
              <a:chExt cx="50" cy="56"/>
            </a:xfrm>
          </p:grpSpPr>
          <p:sp>
            <p:nvSpPr>
              <p:cNvPr id="47267" name="Line 205">
                <a:extLst>
                  <a:ext uri="{FF2B5EF4-FFF2-40B4-BE49-F238E27FC236}">
                    <a16:creationId xmlns:a16="http://schemas.microsoft.com/office/drawing/2014/main" id="{BC222300-F0F7-47BA-8125-067B64CC6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8" name="Line 206">
                <a:extLst>
                  <a:ext uri="{FF2B5EF4-FFF2-40B4-BE49-F238E27FC236}">
                    <a16:creationId xmlns:a16="http://schemas.microsoft.com/office/drawing/2014/main" id="{E5824E5D-57C9-4A80-B44D-6A5702192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9" name="Line 207">
                <a:extLst>
                  <a:ext uri="{FF2B5EF4-FFF2-40B4-BE49-F238E27FC236}">
                    <a16:creationId xmlns:a16="http://schemas.microsoft.com/office/drawing/2014/main" id="{98236593-174F-4C55-B073-589785E5E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70" name="Line 208">
                <a:extLst>
                  <a:ext uri="{FF2B5EF4-FFF2-40B4-BE49-F238E27FC236}">
                    <a16:creationId xmlns:a16="http://schemas.microsoft.com/office/drawing/2014/main" id="{A657162C-0956-4B8C-A1D9-E2CAB587F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0" name="Group 336">
              <a:extLst>
                <a:ext uri="{FF2B5EF4-FFF2-40B4-BE49-F238E27FC236}">
                  <a16:creationId xmlns:a16="http://schemas.microsoft.com/office/drawing/2014/main" id="{23ED9BDC-36E7-4462-86E1-BCEEBA187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5975" y="2994277"/>
              <a:ext cx="79375" cy="88900"/>
              <a:chOff x="4586" y="2041"/>
              <a:chExt cx="50" cy="56"/>
            </a:xfrm>
          </p:grpSpPr>
          <p:sp>
            <p:nvSpPr>
              <p:cNvPr id="47263" name="Line 205">
                <a:extLst>
                  <a:ext uri="{FF2B5EF4-FFF2-40B4-BE49-F238E27FC236}">
                    <a16:creationId xmlns:a16="http://schemas.microsoft.com/office/drawing/2014/main" id="{2F709D89-151D-4BEA-A39C-1FCFE6394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4" name="Line 206">
                <a:extLst>
                  <a:ext uri="{FF2B5EF4-FFF2-40B4-BE49-F238E27FC236}">
                    <a16:creationId xmlns:a16="http://schemas.microsoft.com/office/drawing/2014/main" id="{90AA4FBE-49D8-44DA-A39A-2201355F2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5" name="Line 207">
                <a:extLst>
                  <a:ext uri="{FF2B5EF4-FFF2-40B4-BE49-F238E27FC236}">
                    <a16:creationId xmlns:a16="http://schemas.microsoft.com/office/drawing/2014/main" id="{01953658-2F56-41D7-A5B1-47C7E4B2F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6" name="Line 208">
                <a:extLst>
                  <a:ext uri="{FF2B5EF4-FFF2-40B4-BE49-F238E27FC236}">
                    <a16:creationId xmlns:a16="http://schemas.microsoft.com/office/drawing/2014/main" id="{7074D530-D845-4FD9-8AAD-2EA57C3EE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1" name="Group 341">
              <a:extLst>
                <a:ext uri="{FF2B5EF4-FFF2-40B4-BE49-F238E27FC236}">
                  <a16:creationId xmlns:a16="http://schemas.microsoft.com/office/drawing/2014/main" id="{D21FBD62-33EE-49CE-A248-E4A8D0539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0863" y="2956177"/>
              <a:ext cx="79375" cy="88900"/>
              <a:chOff x="4586" y="2041"/>
              <a:chExt cx="50" cy="56"/>
            </a:xfrm>
          </p:grpSpPr>
          <p:sp>
            <p:nvSpPr>
              <p:cNvPr id="47259" name="Line 205">
                <a:extLst>
                  <a:ext uri="{FF2B5EF4-FFF2-40B4-BE49-F238E27FC236}">
                    <a16:creationId xmlns:a16="http://schemas.microsoft.com/office/drawing/2014/main" id="{2FC53790-BDB6-4918-B345-CB8A6CD40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0" name="Line 206">
                <a:extLst>
                  <a:ext uri="{FF2B5EF4-FFF2-40B4-BE49-F238E27FC236}">
                    <a16:creationId xmlns:a16="http://schemas.microsoft.com/office/drawing/2014/main" id="{BC9BB9DC-36E7-4D96-AE0E-AB66D72ED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1" name="Line 207">
                <a:extLst>
                  <a:ext uri="{FF2B5EF4-FFF2-40B4-BE49-F238E27FC236}">
                    <a16:creationId xmlns:a16="http://schemas.microsoft.com/office/drawing/2014/main" id="{9E5DDBB3-F05D-48F9-95AC-50BA147E9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62" name="Line 208">
                <a:extLst>
                  <a:ext uri="{FF2B5EF4-FFF2-40B4-BE49-F238E27FC236}">
                    <a16:creationId xmlns:a16="http://schemas.microsoft.com/office/drawing/2014/main" id="{EB48B630-D323-4719-A947-DF4890C9C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2" name="Group 346">
              <a:extLst>
                <a:ext uri="{FF2B5EF4-FFF2-40B4-BE49-F238E27FC236}">
                  <a16:creationId xmlns:a16="http://schemas.microsoft.com/office/drawing/2014/main" id="{70002CF1-0F47-48CB-8F0D-156BD1AF3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625" y="2962527"/>
              <a:ext cx="79375" cy="88900"/>
              <a:chOff x="4586" y="2041"/>
              <a:chExt cx="50" cy="56"/>
            </a:xfrm>
          </p:grpSpPr>
          <p:sp>
            <p:nvSpPr>
              <p:cNvPr id="47255" name="Line 205">
                <a:extLst>
                  <a:ext uri="{FF2B5EF4-FFF2-40B4-BE49-F238E27FC236}">
                    <a16:creationId xmlns:a16="http://schemas.microsoft.com/office/drawing/2014/main" id="{BBA9E47B-E63A-41A8-9700-032F86D73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56" name="Line 206">
                <a:extLst>
                  <a:ext uri="{FF2B5EF4-FFF2-40B4-BE49-F238E27FC236}">
                    <a16:creationId xmlns:a16="http://schemas.microsoft.com/office/drawing/2014/main" id="{E41421E0-6107-4570-BF5D-CEEA220F0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57" name="Line 207">
                <a:extLst>
                  <a:ext uri="{FF2B5EF4-FFF2-40B4-BE49-F238E27FC236}">
                    <a16:creationId xmlns:a16="http://schemas.microsoft.com/office/drawing/2014/main" id="{E3D1C18F-CFB7-4853-B735-8B5A6783D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58" name="Line 208">
                <a:extLst>
                  <a:ext uri="{FF2B5EF4-FFF2-40B4-BE49-F238E27FC236}">
                    <a16:creationId xmlns:a16="http://schemas.microsoft.com/office/drawing/2014/main" id="{08D19A7A-4733-4FD6-B92F-5288B4B84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3" name="Group 351">
              <a:extLst>
                <a:ext uri="{FF2B5EF4-FFF2-40B4-BE49-F238E27FC236}">
                  <a16:creationId xmlns:a16="http://schemas.microsoft.com/office/drawing/2014/main" id="{9C79899E-5E96-465B-96C1-9186BD622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988" y="3035552"/>
              <a:ext cx="79375" cy="88900"/>
              <a:chOff x="4586" y="2041"/>
              <a:chExt cx="50" cy="56"/>
            </a:xfrm>
          </p:grpSpPr>
          <p:sp>
            <p:nvSpPr>
              <p:cNvPr id="47251" name="Line 205">
                <a:extLst>
                  <a:ext uri="{FF2B5EF4-FFF2-40B4-BE49-F238E27FC236}">
                    <a16:creationId xmlns:a16="http://schemas.microsoft.com/office/drawing/2014/main" id="{B4619990-BF64-453B-AC49-31FE12025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52" name="Line 206">
                <a:extLst>
                  <a:ext uri="{FF2B5EF4-FFF2-40B4-BE49-F238E27FC236}">
                    <a16:creationId xmlns:a16="http://schemas.microsoft.com/office/drawing/2014/main" id="{79402676-CA30-488D-A67F-87B12AA43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53" name="Line 207">
                <a:extLst>
                  <a:ext uri="{FF2B5EF4-FFF2-40B4-BE49-F238E27FC236}">
                    <a16:creationId xmlns:a16="http://schemas.microsoft.com/office/drawing/2014/main" id="{1A272047-768E-4E8B-BD30-EB76709E8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54" name="Line 208">
                <a:extLst>
                  <a:ext uri="{FF2B5EF4-FFF2-40B4-BE49-F238E27FC236}">
                    <a16:creationId xmlns:a16="http://schemas.microsoft.com/office/drawing/2014/main" id="{37AA657B-6552-4340-AD95-1F82BFA89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4" name="Group 356">
              <a:extLst>
                <a:ext uri="{FF2B5EF4-FFF2-40B4-BE49-F238E27FC236}">
                  <a16:creationId xmlns:a16="http://schemas.microsoft.com/office/drawing/2014/main" id="{87D03959-E6B8-4E6F-9800-08C67287C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2513" y="3110164"/>
              <a:ext cx="79375" cy="88900"/>
              <a:chOff x="4586" y="2041"/>
              <a:chExt cx="50" cy="56"/>
            </a:xfrm>
          </p:grpSpPr>
          <p:sp>
            <p:nvSpPr>
              <p:cNvPr id="47247" name="Line 205">
                <a:extLst>
                  <a:ext uri="{FF2B5EF4-FFF2-40B4-BE49-F238E27FC236}">
                    <a16:creationId xmlns:a16="http://schemas.microsoft.com/office/drawing/2014/main" id="{EADD71FC-A419-485B-9A7F-61A5CC65A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8" name="Line 206">
                <a:extLst>
                  <a:ext uri="{FF2B5EF4-FFF2-40B4-BE49-F238E27FC236}">
                    <a16:creationId xmlns:a16="http://schemas.microsoft.com/office/drawing/2014/main" id="{6B7714CA-CCD1-4C5B-B646-66E6A485F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9" name="Line 207">
                <a:extLst>
                  <a:ext uri="{FF2B5EF4-FFF2-40B4-BE49-F238E27FC236}">
                    <a16:creationId xmlns:a16="http://schemas.microsoft.com/office/drawing/2014/main" id="{E50C6D19-C871-43C6-82C3-5127E9ACD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50" name="Line 208">
                <a:extLst>
                  <a:ext uri="{FF2B5EF4-FFF2-40B4-BE49-F238E27FC236}">
                    <a16:creationId xmlns:a16="http://schemas.microsoft.com/office/drawing/2014/main" id="{D1954982-1AE9-42AC-9C37-7B19E50B8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5" name="Group 361">
              <a:extLst>
                <a:ext uri="{FF2B5EF4-FFF2-40B4-BE49-F238E27FC236}">
                  <a16:creationId xmlns:a16="http://schemas.microsoft.com/office/drawing/2014/main" id="{23FE9FBE-A7E8-4CEE-8C15-54E955E3E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1688" y="3054602"/>
              <a:ext cx="79375" cy="88900"/>
              <a:chOff x="4586" y="2041"/>
              <a:chExt cx="50" cy="56"/>
            </a:xfrm>
          </p:grpSpPr>
          <p:sp>
            <p:nvSpPr>
              <p:cNvPr id="47243" name="Line 205">
                <a:extLst>
                  <a:ext uri="{FF2B5EF4-FFF2-40B4-BE49-F238E27FC236}">
                    <a16:creationId xmlns:a16="http://schemas.microsoft.com/office/drawing/2014/main" id="{2F767C92-C032-4BAA-9E57-498BDC471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4" name="Line 206">
                <a:extLst>
                  <a:ext uri="{FF2B5EF4-FFF2-40B4-BE49-F238E27FC236}">
                    <a16:creationId xmlns:a16="http://schemas.microsoft.com/office/drawing/2014/main" id="{7A97FE36-2F86-464C-8AED-4414283C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5" name="Line 207">
                <a:extLst>
                  <a:ext uri="{FF2B5EF4-FFF2-40B4-BE49-F238E27FC236}">
                    <a16:creationId xmlns:a16="http://schemas.microsoft.com/office/drawing/2014/main" id="{C5CF3D3B-5E53-4956-82A1-7EF1BCD85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6" name="Line 208">
                <a:extLst>
                  <a:ext uri="{FF2B5EF4-FFF2-40B4-BE49-F238E27FC236}">
                    <a16:creationId xmlns:a16="http://schemas.microsoft.com/office/drawing/2014/main" id="{FF48832B-9032-455A-B4BD-DBFCBD00E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6" name="Group 366">
              <a:extLst>
                <a:ext uri="{FF2B5EF4-FFF2-40B4-BE49-F238E27FC236}">
                  <a16:creationId xmlns:a16="http://schemas.microsoft.com/office/drawing/2014/main" id="{081DD4CC-7465-47EA-BFD5-AB7D28FF25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4988" y="3003802"/>
              <a:ext cx="79375" cy="88900"/>
              <a:chOff x="4586" y="2041"/>
              <a:chExt cx="50" cy="56"/>
            </a:xfrm>
          </p:grpSpPr>
          <p:sp>
            <p:nvSpPr>
              <p:cNvPr id="47239" name="Line 205">
                <a:extLst>
                  <a:ext uri="{FF2B5EF4-FFF2-40B4-BE49-F238E27FC236}">
                    <a16:creationId xmlns:a16="http://schemas.microsoft.com/office/drawing/2014/main" id="{6C24A7F7-984D-4D08-AC77-59A49AA69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0" name="Line 206">
                <a:extLst>
                  <a:ext uri="{FF2B5EF4-FFF2-40B4-BE49-F238E27FC236}">
                    <a16:creationId xmlns:a16="http://schemas.microsoft.com/office/drawing/2014/main" id="{1C27A1D2-CEB2-4520-871E-E41C43083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1" name="Line 207">
                <a:extLst>
                  <a:ext uri="{FF2B5EF4-FFF2-40B4-BE49-F238E27FC236}">
                    <a16:creationId xmlns:a16="http://schemas.microsoft.com/office/drawing/2014/main" id="{6622E456-1EA5-454D-B645-0B18EDEAC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42" name="Line 208">
                <a:extLst>
                  <a:ext uri="{FF2B5EF4-FFF2-40B4-BE49-F238E27FC236}">
                    <a16:creationId xmlns:a16="http://schemas.microsoft.com/office/drawing/2014/main" id="{56AF564A-8465-4923-A047-2BFEAF47D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7" name="Group 371">
              <a:extLst>
                <a:ext uri="{FF2B5EF4-FFF2-40B4-BE49-F238E27FC236}">
                  <a16:creationId xmlns:a16="http://schemas.microsoft.com/office/drawing/2014/main" id="{12D77687-EF2A-46A1-98AA-08A0AAC47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4163" y="2973639"/>
              <a:ext cx="79375" cy="88900"/>
              <a:chOff x="4586" y="2041"/>
              <a:chExt cx="50" cy="56"/>
            </a:xfrm>
          </p:grpSpPr>
          <p:sp>
            <p:nvSpPr>
              <p:cNvPr id="47235" name="Line 205">
                <a:extLst>
                  <a:ext uri="{FF2B5EF4-FFF2-40B4-BE49-F238E27FC236}">
                    <a16:creationId xmlns:a16="http://schemas.microsoft.com/office/drawing/2014/main" id="{2B8155EC-E6F7-46A2-A7D4-295D503A2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36" name="Line 206">
                <a:extLst>
                  <a:ext uri="{FF2B5EF4-FFF2-40B4-BE49-F238E27FC236}">
                    <a16:creationId xmlns:a16="http://schemas.microsoft.com/office/drawing/2014/main" id="{45135EE9-8E68-4B7C-84DA-44EFEC8E2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37" name="Line 207">
                <a:extLst>
                  <a:ext uri="{FF2B5EF4-FFF2-40B4-BE49-F238E27FC236}">
                    <a16:creationId xmlns:a16="http://schemas.microsoft.com/office/drawing/2014/main" id="{AB49AC24-4EC7-45A0-9430-C870F2AE5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38" name="Line 208">
                <a:extLst>
                  <a:ext uri="{FF2B5EF4-FFF2-40B4-BE49-F238E27FC236}">
                    <a16:creationId xmlns:a16="http://schemas.microsoft.com/office/drawing/2014/main" id="{13E0D497-9EC2-4B5C-B4D0-694E08EAF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8" name="Group 376">
              <a:extLst>
                <a:ext uri="{FF2B5EF4-FFF2-40B4-BE49-F238E27FC236}">
                  <a16:creationId xmlns:a16="http://schemas.microsoft.com/office/drawing/2014/main" id="{6F0B3C99-B005-4D67-9079-0000AEF80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288" y="2911727"/>
              <a:ext cx="79375" cy="88900"/>
              <a:chOff x="4586" y="2041"/>
              <a:chExt cx="50" cy="56"/>
            </a:xfrm>
          </p:grpSpPr>
          <p:sp>
            <p:nvSpPr>
              <p:cNvPr id="47231" name="Line 205">
                <a:extLst>
                  <a:ext uri="{FF2B5EF4-FFF2-40B4-BE49-F238E27FC236}">
                    <a16:creationId xmlns:a16="http://schemas.microsoft.com/office/drawing/2014/main" id="{3AA41A8A-1598-47B1-B21C-B7C1E1658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32" name="Line 206">
                <a:extLst>
                  <a:ext uri="{FF2B5EF4-FFF2-40B4-BE49-F238E27FC236}">
                    <a16:creationId xmlns:a16="http://schemas.microsoft.com/office/drawing/2014/main" id="{D23E7716-0A3D-4F11-88BF-E6B776AC8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33" name="Line 207">
                <a:extLst>
                  <a:ext uri="{FF2B5EF4-FFF2-40B4-BE49-F238E27FC236}">
                    <a16:creationId xmlns:a16="http://schemas.microsoft.com/office/drawing/2014/main" id="{7B45A5B7-F858-4C42-A5C7-2AD5D7578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34" name="Line 208">
                <a:extLst>
                  <a:ext uri="{FF2B5EF4-FFF2-40B4-BE49-F238E27FC236}">
                    <a16:creationId xmlns:a16="http://schemas.microsoft.com/office/drawing/2014/main" id="{63659AE7-BA06-4B12-81A7-E961618B4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49" name="Group 381">
              <a:extLst>
                <a:ext uri="{FF2B5EF4-FFF2-40B4-BE49-F238E27FC236}">
                  <a16:creationId xmlns:a16="http://schemas.microsoft.com/office/drawing/2014/main" id="{D4183E17-B443-48AA-A889-90C96FBD7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050" y="2902202"/>
              <a:ext cx="79375" cy="88900"/>
              <a:chOff x="4586" y="2041"/>
              <a:chExt cx="50" cy="56"/>
            </a:xfrm>
          </p:grpSpPr>
          <p:sp>
            <p:nvSpPr>
              <p:cNvPr id="47227" name="Line 205">
                <a:extLst>
                  <a:ext uri="{FF2B5EF4-FFF2-40B4-BE49-F238E27FC236}">
                    <a16:creationId xmlns:a16="http://schemas.microsoft.com/office/drawing/2014/main" id="{2396B94A-9A82-41AE-AB10-2BB9F762E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8" name="Line 206">
                <a:extLst>
                  <a:ext uri="{FF2B5EF4-FFF2-40B4-BE49-F238E27FC236}">
                    <a16:creationId xmlns:a16="http://schemas.microsoft.com/office/drawing/2014/main" id="{F7435744-F083-4C8E-A58C-BD741DDF2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9" name="Line 207">
                <a:extLst>
                  <a:ext uri="{FF2B5EF4-FFF2-40B4-BE49-F238E27FC236}">
                    <a16:creationId xmlns:a16="http://schemas.microsoft.com/office/drawing/2014/main" id="{9DB4DA53-5F0D-408D-AB14-2CB408C88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30" name="Line 208">
                <a:extLst>
                  <a:ext uri="{FF2B5EF4-FFF2-40B4-BE49-F238E27FC236}">
                    <a16:creationId xmlns:a16="http://schemas.microsoft.com/office/drawing/2014/main" id="{793AFEE4-7512-4EEB-8F05-182CCCCBD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50" name="Group 386">
              <a:extLst>
                <a:ext uri="{FF2B5EF4-FFF2-40B4-BE49-F238E27FC236}">
                  <a16:creationId xmlns:a16="http://schemas.microsoft.com/office/drawing/2014/main" id="{387E7A68-08F8-4E56-A6E5-A7AFEA5CD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700" y="2867277"/>
              <a:ext cx="79375" cy="88900"/>
              <a:chOff x="4586" y="2041"/>
              <a:chExt cx="50" cy="56"/>
            </a:xfrm>
          </p:grpSpPr>
          <p:sp>
            <p:nvSpPr>
              <p:cNvPr id="47223" name="Line 205">
                <a:extLst>
                  <a:ext uri="{FF2B5EF4-FFF2-40B4-BE49-F238E27FC236}">
                    <a16:creationId xmlns:a16="http://schemas.microsoft.com/office/drawing/2014/main" id="{7D8A372E-A735-4122-BFBF-E6ED58CED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4" name="Line 206">
                <a:extLst>
                  <a:ext uri="{FF2B5EF4-FFF2-40B4-BE49-F238E27FC236}">
                    <a16:creationId xmlns:a16="http://schemas.microsoft.com/office/drawing/2014/main" id="{475B031E-9EA7-469E-BB20-24BFE0487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5" name="Line 207">
                <a:extLst>
                  <a:ext uri="{FF2B5EF4-FFF2-40B4-BE49-F238E27FC236}">
                    <a16:creationId xmlns:a16="http://schemas.microsoft.com/office/drawing/2014/main" id="{CEF93B8F-A17F-4D1A-9C04-E10AE4B9F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6" name="Line 208">
                <a:extLst>
                  <a:ext uri="{FF2B5EF4-FFF2-40B4-BE49-F238E27FC236}">
                    <a16:creationId xmlns:a16="http://schemas.microsoft.com/office/drawing/2014/main" id="{8E891713-1C21-4439-987B-01CC4365F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1851" name="Group 391">
              <a:extLst>
                <a:ext uri="{FF2B5EF4-FFF2-40B4-BE49-F238E27FC236}">
                  <a16:creationId xmlns:a16="http://schemas.microsoft.com/office/drawing/2014/main" id="{AE581044-3BDE-410A-A53F-4264FC587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7050" y="2862514"/>
              <a:ext cx="79375" cy="88900"/>
              <a:chOff x="4586" y="2041"/>
              <a:chExt cx="50" cy="56"/>
            </a:xfrm>
          </p:grpSpPr>
          <p:sp>
            <p:nvSpPr>
              <p:cNvPr id="47219" name="Line 205">
                <a:extLst>
                  <a:ext uri="{FF2B5EF4-FFF2-40B4-BE49-F238E27FC236}">
                    <a16:creationId xmlns:a16="http://schemas.microsoft.com/office/drawing/2014/main" id="{248E34EF-3B78-4CBA-9D08-DDFD13EF9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86" y="2041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0" name="Line 206">
                <a:extLst>
                  <a:ext uri="{FF2B5EF4-FFF2-40B4-BE49-F238E27FC236}">
                    <a16:creationId xmlns:a16="http://schemas.microsoft.com/office/drawing/2014/main" id="{B17FF663-C0BA-4B6C-879A-AB0A85C3D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2069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1" name="Line 207">
                <a:extLst>
                  <a:ext uri="{FF2B5EF4-FFF2-40B4-BE49-F238E27FC236}">
                    <a16:creationId xmlns:a16="http://schemas.microsoft.com/office/drawing/2014/main" id="{AA189C9D-B4A3-40B3-B6B9-BECF84F64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6" y="2069"/>
                <a:ext cx="26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222" name="Line 208">
                <a:extLst>
                  <a:ext uri="{FF2B5EF4-FFF2-40B4-BE49-F238E27FC236}">
                    <a16:creationId xmlns:a16="http://schemas.microsoft.com/office/drawing/2014/main" id="{852FF7BF-6C59-4BCD-945F-C794E253C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2" y="2041"/>
                <a:ext cx="24" cy="28"/>
              </a:xfrm>
              <a:prstGeom prst="lin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7195" name="Freeform 146">
              <a:extLst>
                <a:ext uri="{FF2B5EF4-FFF2-40B4-BE49-F238E27FC236}">
                  <a16:creationId xmlns:a16="http://schemas.microsoft.com/office/drawing/2014/main" id="{D6256C0F-E0B4-4972-B3D9-3778016C9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247" y="3430743"/>
              <a:ext cx="79364" cy="90510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196" name="Freeform 146">
              <a:extLst>
                <a:ext uri="{FF2B5EF4-FFF2-40B4-BE49-F238E27FC236}">
                  <a16:creationId xmlns:a16="http://schemas.microsoft.com/office/drawing/2014/main" id="{B678B634-5042-4152-B04F-871025B6B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562" y="3567303"/>
              <a:ext cx="79364" cy="90510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197" name="Freeform 146">
              <a:extLst>
                <a:ext uri="{FF2B5EF4-FFF2-40B4-BE49-F238E27FC236}">
                  <a16:creationId xmlns:a16="http://schemas.microsoft.com/office/drawing/2014/main" id="{3AFA8E18-BAB5-4C17-81C5-B18981C7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932" y="3268776"/>
              <a:ext cx="79364" cy="90510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198" name="Freeform 146">
              <a:extLst>
                <a:ext uri="{FF2B5EF4-FFF2-40B4-BE49-F238E27FC236}">
                  <a16:creationId xmlns:a16="http://schemas.microsoft.com/office/drawing/2014/main" id="{B0B19EB7-AE5B-4146-8770-7271B73C4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353" y="3746736"/>
              <a:ext cx="79364" cy="90511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199" name="Freeform 146">
              <a:extLst>
                <a:ext uri="{FF2B5EF4-FFF2-40B4-BE49-F238E27FC236}">
                  <a16:creationId xmlns:a16="http://schemas.microsoft.com/office/drawing/2014/main" id="{AB7C58D0-1662-4090-87AD-1B0C6828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2" y="3853126"/>
              <a:ext cx="79364" cy="90510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0" name="Freeform 146">
              <a:extLst>
                <a:ext uri="{FF2B5EF4-FFF2-40B4-BE49-F238E27FC236}">
                  <a16:creationId xmlns:a16="http://schemas.microsoft.com/office/drawing/2014/main" id="{D5083AA0-9896-4E90-830D-F578C3628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08" y="4111955"/>
              <a:ext cx="79364" cy="90511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1" name="Freeform 146">
              <a:extLst>
                <a:ext uri="{FF2B5EF4-FFF2-40B4-BE49-F238E27FC236}">
                  <a16:creationId xmlns:a16="http://schemas.microsoft.com/office/drawing/2014/main" id="{C270B5CE-149D-445E-97B2-4F758D3ED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297" y="4246928"/>
              <a:ext cx="79364" cy="90510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2" name="Freeform 146">
              <a:extLst>
                <a:ext uri="{FF2B5EF4-FFF2-40B4-BE49-F238E27FC236}">
                  <a16:creationId xmlns:a16="http://schemas.microsoft.com/office/drawing/2014/main" id="{8C156D61-5C48-4E99-976A-67CB16912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978" y="4407306"/>
              <a:ext cx="79364" cy="90511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3" name="Freeform 146">
              <a:extLst>
                <a:ext uri="{FF2B5EF4-FFF2-40B4-BE49-F238E27FC236}">
                  <a16:creationId xmlns:a16="http://schemas.microsoft.com/office/drawing/2014/main" id="{92475A79-0FC8-498F-9B61-0B1FE193F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879" y="4556570"/>
              <a:ext cx="79364" cy="90511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4" name="Freeform 146">
              <a:extLst>
                <a:ext uri="{FF2B5EF4-FFF2-40B4-BE49-F238E27FC236}">
                  <a16:creationId xmlns:a16="http://schemas.microsoft.com/office/drawing/2014/main" id="{C67F8C49-FF9E-4A0A-9F59-18C0BC7A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194" y="4726477"/>
              <a:ext cx="79364" cy="90510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95 h 74"/>
                <a:gd name="T4" fmla="*/ 0 w 71"/>
                <a:gd name="T5" fmla="*/ 2990995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5" name="Freeform 146">
              <a:extLst>
                <a:ext uri="{FF2B5EF4-FFF2-40B4-BE49-F238E27FC236}">
                  <a16:creationId xmlns:a16="http://schemas.microsoft.com/office/drawing/2014/main" id="{2AE19363-C28D-4FD3-AE5D-9148DBD0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810" y="4896382"/>
              <a:ext cx="79364" cy="90511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6" name="Rectangle 134">
              <a:extLst>
                <a:ext uri="{FF2B5EF4-FFF2-40B4-BE49-F238E27FC236}">
                  <a16:creationId xmlns:a16="http://schemas.microsoft.com/office/drawing/2014/main" id="{7F6B97D4-63A6-45EE-8F48-128D4DB8A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792" y="3086166"/>
              <a:ext cx="71428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07" name="Freeform 146">
              <a:extLst>
                <a:ext uri="{FF2B5EF4-FFF2-40B4-BE49-F238E27FC236}">
                  <a16:creationId xmlns:a16="http://schemas.microsoft.com/office/drawing/2014/main" id="{F7A42531-90C3-4AFB-ACB3-6AD49BEA6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792" y="3009946"/>
              <a:ext cx="79364" cy="90511"/>
            </a:xfrm>
            <a:custGeom>
              <a:avLst/>
              <a:gdLst>
                <a:gd name="T0" fmla="*/ 1249877 w 71"/>
                <a:gd name="T1" fmla="*/ 0 h 74"/>
                <a:gd name="T2" fmla="*/ 1249877 w 71"/>
                <a:gd name="T3" fmla="*/ 2990962 h 74"/>
                <a:gd name="T4" fmla="*/ 0 w 71"/>
                <a:gd name="T5" fmla="*/ 2990962 h 74"/>
                <a:gd name="T6" fmla="*/ 1249877 w 7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4"/>
                <a:gd name="T14" fmla="*/ 71 w 7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4">
                  <a:moveTo>
                    <a:pt x="35" y="0"/>
                  </a:moveTo>
                  <a:lnTo>
                    <a:pt x="71" y="74"/>
                  </a:lnTo>
                  <a:lnTo>
                    <a:pt x="0" y="7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/>
            </a:solidFill>
            <a:ln w="11113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7208" name="Rectangle 134">
              <a:extLst>
                <a:ext uri="{FF2B5EF4-FFF2-40B4-BE49-F238E27FC236}">
                  <a16:creationId xmlns:a16="http://schemas.microsoft.com/office/drawing/2014/main" id="{B3748462-5183-4FD5-B30F-8D870C28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869" y="3202084"/>
              <a:ext cx="71427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09" name="Rectangle 134">
              <a:extLst>
                <a:ext uri="{FF2B5EF4-FFF2-40B4-BE49-F238E27FC236}">
                  <a16:creationId xmlns:a16="http://schemas.microsoft.com/office/drawing/2014/main" id="{0C2FA703-7F8F-4357-93F0-D7B3EDF19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247" y="3306886"/>
              <a:ext cx="71428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0" name="Rectangle 134">
              <a:extLst>
                <a:ext uri="{FF2B5EF4-FFF2-40B4-BE49-F238E27FC236}">
                  <a16:creationId xmlns:a16="http://schemas.microsoft.com/office/drawing/2014/main" id="{A9E989B8-E7C6-40A0-80A7-C6F849161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911" y="3487907"/>
              <a:ext cx="71428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1" name="Rectangle 134">
              <a:extLst>
                <a:ext uri="{FF2B5EF4-FFF2-40B4-BE49-F238E27FC236}">
                  <a16:creationId xmlns:a16="http://schemas.microsoft.com/office/drawing/2014/main" id="{E3067543-7850-4B09-A1DC-E32A29A2B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290" y="3687984"/>
              <a:ext cx="71427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2" name="Rectangle 134">
              <a:extLst>
                <a:ext uri="{FF2B5EF4-FFF2-40B4-BE49-F238E27FC236}">
                  <a16:creationId xmlns:a16="http://schemas.microsoft.com/office/drawing/2014/main" id="{99EC6575-1051-4070-9CA7-85AFA1AD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430" y="3762615"/>
              <a:ext cx="71427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3" name="Rectangle 134">
              <a:extLst>
                <a:ext uri="{FF2B5EF4-FFF2-40B4-BE49-F238E27FC236}">
                  <a16:creationId xmlns:a16="http://schemas.microsoft.com/office/drawing/2014/main" id="{16CDA141-0F41-4A6D-BB25-F591166A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32" y="3938874"/>
              <a:ext cx="71428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4" name="Rectangle 134">
              <a:extLst>
                <a:ext uri="{FF2B5EF4-FFF2-40B4-BE49-F238E27FC236}">
                  <a16:creationId xmlns:a16="http://schemas.microsoft.com/office/drawing/2014/main" id="{334234A7-2674-4733-BE93-268E6B602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599" y="4134186"/>
              <a:ext cx="71428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5" name="Rectangle 134">
              <a:extLst>
                <a:ext uri="{FF2B5EF4-FFF2-40B4-BE49-F238E27FC236}">
                  <a16:creationId xmlns:a16="http://schemas.microsoft.com/office/drawing/2014/main" id="{DFAFF30D-E8E6-4E56-B5AD-9998038C6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263" y="4197702"/>
              <a:ext cx="71428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6" name="Rectangle 134">
              <a:extLst>
                <a:ext uri="{FF2B5EF4-FFF2-40B4-BE49-F238E27FC236}">
                  <a16:creationId xmlns:a16="http://schemas.microsoft.com/office/drawing/2014/main" id="{63201C31-A121-4975-8E11-1BA242CBF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816" y="4447005"/>
              <a:ext cx="71427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7" name="Rectangle 134">
              <a:extLst>
                <a:ext uri="{FF2B5EF4-FFF2-40B4-BE49-F238E27FC236}">
                  <a16:creationId xmlns:a16="http://schemas.microsoft.com/office/drawing/2014/main" id="{48B43F63-88CA-4624-BEE6-A404E591A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131" y="4599444"/>
              <a:ext cx="71427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218" name="Rectangle 134">
              <a:extLst>
                <a:ext uri="{FF2B5EF4-FFF2-40B4-BE49-F238E27FC236}">
                  <a16:creationId xmlns:a16="http://schemas.microsoft.com/office/drawing/2014/main" id="{AE5C84E1-7E0B-47C4-A865-A8298FF66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334" y="4850334"/>
              <a:ext cx="71428" cy="79395"/>
            </a:xfrm>
            <a:prstGeom prst="rect">
              <a:avLst/>
            </a:prstGeom>
            <a:solidFill>
              <a:schemeClr val="accent3"/>
            </a:solidFill>
            <a:ln w="11113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355">
            <a:extLst>
              <a:ext uri="{FF2B5EF4-FFF2-40B4-BE49-F238E27FC236}">
                <a16:creationId xmlns:a16="http://schemas.microsoft.com/office/drawing/2014/main" id="{663E4CC2-47FB-4DC2-BBDB-F3ADE770A4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21150" y="3638551"/>
            <a:ext cx="247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Weekly weight loss (kg)</a:t>
            </a:r>
          </a:p>
        </p:txBody>
      </p:sp>
      <p:sp>
        <p:nvSpPr>
          <p:cNvPr id="31775" name="Titre 425">
            <a:extLst>
              <a:ext uri="{FF2B5EF4-FFF2-40B4-BE49-F238E27FC236}">
                <a16:creationId xmlns:a16="http://schemas.microsoft.com/office/drawing/2014/main" id="{6A374C24-4A1A-463B-A723-F63308E0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Effects of Diet or Exercise with or Without Weight Loss </a:t>
            </a:r>
            <a:br>
              <a:rPr lang="en-US" altLang="fr-FR" sz="2400"/>
            </a:br>
            <a:r>
              <a:rPr lang="en-US" altLang="fr-FR" sz="2400"/>
              <a:t>on Abdominal Obesity and Insulin Resistance</a:t>
            </a:r>
            <a:endParaRPr lang="fr-CA" altLang="fr-FR" sz="2400"/>
          </a:p>
        </p:txBody>
      </p:sp>
      <p:sp>
        <p:nvSpPr>
          <p:cNvPr id="31776" name="Espace réservé du texte 427">
            <a:extLst>
              <a:ext uri="{FF2B5EF4-FFF2-40B4-BE49-F238E27FC236}">
                <a16:creationId xmlns:a16="http://schemas.microsoft.com/office/drawing/2014/main" id="{74975FBF-45F7-4E6B-B80A-8EC32A5FB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Adapted from Ross R et al. Ann Intern Med 2000;133:92-103 </a:t>
            </a:r>
          </a:p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and Ross R et al. Obes Res 2004;12:789-98 </a:t>
            </a:r>
            <a:endParaRPr lang="da-DK" altLang="fr-FR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à coins arrondis 70">
            <a:extLst>
              <a:ext uri="{FF2B5EF4-FFF2-40B4-BE49-F238E27FC236}">
                <a16:creationId xmlns:a16="http://schemas.microsoft.com/office/drawing/2014/main" id="{7F1B12D1-799B-445D-8BC7-48965B187DBB}"/>
              </a:ext>
            </a:extLst>
          </p:cNvPr>
          <p:cNvSpPr/>
          <p:nvPr/>
        </p:nvSpPr>
        <p:spPr>
          <a:xfrm>
            <a:off x="239713" y="5580063"/>
            <a:ext cx="6450012" cy="504825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8133" name="Text Box 6">
            <a:extLst>
              <a:ext uri="{FF2B5EF4-FFF2-40B4-BE49-F238E27FC236}">
                <a16:creationId xmlns:a16="http://schemas.microsoft.com/office/drawing/2014/main" id="{22E6F5E8-FC59-4DE6-B4D2-03F58E625C2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846137" y="2501900"/>
            <a:ext cx="3227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Change in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waist circumference (cm)</a:t>
            </a:r>
          </a:p>
        </p:txBody>
      </p:sp>
      <p:sp>
        <p:nvSpPr>
          <p:cNvPr id="51220" name="Text Box 24">
            <a:extLst>
              <a:ext uri="{FF2B5EF4-FFF2-40B4-BE49-F238E27FC236}">
                <a16:creationId xmlns:a16="http://schemas.microsoft.com/office/drawing/2014/main" id="{6DC01224-9528-44DB-B6A3-9339A722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800100"/>
            <a:ext cx="172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cap="small" dirty="0">
                <a:latin typeface="Arial" charset="0"/>
                <a:cs typeface="Arial" charset="0"/>
              </a:rPr>
              <a:t>Obese men</a:t>
            </a:r>
            <a:endParaRPr lang="en-US" sz="2400" b="1" i="1" cap="small" dirty="0">
              <a:latin typeface="Arial" charset="0"/>
              <a:cs typeface="Arial" charset="0"/>
            </a:endParaRPr>
          </a:p>
        </p:txBody>
      </p:sp>
      <p:sp>
        <p:nvSpPr>
          <p:cNvPr id="51247" name="Text Box 56">
            <a:extLst>
              <a:ext uri="{FF2B5EF4-FFF2-40B4-BE49-F238E27FC236}">
                <a16:creationId xmlns:a16="http://schemas.microsoft.com/office/drawing/2014/main" id="{7AEA948A-7BE2-4813-BB20-8FCD545E0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800100"/>
            <a:ext cx="214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cap="small" dirty="0">
                <a:latin typeface="Arial" charset="0"/>
                <a:cs typeface="Arial" charset="0"/>
              </a:rPr>
              <a:t>Obese women</a:t>
            </a:r>
            <a:endParaRPr lang="en-US" sz="2400" b="1" i="1" cap="small" dirty="0">
              <a:latin typeface="Arial" charset="0"/>
              <a:cs typeface="Arial" charset="0"/>
            </a:endParaRPr>
          </a:p>
        </p:txBody>
      </p:sp>
      <p:sp>
        <p:nvSpPr>
          <p:cNvPr id="32774" name="Text Box 67">
            <a:extLst>
              <a:ext uri="{FF2B5EF4-FFF2-40B4-BE49-F238E27FC236}">
                <a16:creationId xmlns:a16="http://schemas.microsoft.com/office/drawing/2014/main" id="{B19AD3BE-7281-497C-8B34-3A2A9FCAA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5087938"/>
            <a:ext cx="1254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No change</a:t>
            </a:r>
          </a:p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in BMI</a:t>
            </a:r>
          </a:p>
        </p:txBody>
      </p:sp>
      <p:sp>
        <p:nvSpPr>
          <p:cNvPr id="32775" name="Text Box 72">
            <a:extLst>
              <a:ext uri="{FF2B5EF4-FFF2-40B4-BE49-F238E27FC236}">
                <a16:creationId xmlns:a16="http://schemas.microsoft.com/office/drawing/2014/main" id="{33A87CE4-ED11-43AA-8D93-65C441470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5000625"/>
            <a:ext cx="1254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No change</a:t>
            </a:r>
          </a:p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in BMI</a:t>
            </a:r>
          </a:p>
        </p:txBody>
      </p:sp>
      <p:grpSp>
        <p:nvGrpSpPr>
          <p:cNvPr id="32776" name="Group 27">
            <a:extLst>
              <a:ext uri="{FF2B5EF4-FFF2-40B4-BE49-F238E27FC236}">
                <a16:creationId xmlns:a16="http://schemas.microsoft.com/office/drawing/2014/main" id="{C94CAA48-FFA4-493E-956F-9F1A8B325384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4075113"/>
            <a:ext cx="2771775" cy="930275"/>
            <a:chOff x="895" y="3206"/>
            <a:chExt cx="1854" cy="586"/>
          </a:xfrm>
        </p:grpSpPr>
        <p:sp>
          <p:nvSpPr>
            <p:cNvPr id="48190" name="Rectangle 28">
              <a:extLst>
                <a:ext uri="{FF2B5EF4-FFF2-40B4-BE49-F238E27FC236}">
                  <a16:creationId xmlns:a16="http://schemas.microsoft.com/office/drawing/2014/main" id="{71B46687-6955-43A6-845F-26496A2A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3206"/>
              <a:ext cx="4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Control</a:t>
              </a:r>
            </a:p>
          </p:txBody>
        </p:sp>
        <p:sp>
          <p:nvSpPr>
            <p:cNvPr id="48191" name="Rectangle 29">
              <a:extLst>
                <a:ext uri="{FF2B5EF4-FFF2-40B4-BE49-F238E27FC236}">
                  <a16:creationId xmlns:a16="http://schemas.microsoft.com/office/drawing/2014/main" id="{787BED80-C2C4-4709-B4EE-4D0CD243C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206"/>
              <a:ext cx="45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Weight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loss</a:t>
              </a:r>
            </a:p>
          </p:txBody>
        </p:sp>
        <p:sp>
          <p:nvSpPr>
            <p:cNvPr id="48192" name="Rectangle 30">
              <a:extLst>
                <a:ext uri="{FF2B5EF4-FFF2-40B4-BE49-F238E27FC236}">
                  <a16:creationId xmlns:a16="http://schemas.microsoft.com/office/drawing/2014/main" id="{02995885-BFC8-4E76-978B-4863FA301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206"/>
              <a:ext cx="67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No weight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loss</a:t>
              </a:r>
            </a:p>
          </p:txBody>
        </p:sp>
        <p:sp>
          <p:nvSpPr>
            <p:cNvPr id="48193" name="Text Box 31">
              <a:extLst>
                <a:ext uri="{FF2B5EF4-FFF2-40B4-BE49-F238E27FC236}">
                  <a16:creationId xmlns:a16="http://schemas.microsoft.com/office/drawing/2014/main" id="{8CB6649F-0AD9-45DD-8288-D4618FB84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3540"/>
              <a:ext cx="8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Exercise</a:t>
              </a:r>
            </a:p>
          </p:txBody>
        </p:sp>
      </p:grpSp>
      <p:grpSp>
        <p:nvGrpSpPr>
          <p:cNvPr id="32777" name="Group 69">
            <a:extLst>
              <a:ext uri="{FF2B5EF4-FFF2-40B4-BE49-F238E27FC236}">
                <a16:creationId xmlns:a16="http://schemas.microsoft.com/office/drawing/2014/main" id="{8A4BA142-C645-4DF1-B9A7-4F315B7F7D10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4052888"/>
            <a:ext cx="1100137" cy="976312"/>
            <a:chOff x="4888" y="3204"/>
            <a:chExt cx="736" cy="615"/>
          </a:xfrm>
        </p:grpSpPr>
        <p:sp>
          <p:nvSpPr>
            <p:cNvPr id="32795" name="Rectangle 70">
              <a:extLst>
                <a:ext uri="{FF2B5EF4-FFF2-40B4-BE49-F238E27FC236}">
                  <a16:creationId xmlns:a16="http://schemas.microsoft.com/office/drawing/2014/main" id="{92762520-EE11-4A0D-A215-F4840A8C6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3204"/>
              <a:ext cx="736" cy="3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sz="2000">
                <a:solidFill>
                  <a:srgbClr val="000000"/>
                </a:solidFill>
              </a:endParaRPr>
            </a:p>
          </p:txBody>
        </p:sp>
        <p:sp>
          <p:nvSpPr>
            <p:cNvPr id="32796" name="Line 71">
              <a:extLst>
                <a:ext uri="{FF2B5EF4-FFF2-40B4-BE49-F238E27FC236}">
                  <a16:creationId xmlns:a16="http://schemas.microsoft.com/office/drawing/2014/main" id="{DCB4FF90-634E-4A5C-88B9-21FF72C75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7" y="3538"/>
              <a:ext cx="0" cy="2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8160" name="Text Box 6">
            <a:extLst>
              <a:ext uri="{FF2B5EF4-FFF2-40B4-BE49-F238E27FC236}">
                <a16:creationId xmlns:a16="http://schemas.microsoft.com/office/drawing/2014/main" id="{B973DE82-73D5-4BCB-8D1F-49F2B07E1A2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3482181" y="2401094"/>
            <a:ext cx="3227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Change in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waist circumference (cm)</a:t>
            </a:r>
          </a:p>
        </p:txBody>
      </p:sp>
      <p:sp>
        <p:nvSpPr>
          <p:cNvPr id="48161" name="Rectangle 28">
            <a:extLst>
              <a:ext uri="{FF2B5EF4-FFF2-40B4-BE49-F238E27FC236}">
                <a16:creationId xmlns:a16="http://schemas.microsoft.com/office/drawing/2014/main" id="{4B22E8FE-4020-4DD7-BECD-62AD183F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4170363"/>
            <a:ext cx="730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48162" name="Rectangle 29">
            <a:extLst>
              <a:ext uri="{FF2B5EF4-FFF2-40B4-BE49-F238E27FC236}">
                <a16:creationId xmlns:a16="http://schemas.microsoft.com/office/drawing/2014/main" id="{1C1D4ED9-3046-4697-BA02-3FFEAD140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5" y="4170363"/>
            <a:ext cx="681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Weight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loss</a:t>
            </a:r>
          </a:p>
        </p:txBody>
      </p:sp>
      <p:sp>
        <p:nvSpPr>
          <p:cNvPr id="48163" name="Rectangle 30">
            <a:extLst>
              <a:ext uri="{FF2B5EF4-FFF2-40B4-BE49-F238E27FC236}">
                <a16:creationId xmlns:a16="http://schemas.microsoft.com/office/drawing/2014/main" id="{01C86746-BF4B-4CF8-928A-73A2F2329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4170363"/>
            <a:ext cx="1011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No weight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loss</a:t>
            </a:r>
          </a:p>
        </p:txBody>
      </p:sp>
      <p:sp>
        <p:nvSpPr>
          <p:cNvPr id="48164" name="Text Box 31">
            <a:extLst>
              <a:ext uri="{FF2B5EF4-FFF2-40B4-BE49-F238E27FC236}">
                <a16:creationId xmlns:a16="http://schemas.microsoft.com/office/drawing/2014/main" id="{2CB040DB-C3D9-4657-96BE-3B545D45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4689475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</a:p>
        </p:txBody>
      </p:sp>
      <p:sp>
        <p:nvSpPr>
          <p:cNvPr id="32783" name="Rectangle 70">
            <a:extLst>
              <a:ext uri="{FF2B5EF4-FFF2-40B4-BE49-F238E27FC236}">
                <a16:creationId xmlns:a16="http://schemas.microsoft.com/office/drawing/2014/main" id="{5302193A-0A7A-46EE-B997-F19EDB045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4146550"/>
            <a:ext cx="1100138" cy="5159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sz="2000">
              <a:solidFill>
                <a:srgbClr val="000000"/>
              </a:solidFill>
            </a:endParaRPr>
          </a:p>
        </p:txBody>
      </p:sp>
      <p:sp>
        <p:nvSpPr>
          <p:cNvPr id="32784" name="Line 71">
            <a:extLst>
              <a:ext uri="{FF2B5EF4-FFF2-40B4-BE49-F238E27FC236}">
                <a16:creationId xmlns:a16="http://schemas.microsoft.com/office/drawing/2014/main" id="{9CBB0BDE-8B01-4DFA-821D-BB3358CF8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2313" y="4676775"/>
            <a:ext cx="0" cy="446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7" name="Text Box 3">
            <a:extLst>
              <a:ext uri="{FF2B5EF4-FFF2-40B4-BE49-F238E27FC236}">
                <a16:creationId xmlns:a16="http://schemas.microsoft.com/office/drawing/2014/main" id="{548D5180-D11F-4DB5-9D74-7077A42F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602288"/>
            <a:ext cx="6510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+mn-lt"/>
                <a:cs typeface="Arial" charset="0"/>
              </a:rPr>
              <a:t>* Significant treatment differences (pre vs. post) compared with control (p&lt;0.05)</a:t>
            </a:r>
          </a:p>
          <a:p>
            <a:pPr>
              <a:spcBef>
                <a:spcPts val="0"/>
              </a:spcBef>
              <a:defRPr/>
            </a:pPr>
            <a:r>
              <a:rPr lang="en-US" sz="1200" baseline="30000" dirty="0">
                <a:latin typeface="+mn-lt"/>
                <a:cs typeface="Arial" charset="0"/>
              </a:rPr>
              <a:t>†</a:t>
            </a:r>
            <a:r>
              <a:rPr lang="en-US" sz="1200" dirty="0">
                <a:latin typeface="+mn-lt"/>
                <a:cs typeface="Arial" charset="0"/>
              </a:rPr>
              <a:t> </a:t>
            </a:r>
            <a:r>
              <a:rPr lang="en-US" sz="1200" dirty="0">
                <a:latin typeface="Arial" charset="0"/>
                <a:cs typeface="Arial" charset="0"/>
              </a:rPr>
              <a:t>Significant treatment differences (pre vs. post) compared with exercise weight loss (p&lt;0.05)</a:t>
            </a:r>
            <a:endParaRPr lang="en-US" sz="1200" baseline="30000" dirty="0">
              <a:latin typeface="+mn-lt"/>
              <a:cs typeface="Arial" charset="0"/>
            </a:endParaRPr>
          </a:p>
        </p:txBody>
      </p:sp>
      <p:sp>
        <p:nvSpPr>
          <p:cNvPr id="32786" name="Titre 64">
            <a:extLst>
              <a:ext uri="{FF2B5EF4-FFF2-40B4-BE49-F238E27FC236}">
                <a16:creationId xmlns:a16="http://schemas.microsoft.com/office/drawing/2014/main" id="{5D4083E6-5267-4058-9E93-AA3A4899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Effects of Aerobic Exercise (4 Months) With or Without Weight </a:t>
            </a:r>
            <a:br>
              <a:rPr lang="en-US" altLang="fr-FR" sz="2400"/>
            </a:br>
            <a:r>
              <a:rPr lang="en-US" altLang="fr-FR" sz="2400"/>
              <a:t>Loss on Waist Circumference in Obese Men and Women</a:t>
            </a:r>
            <a:endParaRPr lang="fr-CA" altLang="fr-FR" sz="2400"/>
          </a:p>
        </p:txBody>
      </p:sp>
      <p:sp>
        <p:nvSpPr>
          <p:cNvPr id="32787" name="Espace réservé du texte 69">
            <a:extLst>
              <a:ext uri="{FF2B5EF4-FFF2-40B4-BE49-F238E27FC236}">
                <a16:creationId xmlns:a16="http://schemas.microsoft.com/office/drawing/2014/main" id="{767121AC-37E1-4AC6-AC4A-516536C92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Adapted from Ross R et al. Ann Intern Med 2000;133:92-103 </a:t>
            </a:r>
          </a:p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and Ross R et al. Obes Res 2004;12:789-98 </a:t>
            </a:r>
            <a:endParaRPr lang="da-DK" altLang="fr-FR"/>
          </a:p>
        </p:txBody>
      </p:sp>
      <p:graphicFrame>
        <p:nvGraphicFramePr>
          <p:cNvPr id="32788" name="Graphique 62">
            <a:extLst>
              <a:ext uri="{FF2B5EF4-FFF2-40B4-BE49-F238E27FC236}">
                <a16:creationId xmlns:a16="http://schemas.microsoft.com/office/drawing/2014/main" id="{39BEE961-94F7-4EE9-94F0-9CCF5914E130}"/>
              </a:ext>
            </a:extLst>
          </p:cNvPr>
          <p:cNvGraphicFramePr>
            <a:graphicFrameLocks/>
          </p:cNvGraphicFramePr>
          <p:nvPr/>
        </p:nvGraphicFramePr>
        <p:xfrm>
          <a:off x="1011238" y="1512888"/>
          <a:ext cx="3433762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r:id="rId3" imgW="3432345" imgH="2786113" progId="Excel.Chart.8">
                  <p:embed/>
                </p:oleObj>
              </mc:Choice>
              <mc:Fallback>
                <p:oleObj r:id="rId3" imgW="3432345" imgH="2786113" progId="Excel.Chart.8">
                  <p:embed/>
                  <p:pic>
                    <p:nvPicPr>
                      <p:cNvPr id="0" name="Graphique 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1512888"/>
                        <a:ext cx="3433762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Graphique 63">
            <a:extLst>
              <a:ext uri="{FF2B5EF4-FFF2-40B4-BE49-F238E27FC236}">
                <a16:creationId xmlns:a16="http://schemas.microsoft.com/office/drawing/2014/main" id="{EA1FB984-AB32-46D5-B394-1B4763DB7A9F}"/>
              </a:ext>
            </a:extLst>
          </p:cNvPr>
          <p:cNvGraphicFramePr>
            <a:graphicFrameLocks/>
          </p:cNvGraphicFramePr>
          <p:nvPr/>
        </p:nvGraphicFramePr>
        <p:xfrm>
          <a:off x="5430838" y="1027113"/>
          <a:ext cx="3432175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r:id="rId5" imgW="3432345" imgH="3383573" progId="Excel.Chart.8">
                  <p:embed/>
                </p:oleObj>
              </mc:Choice>
              <mc:Fallback>
                <p:oleObj r:id="rId5" imgW="3432345" imgH="3383573" progId="Excel.Chart.8">
                  <p:embed/>
                  <p:pic>
                    <p:nvPicPr>
                      <p:cNvPr id="0" name="Graphique 6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027113"/>
                        <a:ext cx="3432175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Text Box 26">
            <a:extLst>
              <a:ext uri="{FF2B5EF4-FFF2-40B4-BE49-F238E27FC236}">
                <a16:creationId xmlns:a16="http://schemas.microsoft.com/office/drawing/2014/main" id="{58E6FE27-6F2F-482E-B7FC-91B3B37C2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2222500"/>
            <a:ext cx="371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400"/>
              <a:t> †</a:t>
            </a:r>
          </a:p>
        </p:txBody>
      </p:sp>
      <p:sp>
        <p:nvSpPr>
          <p:cNvPr id="32791" name="Text Box 54">
            <a:extLst>
              <a:ext uri="{FF2B5EF4-FFF2-40B4-BE49-F238E27FC236}">
                <a16:creationId xmlns:a16="http://schemas.microsoft.com/office/drawing/2014/main" id="{45F574AC-507C-478D-8935-C36C8CD3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2684463"/>
            <a:ext cx="36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000"/>
              <a:t> *</a:t>
            </a:r>
          </a:p>
        </p:txBody>
      </p:sp>
      <p:sp>
        <p:nvSpPr>
          <p:cNvPr id="32792" name="Rectangle 55">
            <a:extLst>
              <a:ext uri="{FF2B5EF4-FFF2-40B4-BE49-F238E27FC236}">
                <a16:creationId xmlns:a16="http://schemas.microsoft.com/office/drawing/2014/main" id="{4F5D6F18-3265-47F2-A094-9546CF836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3668713"/>
            <a:ext cx="28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000"/>
              <a:t>*</a:t>
            </a:r>
          </a:p>
        </p:txBody>
      </p:sp>
      <p:sp>
        <p:nvSpPr>
          <p:cNvPr id="32793" name="Text Box 26">
            <a:extLst>
              <a:ext uri="{FF2B5EF4-FFF2-40B4-BE49-F238E27FC236}">
                <a16:creationId xmlns:a16="http://schemas.microsoft.com/office/drawing/2014/main" id="{473FAD10-EB0A-483C-812B-563EF7A9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2676525"/>
            <a:ext cx="554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400"/>
              <a:t> †</a:t>
            </a:r>
          </a:p>
        </p:txBody>
      </p:sp>
      <p:sp>
        <p:nvSpPr>
          <p:cNvPr id="32794" name="Text Box 25">
            <a:extLst>
              <a:ext uri="{FF2B5EF4-FFF2-40B4-BE49-F238E27FC236}">
                <a16:creationId xmlns:a16="http://schemas.microsoft.com/office/drawing/2014/main" id="{788CBA1A-7C2D-4DD6-9AEC-A235CDFA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3625850"/>
            <a:ext cx="38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000"/>
              <a:t> *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05">
            <a:extLst>
              <a:ext uri="{FF2B5EF4-FFF2-40B4-BE49-F238E27FC236}">
                <a16:creationId xmlns:a16="http://schemas.microsoft.com/office/drawing/2014/main" id="{23D0B977-B8E4-4D77-B16C-8445A0B6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852488"/>
            <a:ext cx="2603500" cy="617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sz="900">
              <a:sym typeface="Symbol" panose="05050102010706020507" pitchFamily="18" charset="2"/>
            </a:endParaRPr>
          </a:p>
        </p:txBody>
      </p:sp>
      <p:sp>
        <p:nvSpPr>
          <p:cNvPr id="94" name="Rectangle à coins arrondis 93">
            <a:extLst>
              <a:ext uri="{FF2B5EF4-FFF2-40B4-BE49-F238E27FC236}">
                <a16:creationId xmlns:a16="http://schemas.microsoft.com/office/drawing/2014/main" id="{81E88EC1-627F-48F1-9C84-90CDE894BB94}"/>
              </a:ext>
            </a:extLst>
          </p:cNvPr>
          <p:cNvSpPr/>
          <p:nvPr/>
        </p:nvSpPr>
        <p:spPr>
          <a:xfrm>
            <a:off x="234950" y="4984750"/>
            <a:ext cx="6372225" cy="611188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2C97736A-D4A4-4A30-AA7D-2A413C2AAC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1296194" y="2231232"/>
            <a:ext cx="33670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Change in abdominal fat (kg)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C7334E0F-B5B5-42DA-894A-C39E0AA5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36909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43DD7770-62B3-4DBB-91FD-A13384D0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37052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EWL</a:t>
            </a:r>
          </a:p>
        </p:txBody>
      </p:sp>
      <p:sp>
        <p:nvSpPr>
          <p:cNvPr id="49174" name="Text Box 36">
            <a:extLst>
              <a:ext uri="{FF2B5EF4-FFF2-40B4-BE49-F238E27FC236}">
                <a16:creationId xmlns:a16="http://schemas.microsoft.com/office/drawing/2014/main" id="{475345E6-B507-46A5-979C-AB843AF14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3722688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EWW</a:t>
            </a:r>
          </a:p>
        </p:txBody>
      </p:sp>
      <p:sp>
        <p:nvSpPr>
          <p:cNvPr id="49175" name="Text Box 37">
            <a:extLst>
              <a:ext uri="{FF2B5EF4-FFF2-40B4-BE49-F238E27FC236}">
                <a16:creationId xmlns:a16="http://schemas.microsoft.com/office/drawing/2014/main" id="{014D0FB2-B0CF-4E2F-B5E9-1521D59D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716338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DWL</a:t>
            </a:r>
          </a:p>
        </p:txBody>
      </p:sp>
      <p:sp>
        <p:nvSpPr>
          <p:cNvPr id="49176" name="Text Box 40">
            <a:extLst>
              <a:ext uri="{FF2B5EF4-FFF2-40B4-BE49-F238E27FC236}">
                <a16:creationId xmlns:a16="http://schemas.microsoft.com/office/drawing/2014/main" id="{E71AEB8B-BD3B-441B-B04D-23E635EF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9100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177" name="Text Box 41">
            <a:extLst>
              <a:ext uri="{FF2B5EF4-FFF2-40B4-BE49-F238E27FC236}">
                <a16:creationId xmlns:a16="http://schemas.microsoft.com/office/drawing/2014/main" id="{5A71FD1D-6D1D-45A8-8D5D-4591B60E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3910013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EWW</a:t>
            </a:r>
          </a:p>
        </p:txBody>
      </p:sp>
      <p:sp>
        <p:nvSpPr>
          <p:cNvPr id="49178" name="Text Box 42">
            <a:extLst>
              <a:ext uri="{FF2B5EF4-FFF2-40B4-BE49-F238E27FC236}">
                <a16:creationId xmlns:a16="http://schemas.microsoft.com/office/drawing/2014/main" id="{2878C1C8-58BB-4FC3-9A4B-B0A91014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3903663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DWL</a:t>
            </a:r>
          </a:p>
        </p:txBody>
      </p:sp>
      <p:sp>
        <p:nvSpPr>
          <p:cNvPr id="49179" name="Text Box 43">
            <a:extLst>
              <a:ext uri="{FF2B5EF4-FFF2-40B4-BE49-F238E27FC236}">
                <a16:creationId xmlns:a16="http://schemas.microsoft.com/office/drawing/2014/main" id="{3954B526-A1E8-4509-BC91-C78EFB73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391001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EWL</a:t>
            </a:r>
          </a:p>
        </p:txBody>
      </p:sp>
      <p:sp>
        <p:nvSpPr>
          <p:cNvPr id="49180" name="Text Box 44">
            <a:extLst>
              <a:ext uri="{FF2B5EF4-FFF2-40B4-BE49-F238E27FC236}">
                <a16:creationId xmlns:a16="http://schemas.microsoft.com/office/drawing/2014/main" id="{EA017945-3557-4260-82BF-496D4893962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2914650" y="2251075"/>
            <a:ext cx="3829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Change in abdominal </a:t>
            </a:r>
          </a:p>
          <a:p>
            <a:pPr algn="ctr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subcutaneous and visceral fat (kg)</a:t>
            </a:r>
          </a:p>
        </p:txBody>
      </p:sp>
      <p:sp>
        <p:nvSpPr>
          <p:cNvPr id="33806" name="Rectangle 48">
            <a:extLst>
              <a:ext uri="{FF2B5EF4-FFF2-40B4-BE49-F238E27FC236}">
                <a16:creationId xmlns:a16="http://schemas.microsoft.com/office/drawing/2014/main" id="{D6F54EE3-1E94-48C9-B32A-A3DB5EAD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950913"/>
            <a:ext cx="180975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33807" name="Rectangle 49">
            <a:extLst>
              <a:ext uri="{FF2B5EF4-FFF2-40B4-BE49-F238E27FC236}">
                <a16:creationId xmlns:a16="http://schemas.microsoft.com/office/drawing/2014/main" id="{DE1DE0BF-D2C5-4FC2-B8E8-75CD15F1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1187450"/>
            <a:ext cx="180975" cy="1793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33808" name="Text Box 50">
            <a:extLst>
              <a:ext uri="{FF2B5EF4-FFF2-40B4-BE49-F238E27FC236}">
                <a16:creationId xmlns:a16="http://schemas.microsoft.com/office/drawing/2014/main" id="{3266C240-7D16-4040-92E0-CC17CB0A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904875"/>
            <a:ext cx="2278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b="1"/>
              <a:t>Abdominal subcutaneous fat</a:t>
            </a:r>
          </a:p>
        </p:txBody>
      </p:sp>
      <p:sp>
        <p:nvSpPr>
          <p:cNvPr id="33809" name="Text Box 51">
            <a:extLst>
              <a:ext uri="{FF2B5EF4-FFF2-40B4-BE49-F238E27FC236}">
                <a16:creationId xmlns:a16="http://schemas.microsoft.com/office/drawing/2014/main" id="{60BE729F-6A3F-4830-82E6-80B7A583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1149350"/>
            <a:ext cx="22875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b="1"/>
              <a:t>Intra-abdominal (visceral) fat</a:t>
            </a:r>
          </a:p>
        </p:txBody>
      </p:sp>
      <p:grpSp>
        <p:nvGrpSpPr>
          <p:cNvPr id="33810" name="Group 96">
            <a:extLst>
              <a:ext uri="{FF2B5EF4-FFF2-40B4-BE49-F238E27FC236}">
                <a16:creationId xmlns:a16="http://schemas.microsoft.com/office/drawing/2014/main" id="{47BFF093-920D-4621-930E-0F6F16EB73C7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3854450"/>
            <a:ext cx="2419350" cy="1211263"/>
            <a:chOff x="1041" y="3387"/>
            <a:chExt cx="1524" cy="763"/>
          </a:xfrm>
        </p:grpSpPr>
        <p:sp>
          <p:nvSpPr>
            <p:cNvPr id="49199" name="Text Box 97">
              <a:extLst>
                <a:ext uri="{FF2B5EF4-FFF2-40B4-BE49-F238E27FC236}">
                  <a16:creationId xmlns:a16="http://schemas.microsoft.com/office/drawing/2014/main" id="{42634861-194A-4A99-8F00-5D3BA84E0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980"/>
              <a:ext cx="87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0" b="1" dirty="0">
                  <a:latin typeface="Arial" charset="0"/>
                  <a:cs typeface="Arial" charset="0"/>
                </a:rPr>
                <a:t>NO DIFFERENCE</a:t>
              </a:r>
            </a:p>
          </p:txBody>
        </p:sp>
        <p:grpSp>
          <p:nvGrpSpPr>
            <p:cNvPr id="33845" name="Group 98">
              <a:extLst>
                <a:ext uri="{FF2B5EF4-FFF2-40B4-BE49-F238E27FC236}">
                  <a16:creationId xmlns:a16="http://schemas.microsoft.com/office/drawing/2014/main" id="{1FDC8D3F-BA5C-43E0-93EB-2B8275FB7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" y="3387"/>
              <a:ext cx="1524" cy="679"/>
              <a:chOff x="1041" y="3387"/>
              <a:chExt cx="1524" cy="679"/>
            </a:xfrm>
          </p:grpSpPr>
          <p:sp>
            <p:nvSpPr>
              <p:cNvPr id="33846" name="Oval 99">
                <a:extLst>
                  <a:ext uri="{FF2B5EF4-FFF2-40B4-BE49-F238E27FC236}">
                    <a16:creationId xmlns:a16="http://schemas.microsoft.com/office/drawing/2014/main" id="{E72111FF-1F1C-453D-B814-7288B919B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" y="3395"/>
                <a:ext cx="522" cy="3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33847" name="Oval 100">
                <a:extLst>
                  <a:ext uri="{FF2B5EF4-FFF2-40B4-BE49-F238E27FC236}">
                    <a16:creationId xmlns:a16="http://schemas.microsoft.com/office/drawing/2014/main" id="{85B6F89A-921E-4D70-B6D5-241A54094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387"/>
                <a:ext cx="522" cy="3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33848" name="Line 101">
                <a:extLst>
                  <a:ext uri="{FF2B5EF4-FFF2-40B4-BE49-F238E27FC236}">
                    <a16:creationId xmlns:a16="http://schemas.microsoft.com/office/drawing/2014/main" id="{469345C8-6D3B-4CC7-9221-A4307513D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3" y="4063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849" name="Line 102">
                <a:extLst>
                  <a:ext uri="{FF2B5EF4-FFF2-40B4-BE49-F238E27FC236}">
                    <a16:creationId xmlns:a16="http://schemas.microsoft.com/office/drawing/2014/main" id="{2FA61622-4DA8-4E93-A035-884B4B9E6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3719"/>
                <a:ext cx="0" cy="34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850" name="Line 103">
                <a:extLst>
                  <a:ext uri="{FF2B5EF4-FFF2-40B4-BE49-F238E27FC236}">
                    <a16:creationId xmlns:a16="http://schemas.microsoft.com/office/drawing/2014/main" id="{F69F68C2-C12B-4D9F-B890-51A19E85B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2" y="3710"/>
                <a:ext cx="0" cy="34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851" name="Line 104">
                <a:extLst>
                  <a:ext uri="{FF2B5EF4-FFF2-40B4-BE49-F238E27FC236}">
                    <a16:creationId xmlns:a16="http://schemas.microsoft.com/office/drawing/2014/main" id="{AC3A927D-4680-4AB3-A3F4-4AE2F64CA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4" y="4058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  <p:sp>
        <p:nvSpPr>
          <p:cNvPr id="49191" name="Text Box 106">
            <a:extLst>
              <a:ext uri="{FF2B5EF4-FFF2-40B4-BE49-F238E27FC236}">
                <a16:creationId xmlns:a16="http://schemas.microsoft.com/office/drawing/2014/main" id="{41406C57-8691-4575-922A-6A3A7E6E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4594225"/>
            <a:ext cx="13858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50" b="1" dirty="0">
                <a:latin typeface="Arial" charset="0"/>
                <a:cs typeface="Arial" charset="0"/>
              </a:rPr>
              <a:t>NO DIFFERENCE</a:t>
            </a:r>
          </a:p>
        </p:txBody>
      </p:sp>
      <p:grpSp>
        <p:nvGrpSpPr>
          <p:cNvPr id="33812" name="Groupe 88">
            <a:extLst>
              <a:ext uri="{FF2B5EF4-FFF2-40B4-BE49-F238E27FC236}">
                <a16:creationId xmlns:a16="http://schemas.microsoft.com/office/drawing/2014/main" id="{8F2A7A6C-976F-4072-B575-57CCCA70880D}"/>
              </a:ext>
            </a:extLst>
          </p:cNvPr>
          <p:cNvGrpSpPr>
            <a:grpSpLocks/>
          </p:cNvGrpSpPr>
          <p:nvPr/>
        </p:nvGrpSpPr>
        <p:grpSpPr bwMode="auto">
          <a:xfrm>
            <a:off x="1746250" y="3659188"/>
            <a:ext cx="828675" cy="1065212"/>
            <a:chOff x="1746018" y="3852863"/>
            <a:chExt cx="828675" cy="1065213"/>
          </a:xfrm>
        </p:grpSpPr>
        <p:sp>
          <p:nvSpPr>
            <p:cNvPr id="33841" name="Oval 108">
              <a:extLst>
                <a:ext uri="{FF2B5EF4-FFF2-40B4-BE49-F238E27FC236}">
                  <a16:creationId xmlns:a16="http://schemas.microsoft.com/office/drawing/2014/main" id="{4C6C2DEC-055F-410B-8320-8210885F1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018" y="3852863"/>
              <a:ext cx="828675" cy="50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33842" name="Line 110">
              <a:extLst>
                <a:ext uri="{FF2B5EF4-FFF2-40B4-BE49-F238E27FC236}">
                  <a16:creationId xmlns:a16="http://schemas.microsoft.com/office/drawing/2014/main" id="{517C739A-DB30-40CC-9583-F23124DFE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606" y="4913313"/>
              <a:ext cx="1730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3" name="Line 111">
              <a:extLst>
                <a:ext uri="{FF2B5EF4-FFF2-40B4-BE49-F238E27FC236}">
                  <a16:creationId xmlns:a16="http://schemas.microsoft.com/office/drawing/2014/main" id="{4F8CE0E6-774F-477B-BFEA-99F7C99A0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781" y="4367213"/>
              <a:ext cx="0" cy="5508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3813" name="Groupe 86">
            <a:extLst>
              <a:ext uri="{FF2B5EF4-FFF2-40B4-BE49-F238E27FC236}">
                <a16:creationId xmlns:a16="http://schemas.microsoft.com/office/drawing/2014/main" id="{3D3EFFBA-2B1D-43FA-BEE4-9468E4FCB419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3654425"/>
            <a:ext cx="828675" cy="1074738"/>
            <a:chOff x="3487279" y="3848100"/>
            <a:chExt cx="828675" cy="1074738"/>
          </a:xfrm>
        </p:grpSpPr>
        <p:sp>
          <p:nvSpPr>
            <p:cNvPr id="33838" name="Oval 109">
              <a:extLst>
                <a:ext uri="{FF2B5EF4-FFF2-40B4-BE49-F238E27FC236}">
                  <a16:creationId xmlns:a16="http://schemas.microsoft.com/office/drawing/2014/main" id="{635EE043-3B6F-4848-A9A3-4D167B893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279" y="3848100"/>
              <a:ext cx="828675" cy="50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33839" name="Line 112">
              <a:extLst>
                <a:ext uri="{FF2B5EF4-FFF2-40B4-BE49-F238E27FC236}">
                  <a16:creationId xmlns:a16="http://schemas.microsoft.com/office/drawing/2014/main" id="{9625CFFA-E09C-4638-BBCA-C57995396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9468" y="4370388"/>
              <a:ext cx="0" cy="5508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0" name="Line 113">
              <a:extLst>
                <a:ext uri="{FF2B5EF4-FFF2-40B4-BE49-F238E27FC236}">
                  <a16:creationId xmlns:a16="http://schemas.microsoft.com/office/drawing/2014/main" id="{1EAF194D-E1FB-4B90-BE0E-7F32C248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018" y="4922838"/>
              <a:ext cx="1730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3814" name="Text Box 2">
            <a:extLst>
              <a:ext uri="{FF2B5EF4-FFF2-40B4-BE49-F238E27FC236}">
                <a16:creationId xmlns:a16="http://schemas.microsoft.com/office/drawing/2014/main" id="{CDF506DD-D6F0-45F9-AA66-042A5FAD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967288"/>
            <a:ext cx="645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* Significant treatment differences (pre vs. post) compared with control (p&lt;0.05)</a:t>
            </a:r>
          </a:p>
          <a:p>
            <a:pPr eaLnBrk="1" hangingPunct="1"/>
            <a:r>
              <a:rPr lang="en-US" altLang="fr-FR" sz="1200" baseline="30000">
                <a:cs typeface="Times New Roman" panose="02020603050405020304" pitchFamily="18" charset="0"/>
              </a:rPr>
              <a:t>†</a:t>
            </a:r>
            <a:r>
              <a:rPr lang="en-US" altLang="fr-FR" sz="1200"/>
              <a:t> Significant treatment differences (pre vs. post) compared with diet weight loss (p&lt;0.05)</a:t>
            </a:r>
          </a:p>
          <a:p>
            <a:pPr eaLnBrk="1" hangingPunct="1"/>
            <a:r>
              <a:rPr lang="en-US" altLang="fr-FR" sz="1200" baseline="30000"/>
              <a:t>‡ </a:t>
            </a:r>
            <a:r>
              <a:rPr lang="en-US" altLang="fr-FR" sz="1200"/>
              <a:t>Significant treatment differences (pre vs. post) compared with exercise weight loss (p&lt;0.05)</a:t>
            </a:r>
          </a:p>
        </p:txBody>
      </p:sp>
      <p:sp>
        <p:nvSpPr>
          <p:cNvPr id="33815" name="Titre 85">
            <a:extLst>
              <a:ext uri="{FF2B5EF4-FFF2-40B4-BE49-F238E27FC236}">
                <a16:creationId xmlns:a16="http://schemas.microsoft.com/office/drawing/2014/main" id="{F69676A0-2C1C-40BD-886E-5D241EC9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Influence of Equivalent Diet- or Exercise-Induced Weight Loss on Abdominal Fat (MRI) in Obese Women</a:t>
            </a:r>
            <a:endParaRPr lang="fr-CA" altLang="fr-FR" sz="2400"/>
          </a:p>
        </p:txBody>
      </p:sp>
      <p:sp>
        <p:nvSpPr>
          <p:cNvPr id="33816" name="Espace réservé du texte 87">
            <a:extLst>
              <a:ext uri="{FF2B5EF4-FFF2-40B4-BE49-F238E27FC236}">
                <a16:creationId xmlns:a16="http://schemas.microsoft.com/office/drawing/2014/main" id="{B9F27E66-90CE-4503-B058-10914DF5A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Adapted from Ross R et al. Obes Res 2004;12:789-98 </a:t>
            </a:r>
            <a:endParaRPr lang="da-DK" altLang="fr-FR"/>
          </a:p>
        </p:txBody>
      </p:sp>
      <p:graphicFrame>
        <p:nvGraphicFramePr>
          <p:cNvPr id="33817" name="Graphique 83">
            <a:extLst>
              <a:ext uri="{FF2B5EF4-FFF2-40B4-BE49-F238E27FC236}">
                <a16:creationId xmlns:a16="http://schemas.microsoft.com/office/drawing/2014/main" id="{4AD19277-E99C-4E3A-867D-7EBCF40A075A}"/>
              </a:ext>
            </a:extLst>
          </p:cNvPr>
          <p:cNvGraphicFramePr>
            <a:graphicFrameLocks/>
          </p:cNvGraphicFramePr>
          <p:nvPr/>
        </p:nvGraphicFramePr>
        <p:xfrm>
          <a:off x="446088" y="1000125"/>
          <a:ext cx="371475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r:id="rId4" imgW="3718882" imgH="2786113" progId="Excel.Chart.8">
                  <p:embed/>
                </p:oleObj>
              </mc:Choice>
              <mc:Fallback>
                <p:oleObj r:id="rId4" imgW="3718882" imgH="2786113" progId="Excel.Chart.8">
                  <p:embed/>
                  <p:pic>
                    <p:nvPicPr>
                      <p:cNvPr id="0" name="Graphique 8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000125"/>
                        <a:ext cx="3714750" cy="278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8" name="Graphique 89">
            <a:extLst>
              <a:ext uri="{FF2B5EF4-FFF2-40B4-BE49-F238E27FC236}">
                <a16:creationId xmlns:a16="http://schemas.microsoft.com/office/drawing/2014/main" id="{4C75EDBA-AC1F-44F7-8045-279402095903}"/>
              </a:ext>
            </a:extLst>
          </p:cNvPr>
          <p:cNvGraphicFramePr>
            <a:graphicFrameLocks/>
          </p:cNvGraphicFramePr>
          <p:nvPr/>
        </p:nvGraphicFramePr>
        <p:xfrm>
          <a:off x="4991100" y="1309688"/>
          <a:ext cx="3933825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r:id="rId6" imgW="3932261" imgH="2786113" progId="Excel.Chart.8">
                  <p:embed/>
                </p:oleObj>
              </mc:Choice>
              <mc:Fallback>
                <p:oleObj r:id="rId6" imgW="3932261" imgH="2786113" progId="Excel.Chart.8">
                  <p:embed/>
                  <p:pic>
                    <p:nvPicPr>
                      <p:cNvPr id="0" name="Graphique 8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309688"/>
                        <a:ext cx="3933825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9" name="Text Box 19">
            <a:extLst>
              <a:ext uri="{FF2B5EF4-FFF2-40B4-BE49-F238E27FC236}">
                <a16:creationId xmlns:a16="http://schemas.microsoft.com/office/drawing/2014/main" id="{8A90D3CE-CF61-4F68-963F-FB9B6C0C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263775"/>
            <a:ext cx="27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*</a:t>
            </a:r>
          </a:p>
        </p:txBody>
      </p:sp>
      <p:sp>
        <p:nvSpPr>
          <p:cNvPr id="33820" name="Text Box 20">
            <a:extLst>
              <a:ext uri="{FF2B5EF4-FFF2-40B4-BE49-F238E27FC236}">
                <a16:creationId xmlns:a16="http://schemas.microsoft.com/office/drawing/2014/main" id="{80254671-33E1-42B7-9526-DD9BF329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2147888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*</a:t>
            </a:r>
          </a:p>
        </p:txBody>
      </p:sp>
      <p:sp>
        <p:nvSpPr>
          <p:cNvPr id="33821" name="Text Box 22">
            <a:extLst>
              <a:ext uri="{FF2B5EF4-FFF2-40B4-BE49-F238E27FC236}">
                <a16:creationId xmlns:a16="http://schemas.microsoft.com/office/drawing/2014/main" id="{2FDCEF68-B03A-4CA9-A4A5-4FD66E4C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3195638"/>
            <a:ext cx="27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*</a:t>
            </a:r>
          </a:p>
        </p:txBody>
      </p:sp>
      <p:sp>
        <p:nvSpPr>
          <p:cNvPr id="33822" name="Text Box 23">
            <a:extLst>
              <a:ext uri="{FF2B5EF4-FFF2-40B4-BE49-F238E27FC236}">
                <a16:creationId xmlns:a16="http://schemas.microsoft.com/office/drawing/2014/main" id="{EAB16D2C-49CD-4F19-860A-ACA299F2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32067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aseline="30000">
                <a:cs typeface="Times New Roman" panose="02020603050405020304" pitchFamily="18" charset="0"/>
              </a:rPr>
              <a:t> †</a:t>
            </a:r>
            <a:endParaRPr lang="en-US" altLang="fr-FR"/>
          </a:p>
        </p:txBody>
      </p:sp>
      <p:sp>
        <p:nvSpPr>
          <p:cNvPr id="33823" name="Text Box 73">
            <a:extLst>
              <a:ext uri="{FF2B5EF4-FFF2-40B4-BE49-F238E27FC236}">
                <a16:creationId xmlns:a16="http://schemas.microsoft.com/office/drawing/2014/main" id="{3981EAA7-4054-44AC-BCFA-04CAB201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651125"/>
            <a:ext cx="284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/>
              <a:t>*</a:t>
            </a:r>
          </a:p>
        </p:txBody>
      </p:sp>
      <p:sp>
        <p:nvSpPr>
          <p:cNvPr id="33824" name="Text Box 74">
            <a:extLst>
              <a:ext uri="{FF2B5EF4-FFF2-40B4-BE49-F238E27FC236}">
                <a16:creationId xmlns:a16="http://schemas.microsoft.com/office/drawing/2014/main" id="{14390C6F-A24E-4594-8D60-CF6DCE8D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2300288"/>
            <a:ext cx="284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/>
              <a:t>*</a:t>
            </a:r>
          </a:p>
        </p:txBody>
      </p:sp>
      <p:sp>
        <p:nvSpPr>
          <p:cNvPr id="33825" name="Text Box 75">
            <a:extLst>
              <a:ext uri="{FF2B5EF4-FFF2-40B4-BE49-F238E27FC236}">
                <a16:creationId xmlns:a16="http://schemas.microsoft.com/office/drawing/2014/main" id="{AD999E6E-5F8A-4A87-86D3-DCCC3403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2651125"/>
            <a:ext cx="284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/>
              <a:t>*</a:t>
            </a:r>
          </a:p>
        </p:txBody>
      </p:sp>
      <p:sp>
        <p:nvSpPr>
          <p:cNvPr id="33826" name="Text Box 76">
            <a:extLst>
              <a:ext uri="{FF2B5EF4-FFF2-40B4-BE49-F238E27FC236}">
                <a16:creationId xmlns:a16="http://schemas.microsoft.com/office/drawing/2014/main" id="{31603DF2-C14E-4F68-94CB-A079C4A4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2486025"/>
            <a:ext cx="284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/>
              <a:t>*</a:t>
            </a:r>
          </a:p>
        </p:txBody>
      </p:sp>
      <p:sp>
        <p:nvSpPr>
          <p:cNvPr id="33827" name="Text Box 77">
            <a:extLst>
              <a:ext uri="{FF2B5EF4-FFF2-40B4-BE49-F238E27FC236}">
                <a16:creationId xmlns:a16="http://schemas.microsoft.com/office/drawing/2014/main" id="{0286C11B-9253-44AC-AD4F-025E24CD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3678238"/>
            <a:ext cx="28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/>
              <a:t>*</a:t>
            </a:r>
          </a:p>
        </p:txBody>
      </p:sp>
      <p:sp>
        <p:nvSpPr>
          <p:cNvPr id="33828" name="Text Box 79">
            <a:extLst>
              <a:ext uri="{FF2B5EF4-FFF2-40B4-BE49-F238E27FC236}">
                <a16:creationId xmlns:a16="http://schemas.microsoft.com/office/drawing/2014/main" id="{D8FDBE1E-967B-495C-B153-52D974EBE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2998788"/>
            <a:ext cx="2841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/>
              <a:t>*</a:t>
            </a:r>
          </a:p>
        </p:txBody>
      </p:sp>
      <p:sp>
        <p:nvSpPr>
          <p:cNvPr id="33829" name="Text Box 80">
            <a:extLst>
              <a:ext uri="{FF2B5EF4-FFF2-40B4-BE49-F238E27FC236}">
                <a16:creationId xmlns:a16="http://schemas.microsoft.com/office/drawing/2014/main" id="{F9EF9A2E-82C5-4974-8827-9A5B771A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3" y="36893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aseline="30000">
                <a:cs typeface="Times New Roman" panose="02020603050405020304" pitchFamily="18" charset="0"/>
              </a:rPr>
              <a:t> †</a:t>
            </a:r>
            <a:endParaRPr lang="en-US" altLang="fr-FR"/>
          </a:p>
        </p:txBody>
      </p:sp>
      <p:sp>
        <p:nvSpPr>
          <p:cNvPr id="33830" name="Text Box 23">
            <a:extLst>
              <a:ext uri="{FF2B5EF4-FFF2-40B4-BE49-F238E27FC236}">
                <a16:creationId xmlns:a16="http://schemas.microsoft.com/office/drawing/2014/main" id="{8AACBECD-1FF4-4E08-BB70-059CC67D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14788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aseline="30000">
                <a:cs typeface="Times New Roman" panose="02020603050405020304" pitchFamily="18" charset="0"/>
              </a:rPr>
              <a:t> ‡</a:t>
            </a:r>
            <a:endParaRPr lang="en-US" altLang="fr-FR"/>
          </a:p>
        </p:txBody>
      </p:sp>
      <p:grpSp>
        <p:nvGrpSpPr>
          <p:cNvPr id="33831" name="Groupe 61">
            <a:extLst>
              <a:ext uri="{FF2B5EF4-FFF2-40B4-BE49-F238E27FC236}">
                <a16:creationId xmlns:a16="http://schemas.microsoft.com/office/drawing/2014/main" id="{3A376ACA-6F15-4C7F-A43D-6B35DA951E2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454150" y="1196975"/>
            <a:ext cx="107950" cy="73025"/>
            <a:chOff x="588404" y="4441377"/>
            <a:chExt cx="218858" cy="218858"/>
          </a:xfrm>
        </p:grpSpPr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9796215E-9151-4903-9D86-90618E0684D9}"/>
                </a:ext>
              </a:extLst>
            </p:cNvPr>
            <p:cNvCxnSpPr/>
            <p:nvPr/>
          </p:nvCxnSpPr>
          <p:spPr>
            <a:xfrm rot="5400000">
              <a:off x="588403" y="4550805"/>
              <a:ext cx="21885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23BCBB17-7F2C-4BAD-BFE4-214BC65BB2A2}"/>
                </a:ext>
              </a:extLst>
            </p:cNvPr>
            <p:cNvCxnSpPr/>
            <p:nvPr/>
          </p:nvCxnSpPr>
          <p:spPr>
            <a:xfrm>
              <a:off x="588404" y="4441377"/>
              <a:ext cx="21885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832" name="AutoShape 105">
            <a:extLst>
              <a:ext uri="{FF2B5EF4-FFF2-40B4-BE49-F238E27FC236}">
                <a16:creationId xmlns:a16="http://schemas.microsoft.com/office/drawing/2014/main" id="{7293BA7B-6E2A-4C22-9427-91D7DA82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5645150"/>
            <a:ext cx="7100887" cy="433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sz="900">
              <a:sym typeface="Symbol" panose="05050102010706020507" pitchFamily="18" charset="2"/>
            </a:endParaRPr>
          </a:p>
        </p:txBody>
      </p:sp>
      <p:sp>
        <p:nvSpPr>
          <p:cNvPr id="33833" name="ZoneTexte 65">
            <a:extLst>
              <a:ext uri="{FF2B5EF4-FFF2-40B4-BE49-F238E27FC236}">
                <a16:creationId xmlns:a16="http://schemas.microsoft.com/office/drawing/2014/main" id="{A2EAE300-49FF-4E29-A69B-9EC3C1D0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629275"/>
            <a:ext cx="2297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>
                <a:sym typeface="Symbol" panose="05050102010706020507" pitchFamily="18" charset="2"/>
              </a:rPr>
              <a:t>C: control</a:t>
            </a:r>
          </a:p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DWL: diet weight loss</a:t>
            </a:r>
            <a:r>
              <a:rPr lang="en-US" altLang="fr-FR" sz="1200">
                <a:solidFill>
                  <a:srgbClr val="333333"/>
                </a:solidFill>
              </a:rPr>
              <a:t> (6 kg)</a:t>
            </a:r>
            <a:endParaRPr lang="en-US" altLang="fr-FR" sz="1200">
              <a:sym typeface="Symbol" panose="05050102010706020507" pitchFamily="18" charset="2"/>
            </a:endParaRPr>
          </a:p>
        </p:txBody>
      </p:sp>
      <p:sp>
        <p:nvSpPr>
          <p:cNvPr id="33834" name="ZoneTexte 66">
            <a:extLst>
              <a:ext uri="{FF2B5EF4-FFF2-40B4-BE49-F238E27FC236}">
                <a16:creationId xmlns:a16="http://schemas.microsoft.com/office/drawing/2014/main" id="{3A2912BF-5BF7-46FD-ABFD-E8D8551DE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5629275"/>
            <a:ext cx="291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EWL: exercise weight loss </a:t>
            </a:r>
            <a:r>
              <a:rPr lang="en-US" altLang="fr-FR" sz="1200">
                <a:solidFill>
                  <a:srgbClr val="333333"/>
                </a:solidFill>
              </a:rPr>
              <a:t>(6 kg)</a:t>
            </a:r>
          </a:p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EWW: exercise without weight loss</a:t>
            </a:r>
          </a:p>
        </p:txBody>
      </p:sp>
      <p:sp>
        <p:nvSpPr>
          <p:cNvPr id="33835" name="ZoneTexte 67">
            <a:extLst>
              <a:ext uri="{FF2B5EF4-FFF2-40B4-BE49-F238E27FC236}">
                <a16:creationId xmlns:a16="http://schemas.microsoft.com/office/drawing/2014/main" id="{A439D056-1DF3-4F3C-8C3A-6FCC9F84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5629275"/>
            <a:ext cx="256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MRI: magnetic resonance imaging</a:t>
            </a:r>
            <a:endParaRPr lang="fr-CA" altLang="fr-FR" sz="1200">
              <a:solidFill>
                <a:srgbClr val="333333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F9B2F0C4-4198-4686-835E-9902EFA8C89C}"/>
              </a:ext>
            </a:extLst>
          </p:cNvPr>
          <p:cNvSpPr/>
          <p:nvPr/>
        </p:nvSpPr>
        <p:spPr>
          <a:xfrm>
            <a:off x="5353050" y="2147888"/>
            <a:ext cx="3529013" cy="23399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9D55C3-7E39-44A9-AACA-13B55E82E71E}"/>
              </a:ext>
            </a:extLst>
          </p:cNvPr>
          <p:cNvSpPr/>
          <p:nvPr/>
        </p:nvSpPr>
        <p:spPr>
          <a:xfrm>
            <a:off x="781050" y="2187575"/>
            <a:ext cx="3529013" cy="230346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30" name="Line 52">
            <a:extLst>
              <a:ext uri="{FF2B5EF4-FFF2-40B4-BE49-F238E27FC236}">
                <a16:creationId xmlns:a16="http://schemas.microsoft.com/office/drawing/2014/main" id="{F3657D21-27AD-415F-88E9-2C66AC223B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43525" y="3917950"/>
            <a:ext cx="2987675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2" name="Rectangle à coins arrondis 61">
            <a:extLst>
              <a:ext uri="{FF2B5EF4-FFF2-40B4-BE49-F238E27FC236}">
                <a16:creationId xmlns:a16="http://schemas.microsoft.com/office/drawing/2014/main" id="{8A8AF9A4-09B4-4088-82AC-B690B2DE5BA2}"/>
              </a:ext>
            </a:extLst>
          </p:cNvPr>
          <p:cNvSpPr/>
          <p:nvPr/>
        </p:nvSpPr>
        <p:spPr>
          <a:xfrm>
            <a:off x="225425" y="4906963"/>
            <a:ext cx="6480175" cy="446087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3" name="Rectangle à coins arrondis 62">
            <a:extLst>
              <a:ext uri="{FF2B5EF4-FFF2-40B4-BE49-F238E27FC236}">
                <a16:creationId xmlns:a16="http://schemas.microsoft.com/office/drawing/2014/main" id="{324B7EB0-EC26-4E8D-B5F3-05C16C0BA548}"/>
              </a:ext>
            </a:extLst>
          </p:cNvPr>
          <p:cNvSpPr/>
          <p:nvPr/>
        </p:nvSpPr>
        <p:spPr>
          <a:xfrm>
            <a:off x="458788" y="879475"/>
            <a:ext cx="3983037" cy="6826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3C077416-04A1-4939-A0C8-8C85E6E93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943100"/>
          <a:ext cx="4257675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Worksheet" r:id="rId3" imgW="4257675" imgH="2809875" progId="Excel.Sheet.8">
                  <p:embed/>
                </p:oleObj>
              </mc:Choice>
              <mc:Fallback>
                <p:oleObj name="Worksheet" r:id="rId3" imgW="4257675" imgH="280987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43100"/>
                        <a:ext cx="4257675" cy="281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51A22EBB-342D-43A8-91E4-30D4B4F6A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8850" y="1920875"/>
          <a:ext cx="421640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5" imgW="4219575" imgH="2809875" progId="Excel.Sheet.8">
                  <p:embed/>
                </p:oleObj>
              </mc:Choice>
              <mc:Fallback>
                <p:oleObj name="Worksheet" r:id="rId5" imgW="4219575" imgH="28098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920875"/>
                        <a:ext cx="4216400" cy="281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22">
            <a:extLst>
              <a:ext uri="{FF2B5EF4-FFF2-40B4-BE49-F238E27FC236}">
                <a16:creationId xmlns:a16="http://schemas.microsoft.com/office/drawing/2014/main" id="{32776EDD-2E5B-4A0C-958D-7131CC2F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3309938"/>
            <a:ext cx="322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1034" name="Text Box 48">
            <a:extLst>
              <a:ext uri="{FF2B5EF4-FFF2-40B4-BE49-F238E27FC236}">
                <a16:creationId xmlns:a16="http://schemas.microsoft.com/office/drawing/2014/main" id="{1C57CDFE-4735-4DDB-ABD2-E6B22098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3171825"/>
            <a:ext cx="32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1035" name="Text Box 40">
            <a:extLst>
              <a:ext uri="{FF2B5EF4-FFF2-40B4-BE49-F238E27FC236}">
                <a16:creationId xmlns:a16="http://schemas.microsoft.com/office/drawing/2014/main" id="{39593E0A-DEAF-4B6E-A244-6E0FA2BA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3103563"/>
            <a:ext cx="322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50187" name="Text Box 4">
            <a:extLst>
              <a:ext uri="{FF2B5EF4-FFF2-40B4-BE49-F238E27FC236}">
                <a16:creationId xmlns:a16="http://schemas.microsoft.com/office/drawing/2014/main" id="{7AAB136A-731C-4AF9-8D8F-4685174DB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543050"/>
            <a:ext cx="2657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Absolute change (kg)</a:t>
            </a:r>
          </a:p>
        </p:txBody>
      </p:sp>
      <p:sp>
        <p:nvSpPr>
          <p:cNvPr id="50188" name="Text Box 5">
            <a:extLst>
              <a:ext uri="{FF2B5EF4-FFF2-40B4-BE49-F238E27FC236}">
                <a16:creationId xmlns:a16="http://schemas.microsoft.com/office/drawing/2014/main" id="{1DFA0F34-DD3F-4676-A55F-141507B8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187801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Lean</a:t>
            </a:r>
          </a:p>
        </p:txBody>
      </p:sp>
      <p:sp>
        <p:nvSpPr>
          <p:cNvPr id="50189" name="Text Box 6">
            <a:extLst>
              <a:ext uri="{FF2B5EF4-FFF2-40B4-BE49-F238E27FC236}">
                <a16:creationId xmlns:a16="http://schemas.microsoft.com/office/drawing/2014/main" id="{1E435C75-80B2-4A54-83D0-D0E947BF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1878013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Obese</a:t>
            </a:r>
          </a:p>
        </p:txBody>
      </p:sp>
      <p:sp>
        <p:nvSpPr>
          <p:cNvPr id="50190" name="Text Box 7">
            <a:extLst>
              <a:ext uri="{FF2B5EF4-FFF2-40B4-BE49-F238E27FC236}">
                <a16:creationId xmlns:a16="http://schemas.microsoft.com/office/drawing/2014/main" id="{6D12E0DE-3425-4821-B5C6-4DED8C49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1878013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T2D</a:t>
            </a:r>
          </a:p>
        </p:txBody>
      </p:sp>
      <p:sp>
        <p:nvSpPr>
          <p:cNvPr id="1040" name="Rectangle 8">
            <a:extLst>
              <a:ext uri="{FF2B5EF4-FFF2-40B4-BE49-F238E27FC236}">
                <a16:creationId xmlns:a16="http://schemas.microsoft.com/office/drawing/2014/main" id="{4C5F43EC-952B-4B14-B59D-F484A1EF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1273175"/>
            <a:ext cx="17938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sz="3200"/>
          </a:p>
        </p:txBody>
      </p:sp>
      <p:sp>
        <p:nvSpPr>
          <p:cNvPr id="1041" name="Text Box 9">
            <a:extLst>
              <a:ext uri="{FF2B5EF4-FFF2-40B4-BE49-F238E27FC236}">
                <a16:creationId xmlns:a16="http://schemas.microsoft.com/office/drawing/2014/main" id="{8AB4250B-8D37-487C-84EE-E691249C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25550"/>
            <a:ext cx="3665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400" b="1"/>
              <a:t>Intra-abdominal (visceral) adipose tissue</a:t>
            </a:r>
          </a:p>
        </p:txBody>
      </p:sp>
      <p:grpSp>
        <p:nvGrpSpPr>
          <p:cNvPr id="1042" name="Groupe 68">
            <a:extLst>
              <a:ext uri="{FF2B5EF4-FFF2-40B4-BE49-F238E27FC236}">
                <a16:creationId xmlns:a16="http://schemas.microsoft.com/office/drawing/2014/main" id="{C163291F-9C2F-4ACA-9EEB-9CB9605DE580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2686050"/>
            <a:ext cx="152400" cy="477838"/>
            <a:chOff x="3485064" y="2600325"/>
            <a:chExt cx="152400" cy="477838"/>
          </a:xfrm>
        </p:grpSpPr>
        <p:sp>
          <p:nvSpPr>
            <p:cNvPr id="1094" name="Line 14">
              <a:extLst>
                <a:ext uri="{FF2B5EF4-FFF2-40B4-BE49-F238E27FC236}">
                  <a16:creationId xmlns:a16="http://schemas.microsoft.com/office/drawing/2014/main" id="{8A19C5B0-34C3-4ACA-912A-0E84FED5E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5064" y="3078163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95" name="Line 15">
              <a:extLst>
                <a:ext uri="{FF2B5EF4-FFF2-40B4-BE49-F238E27FC236}">
                  <a16:creationId xmlns:a16="http://schemas.microsoft.com/office/drawing/2014/main" id="{9598DB55-D682-4E1E-97A4-0C4CEA5E1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439" y="2600325"/>
              <a:ext cx="0" cy="469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43" name="Groupe 65">
            <a:extLst>
              <a:ext uri="{FF2B5EF4-FFF2-40B4-BE49-F238E27FC236}">
                <a16:creationId xmlns:a16="http://schemas.microsoft.com/office/drawing/2014/main" id="{1B1FE9AC-37B7-477E-971E-BB1B1E15FCAA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3017838"/>
            <a:ext cx="152400" cy="325437"/>
            <a:chOff x="1449889" y="2940050"/>
            <a:chExt cx="152400" cy="325438"/>
          </a:xfrm>
        </p:grpSpPr>
        <p:sp>
          <p:nvSpPr>
            <p:cNvPr id="1092" name="Line 16">
              <a:extLst>
                <a:ext uri="{FF2B5EF4-FFF2-40B4-BE49-F238E27FC236}">
                  <a16:creationId xmlns:a16="http://schemas.microsoft.com/office/drawing/2014/main" id="{AC8B752E-8FD8-443C-9272-224FD4147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889" y="3265488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93" name="Line 17">
              <a:extLst>
                <a:ext uri="{FF2B5EF4-FFF2-40B4-BE49-F238E27FC236}">
                  <a16:creationId xmlns:a16="http://schemas.microsoft.com/office/drawing/2014/main" id="{E59E2770-1660-48D3-9958-D7B796165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264" y="2940050"/>
              <a:ext cx="0" cy="325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44" name="Groupe 69">
            <a:extLst>
              <a:ext uri="{FF2B5EF4-FFF2-40B4-BE49-F238E27FC236}">
                <a16:creationId xmlns:a16="http://schemas.microsoft.com/office/drawing/2014/main" id="{2154F9C0-E45C-44FA-8BAA-B2A65EBFA270}"/>
              </a:ext>
            </a:extLst>
          </p:cNvPr>
          <p:cNvGrpSpPr>
            <a:grpSpLocks/>
          </p:cNvGrpSpPr>
          <p:nvPr/>
        </p:nvGrpSpPr>
        <p:grpSpPr bwMode="auto">
          <a:xfrm>
            <a:off x="3841750" y="3849688"/>
            <a:ext cx="152400" cy="398462"/>
            <a:chOff x="3881939" y="3797300"/>
            <a:chExt cx="152400" cy="398463"/>
          </a:xfrm>
        </p:grpSpPr>
        <p:sp>
          <p:nvSpPr>
            <p:cNvPr id="1090" name="Line 19">
              <a:extLst>
                <a:ext uri="{FF2B5EF4-FFF2-40B4-BE49-F238E27FC236}">
                  <a16:creationId xmlns:a16="http://schemas.microsoft.com/office/drawing/2014/main" id="{5FBF53C6-4D52-41E5-A6FB-5759F98B8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939" y="4195763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91" name="Line 20">
              <a:extLst>
                <a:ext uri="{FF2B5EF4-FFF2-40B4-BE49-F238E27FC236}">
                  <a16:creationId xmlns:a16="http://schemas.microsoft.com/office/drawing/2014/main" id="{44A826CD-6695-4378-B561-2AD18167D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551" y="3797300"/>
              <a:ext cx="0" cy="398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045" name="Text Box 21">
            <a:extLst>
              <a:ext uri="{FF2B5EF4-FFF2-40B4-BE49-F238E27FC236}">
                <a16:creationId xmlns:a16="http://schemas.microsoft.com/office/drawing/2014/main" id="{6229BB73-38B1-4A52-8CCC-22093565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994025"/>
            <a:ext cx="322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1046" name="Text Box 23">
            <a:extLst>
              <a:ext uri="{FF2B5EF4-FFF2-40B4-BE49-F238E27FC236}">
                <a16:creationId xmlns:a16="http://schemas.microsoft.com/office/drawing/2014/main" id="{CEB89E80-A72C-48ED-A2DE-A346BF34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3835400"/>
            <a:ext cx="57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 </a:t>
            </a:r>
            <a:r>
              <a:rPr lang="en-US" altLang="fr-FR" sz="1600" baseline="30000">
                <a:cs typeface="Times New Roman" panose="02020603050405020304" pitchFamily="18" charset="0"/>
              </a:rPr>
              <a:t>†</a:t>
            </a:r>
            <a:endParaRPr lang="en-US" altLang="fr-FR" sz="1600"/>
          </a:p>
        </p:txBody>
      </p:sp>
      <p:sp>
        <p:nvSpPr>
          <p:cNvPr id="1047" name="Text Box 24">
            <a:extLst>
              <a:ext uri="{FF2B5EF4-FFF2-40B4-BE49-F238E27FC236}">
                <a16:creationId xmlns:a16="http://schemas.microsoft.com/office/drawing/2014/main" id="{68C64E9A-CEF4-420F-8308-8FC78F04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4233863"/>
            <a:ext cx="57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 </a:t>
            </a:r>
            <a:r>
              <a:rPr lang="en-US" altLang="fr-FR" sz="1600" baseline="30000">
                <a:cs typeface="Times New Roman" panose="02020603050405020304" pitchFamily="18" charset="0"/>
              </a:rPr>
              <a:t>†</a:t>
            </a:r>
            <a:endParaRPr lang="en-US" altLang="fr-FR" sz="1600" baseline="30000"/>
          </a:p>
        </p:txBody>
      </p:sp>
      <p:sp>
        <p:nvSpPr>
          <p:cNvPr id="50204" name="Text Box 25">
            <a:extLst>
              <a:ext uri="{FF2B5EF4-FFF2-40B4-BE49-F238E27FC236}">
                <a16:creationId xmlns:a16="http://schemas.microsoft.com/office/drawing/2014/main" id="{0CB53F82-79F4-4E41-91F9-A4582AF5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1543050"/>
            <a:ext cx="2360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Relative change (%)</a:t>
            </a:r>
          </a:p>
        </p:txBody>
      </p:sp>
      <p:sp>
        <p:nvSpPr>
          <p:cNvPr id="50205" name="Text Box 27">
            <a:extLst>
              <a:ext uri="{FF2B5EF4-FFF2-40B4-BE49-F238E27FC236}">
                <a16:creationId xmlns:a16="http://schemas.microsoft.com/office/drawing/2014/main" id="{A8587BFD-0A1D-44E1-B5E2-13F8B5FA2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1878013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Lean</a:t>
            </a:r>
          </a:p>
        </p:txBody>
      </p:sp>
      <p:sp>
        <p:nvSpPr>
          <p:cNvPr id="50206" name="Text Box 28">
            <a:extLst>
              <a:ext uri="{FF2B5EF4-FFF2-40B4-BE49-F238E27FC236}">
                <a16:creationId xmlns:a16="http://schemas.microsoft.com/office/drawing/2014/main" id="{36274CBA-A474-4C39-A4B6-6D474182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878013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Obese</a:t>
            </a:r>
          </a:p>
        </p:txBody>
      </p:sp>
      <p:grpSp>
        <p:nvGrpSpPr>
          <p:cNvPr id="1051" name="Groupe 71">
            <a:extLst>
              <a:ext uri="{FF2B5EF4-FFF2-40B4-BE49-F238E27FC236}">
                <a16:creationId xmlns:a16="http://schemas.microsoft.com/office/drawing/2014/main" id="{BEC8C3BF-6C8C-4437-A86F-D378DA056844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3375025"/>
            <a:ext cx="152400" cy="446088"/>
            <a:chOff x="6029826" y="3314700"/>
            <a:chExt cx="152400" cy="446088"/>
          </a:xfrm>
        </p:grpSpPr>
        <p:sp>
          <p:nvSpPr>
            <p:cNvPr id="1088" name="Line 30">
              <a:extLst>
                <a:ext uri="{FF2B5EF4-FFF2-40B4-BE49-F238E27FC236}">
                  <a16:creationId xmlns:a16="http://schemas.microsoft.com/office/drawing/2014/main" id="{99569E43-9E92-44E5-B16B-F39B363C2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9826" y="3760788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89" name="Line 31">
              <a:extLst>
                <a:ext uri="{FF2B5EF4-FFF2-40B4-BE49-F238E27FC236}">
                  <a16:creationId xmlns:a16="http://schemas.microsoft.com/office/drawing/2014/main" id="{531B682E-6269-4FE3-87C6-BE04C624D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4439" y="3314700"/>
              <a:ext cx="3175" cy="4460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52" name="Groupe 73">
            <a:extLst>
              <a:ext uri="{FF2B5EF4-FFF2-40B4-BE49-F238E27FC236}">
                <a16:creationId xmlns:a16="http://schemas.microsoft.com/office/drawing/2014/main" id="{94BFA38E-6671-4260-8CC6-27070679992F}"/>
              </a:ext>
            </a:extLst>
          </p:cNvPr>
          <p:cNvGrpSpPr>
            <a:grpSpLocks/>
          </p:cNvGrpSpPr>
          <p:nvPr/>
        </p:nvGrpSpPr>
        <p:grpSpPr bwMode="auto">
          <a:xfrm>
            <a:off x="7231063" y="3548063"/>
            <a:ext cx="152400" cy="204787"/>
            <a:chOff x="7255376" y="3487738"/>
            <a:chExt cx="152400" cy="204787"/>
          </a:xfrm>
        </p:grpSpPr>
        <p:sp>
          <p:nvSpPr>
            <p:cNvPr id="1086" name="Line 29">
              <a:extLst>
                <a:ext uri="{FF2B5EF4-FFF2-40B4-BE49-F238E27FC236}">
                  <a16:creationId xmlns:a16="http://schemas.microsoft.com/office/drawing/2014/main" id="{EF7B639A-DCEC-4ACC-A2FF-4E72D00F4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5376" y="369252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87" name="Line 33">
              <a:extLst>
                <a:ext uri="{FF2B5EF4-FFF2-40B4-BE49-F238E27FC236}">
                  <a16:creationId xmlns:a16="http://schemas.microsoft.com/office/drawing/2014/main" id="{A6727327-428F-4549-998F-193F1F19F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8401" y="3487738"/>
              <a:ext cx="0" cy="204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53" name="Groupe 70">
            <a:extLst>
              <a:ext uri="{FF2B5EF4-FFF2-40B4-BE49-F238E27FC236}">
                <a16:creationId xmlns:a16="http://schemas.microsoft.com/office/drawing/2014/main" id="{B654EBDC-587E-4C4C-9561-6D0572B7E11A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3000375"/>
            <a:ext cx="152400" cy="160338"/>
            <a:chOff x="5653589" y="2922588"/>
            <a:chExt cx="152400" cy="160337"/>
          </a:xfrm>
        </p:grpSpPr>
        <p:sp>
          <p:nvSpPr>
            <p:cNvPr id="1084" name="Line 34">
              <a:extLst>
                <a:ext uri="{FF2B5EF4-FFF2-40B4-BE49-F238E27FC236}">
                  <a16:creationId xmlns:a16="http://schemas.microsoft.com/office/drawing/2014/main" id="{45ED2F5C-7A22-45CA-B2E5-DAE10D688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589" y="308292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85" name="Line 35">
              <a:extLst>
                <a:ext uri="{FF2B5EF4-FFF2-40B4-BE49-F238E27FC236}">
                  <a16:creationId xmlns:a16="http://schemas.microsoft.com/office/drawing/2014/main" id="{4DF45CE5-A47E-4F38-9EBD-CAE4D2C27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551" y="2922588"/>
              <a:ext cx="0" cy="150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54" name="Groupe 74">
            <a:extLst>
              <a:ext uri="{FF2B5EF4-FFF2-40B4-BE49-F238E27FC236}">
                <a16:creationId xmlns:a16="http://schemas.microsoft.com/office/drawing/2014/main" id="{AD9532AA-F1EF-4069-84C6-6F445609EF86}"/>
              </a:ext>
            </a:extLst>
          </p:cNvPr>
          <p:cNvGrpSpPr>
            <a:grpSpLocks/>
          </p:cNvGrpSpPr>
          <p:nvPr/>
        </p:nvGrpSpPr>
        <p:grpSpPr bwMode="auto">
          <a:xfrm>
            <a:off x="8039100" y="2641600"/>
            <a:ext cx="152400" cy="222250"/>
            <a:chOff x="8087226" y="2563813"/>
            <a:chExt cx="152400" cy="223754"/>
          </a:xfrm>
        </p:grpSpPr>
        <p:sp>
          <p:nvSpPr>
            <p:cNvPr id="1082" name="Line 36">
              <a:extLst>
                <a:ext uri="{FF2B5EF4-FFF2-40B4-BE49-F238E27FC236}">
                  <a16:creationId xmlns:a16="http://schemas.microsoft.com/office/drawing/2014/main" id="{3CC7DBB4-62D1-4BD2-8204-5BCFBF79E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7226" y="2787567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83" name="Line 37">
              <a:extLst>
                <a:ext uri="{FF2B5EF4-FFF2-40B4-BE49-F238E27FC236}">
                  <a16:creationId xmlns:a16="http://schemas.microsoft.com/office/drawing/2014/main" id="{AD326D69-910E-4550-AAC0-D337552D51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1839" y="2563813"/>
              <a:ext cx="0" cy="222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50217" name="Text Box 39">
            <a:extLst>
              <a:ext uri="{FF2B5EF4-FFF2-40B4-BE49-F238E27FC236}">
                <a16:creationId xmlns:a16="http://schemas.microsoft.com/office/drawing/2014/main" id="{898059F9-28DF-4BE5-BD5B-32D7F4E1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1878013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T2D</a:t>
            </a:r>
          </a:p>
        </p:txBody>
      </p:sp>
      <p:sp>
        <p:nvSpPr>
          <p:cNvPr id="1056" name="Text Box 41">
            <a:extLst>
              <a:ext uri="{FF2B5EF4-FFF2-40B4-BE49-F238E27FC236}">
                <a16:creationId xmlns:a16="http://schemas.microsoft.com/office/drawing/2014/main" id="{A8A83A51-30DC-468F-A465-E9223A59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3835400"/>
            <a:ext cx="322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1057" name="Text Box 42">
            <a:extLst>
              <a:ext uri="{FF2B5EF4-FFF2-40B4-BE49-F238E27FC236}">
                <a16:creationId xmlns:a16="http://schemas.microsoft.com/office/drawing/2014/main" id="{A0C72895-B0EB-424C-AC5B-0C4825E6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709988"/>
            <a:ext cx="32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1058" name="Text Box 43">
            <a:extLst>
              <a:ext uri="{FF2B5EF4-FFF2-40B4-BE49-F238E27FC236}">
                <a16:creationId xmlns:a16="http://schemas.microsoft.com/office/drawing/2014/main" id="{1C397036-98FA-43C8-A77B-70799AA37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4365625"/>
            <a:ext cx="32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grpSp>
        <p:nvGrpSpPr>
          <p:cNvPr id="1059" name="Groupe 75">
            <a:extLst>
              <a:ext uri="{FF2B5EF4-FFF2-40B4-BE49-F238E27FC236}">
                <a16:creationId xmlns:a16="http://schemas.microsoft.com/office/drawing/2014/main" id="{1B9ECCF7-9DCE-461F-AA59-53010962130B}"/>
              </a:ext>
            </a:extLst>
          </p:cNvPr>
          <p:cNvGrpSpPr>
            <a:grpSpLocks/>
          </p:cNvGrpSpPr>
          <p:nvPr/>
        </p:nvGrpSpPr>
        <p:grpSpPr bwMode="auto">
          <a:xfrm>
            <a:off x="8413750" y="3924300"/>
            <a:ext cx="152400" cy="473075"/>
            <a:chOff x="8461876" y="3879850"/>
            <a:chExt cx="152400" cy="473075"/>
          </a:xfrm>
        </p:grpSpPr>
        <p:sp>
          <p:nvSpPr>
            <p:cNvPr id="1080" name="Line 38">
              <a:extLst>
                <a:ext uri="{FF2B5EF4-FFF2-40B4-BE49-F238E27FC236}">
                  <a16:creationId xmlns:a16="http://schemas.microsoft.com/office/drawing/2014/main" id="{27D3E780-E94E-4123-9889-D991FF036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876" y="435292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81" name="Line 44">
              <a:extLst>
                <a:ext uri="{FF2B5EF4-FFF2-40B4-BE49-F238E27FC236}">
                  <a16:creationId xmlns:a16="http://schemas.microsoft.com/office/drawing/2014/main" id="{2D3872F9-09CC-4A4F-AF2A-2CEF65152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1251" y="3879850"/>
              <a:ext cx="0" cy="473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60" name="Groupe 72">
            <a:extLst>
              <a:ext uri="{FF2B5EF4-FFF2-40B4-BE49-F238E27FC236}">
                <a16:creationId xmlns:a16="http://schemas.microsoft.com/office/drawing/2014/main" id="{7CFCDEF8-47F0-4A87-A73B-942574AECE1C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2840038"/>
            <a:ext cx="152400" cy="381000"/>
            <a:chOff x="6868026" y="2754313"/>
            <a:chExt cx="152400" cy="381000"/>
          </a:xfrm>
        </p:grpSpPr>
        <p:sp>
          <p:nvSpPr>
            <p:cNvPr id="1078" name="Line 32">
              <a:extLst>
                <a:ext uri="{FF2B5EF4-FFF2-40B4-BE49-F238E27FC236}">
                  <a16:creationId xmlns:a16="http://schemas.microsoft.com/office/drawing/2014/main" id="{DB48838F-A215-403B-A0A7-8693CD90B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8026" y="3135313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79" name="Line 45">
              <a:extLst>
                <a:ext uri="{FF2B5EF4-FFF2-40B4-BE49-F238E27FC236}">
                  <a16:creationId xmlns:a16="http://schemas.microsoft.com/office/drawing/2014/main" id="{F6CA4F2F-78B7-4A19-B8B5-C256C8ABB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7401" y="2754313"/>
              <a:ext cx="0" cy="376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61" name="Groupe 64">
            <a:extLst>
              <a:ext uri="{FF2B5EF4-FFF2-40B4-BE49-F238E27FC236}">
                <a16:creationId xmlns:a16="http://schemas.microsoft.com/office/drawing/2014/main" id="{FDCAA457-6131-4F8B-BA4D-ACFE9563E4F3}"/>
              </a:ext>
            </a:extLst>
          </p:cNvPr>
          <p:cNvGrpSpPr>
            <a:grpSpLocks/>
          </p:cNvGrpSpPr>
          <p:nvPr/>
        </p:nvGrpSpPr>
        <p:grpSpPr bwMode="auto">
          <a:xfrm>
            <a:off x="1106488" y="2844800"/>
            <a:ext cx="152400" cy="174625"/>
            <a:chOff x="1073651" y="2767013"/>
            <a:chExt cx="152400" cy="174625"/>
          </a:xfrm>
        </p:grpSpPr>
        <p:sp>
          <p:nvSpPr>
            <p:cNvPr id="1076" name="Line 12">
              <a:extLst>
                <a:ext uri="{FF2B5EF4-FFF2-40B4-BE49-F238E27FC236}">
                  <a16:creationId xmlns:a16="http://schemas.microsoft.com/office/drawing/2014/main" id="{AF379EA9-0D55-4A57-86D6-AF072F235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651" y="2941638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77" name="Line 46">
              <a:extLst>
                <a:ext uri="{FF2B5EF4-FFF2-40B4-BE49-F238E27FC236}">
                  <a16:creationId xmlns:a16="http://schemas.microsoft.com/office/drawing/2014/main" id="{49E86A2A-5F1E-43E7-8D4E-9A600AF4C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4614" y="2767013"/>
              <a:ext cx="0" cy="169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062" name="Text Box 47">
            <a:extLst>
              <a:ext uri="{FF2B5EF4-FFF2-40B4-BE49-F238E27FC236}">
                <a16:creationId xmlns:a16="http://schemas.microsoft.com/office/drawing/2014/main" id="{27CCD573-54BC-4A1C-9EB8-4CF263E7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3478213"/>
            <a:ext cx="322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1063" name="Text Box 49">
            <a:extLst>
              <a:ext uri="{FF2B5EF4-FFF2-40B4-BE49-F238E27FC236}">
                <a16:creationId xmlns:a16="http://schemas.microsoft.com/office/drawing/2014/main" id="{88B5CB37-E6A4-45F9-9A89-17FA3B1F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3133725"/>
            <a:ext cx="32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600" b="1"/>
              <a:t>*</a:t>
            </a:r>
          </a:p>
        </p:txBody>
      </p:sp>
      <p:sp>
        <p:nvSpPr>
          <p:cNvPr id="52302" name="Text Box 53">
            <a:extLst>
              <a:ext uri="{FF2B5EF4-FFF2-40B4-BE49-F238E27FC236}">
                <a16:creationId xmlns:a16="http://schemas.microsoft.com/office/drawing/2014/main" id="{96057482-1668-4BBA-8722-5567D502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5456238"/>
            <a:ext cx="6897687" cy="504825"/>
          </a:xfrm>
          <a:prstGeom prst="roundRect">
            <a:avLst/>
          </a:prstGeom>
          <a:ln w="190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Balanced diet, no caloric restriction, no weight loss</a:t>
            </a:r>
          </a:p>
        </p:txBody>
      </p:sp>
      <p:grpSp>
        <p:nvGrpSpPr>
          <p:cNvPr id="1065" name="Groupe 66">
            <a:extLst>
              <a:ext uri="{FF2B5EF4-FFF2-40B4-BE49-F238E27FC236}">
                <a16:creationId xmlns:a16="http://schemas.microsoft.com/office/drawing/2014/main" id="{D201DFB6-DC25-4234-BD90-85AD8185BA2C}"/>
              </a:ext>
            </a:extLst>
          </p:cNvPr>
          <p:cNvGrpSpPr>
            <a:grpSpLocks/>
          </p:cNvGrpSpPr>
          <p:nvPr/>
        </p:nvGrpSpPr>
        <p:grpSpPr bwMode="auto">
          <a:xfrm>
            <a:off x="2284413" y="3019425"/>
            <a:ext cx="152400" cy="500063"/>
            <a:chOff x="2300789" y="2941638"/>
            <a:chExt cx="152400" cy="500062"/>
          </a:xfrm>
        </p:grpSpPr>
        <p:sp>
          <p:nvSpPr>
            <p:cNvPr id="1074" name="Line 13">
              <a:extLst>
                <a:ext uri="{FF2B5EF4-FFF2-40B4-BE49-F238E27FC236}">
                  <a16:creationId xmlns:a16="http://schemas.microsoft.com/office/drawing/2014/main" id="{5917C9FE-6D1C-4792-8A19-8E7180FE9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164" y="2941638"/>
              <a:ext cx="0" cy="492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75" name="Line 16">
              <a:extLst>
                <a:ext uri="{FF2B5EF4-FFF2-40B4-BE49-F238E27FC236}">
                  <a16:creationId xmlns:a16="http://schemas.microsoft.com/office/drawing/2014/main" id="{9774BBCE-20B4-47A0-888E-E42A5B874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789" y="34417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66" name="Groupe 67">
            <a:extLst>
              <a:ext uri="{FF2B5EF4-FFF2-40B4-BE49-F238E27FC236}">
                <a16:creationId xmlns:a16="http://schemas.microsoft.com/office/drawing/2014/main" id="{0042E88A-44D2-4E3D-A23D-78F079D6CFA3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3517900"/>
            <a:ext cx="152400" cy="355600"/>
            <a:chOff x="2662739" y="3457575"/>
            <a:chExt cx="152400" cy="355600"/>
          </a:xfrm>
        </p:grpSpPr>
        <p:sp>
          <p:nvSpPr>
            <p:cNvPr id="1072" name="Line 18">
              <a:extLst>
                <a:ext uri="{FF2B5EF4-FFF2-40B4-BE49-F238E27FC236}">
                  <a16:creationId xmlns:a16="http://schemas.microsoft.com/office/drawing/2014/main" id="{79E99061-29FC-484F-AA81-6F98563E6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939" y="3457575"/>
              <a:ext cx="0" cy="349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73" name="Line 16">
              <a:extLst>
                <a:ext uri="{FF2B5EF4-FFF2-40B4-BE49-F238E27FC236}">
                  <a16:creationId xmlns:a16="http://schemas.microsoft.com/office/drawing/2014/main" id="{B10D621E-CB9C-457D-88D1-4B40C57C6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739" y="381317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067" name="Text Box 2">
            <a:extLst>
              <a:ext uri="{FF2B5EF4-FFF2-40B4-BE49-F238E27FC236}">
                <a16:creationId xmlns:a16="http://schemas.microsoft.com/office/drawing/2014/main" id="{DCEC55CE-0CA0-4A98-8632-B05A3B1F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4899025"/>
            <a:ext cx="658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* Significant treatment differences (pre vs. post) within group, p&lt;0.01</a:t>
            </a:r>
          </a:p>
          <a:p>
            <a:pPr eaLnBrk="1" hangingPunct="1"/>
            <a:r>
              <a:rPr lang="en-US" altLang="fr-FR" sz="1200" baseline="30000">
                <a:cs typeface="Times New Roman" panose="02020603050405020304" pitchFamily="18" charset="0"/>
              </a:rPr>
              <a:t>†</a:t>
            </a:r>
            <a:r>
              <a:rPr lang="en-US" altLang="fr-FR" sz="1200">
                <a:cs typeface="Times New Roman" panose="02020603050405020304" pitchFamily="18" charset="0"/>
              </a:rPr>
              <a:t> </a:t>
            </a:r>
            <a:r>
              <a:rPr lang="en-US" altLang="fr-FR" sz="1200"/>
              <a:t>Significantly greater reduction in intra-abdominal fat by comparison to the lean group, p&lt;0.01</a:t>
            </a:r>
            <a:r>
              <a:rPr lang="en-US" altLang="fr-FR" sz="1200" baseline="30000">
                <a:cs typeface="Times New Roman" panose="02020603050405020304" pitchFamily="18" charset="0"/>
              </a:rPr>
              <a:t>       </a:t>
            </a:r>
            <a:endParaRPr lang="en-US" altLang="fr-FR" sz="1200"/>
          </a:p>
        </p:txBody>
      </p:sp>
      <p:sp>
        <p:nvSpPr>
          <p:cNvPr id="1068" name="Titre 60">
            <a:extLst>
              <a:ext uri="{FF2B5EF4-FFF2-40B4-BE49-F238E27FC236}">
                <a16:creationId xmlns:a16="http://schemas.microsoft.com/office/drawing/2014/main" id="{521B3B39-426F-43D7-AABC-D527EB6E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-182563"/>
            <a:ext cx="8124825" cy="1200151"/>
          </a:xfrm>
        </p:spPr>
        <p:txBody>
          <a:bodyPr/>
          <a:lstStyle/>
          <a:p>
            <a:r>
              <a:rPr lang="en-US" altLang="fr-FR" sz="2400"/>
              <a:t>Exercise Without Weight Loss is an Effective Strategy for </a:t>
            </a:r>
            <a:br>
              <a:rPr lang="en-US" altLang="fr-FR" sz="2400"/>
            </a:br>
            <a:r>
              <a:rPr lang="en-US" altLang="fr-FR" sz="2400"/>
              <a:t>Obesity Reduction in Men With and Without Type 2 Diabetes (T2D)</a:t>
            </a:r>
          </a:p>
        </p:txBody>
      </p:sp>
      <p:sp>
        <p:nvSpPr>
          <p:cNvPr id="1069" name="Espace réservé du texte 63">
            <a:extLst>
              <a:ext uri="{FF2B5EF4-FFF2-40B4-BE49-F238E27FC236}">
                <a16:creationId xmlns:a16="http://schemas.microsoft.com/office/drawing/2014/main" id="{C0647B03-533A-41FB-8444-F9120F875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Lee S et al. J Appl Physiol 2005;99:1220-5</a:t>
            </a:r>
            <a:endParaRPr lang="da-DK" altLang="fr-FR"/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BA0095AD-1E2C-4F11-9FCC-F50F4F96D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979488"/>
            <a:ext cx="179388" cy="18097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071" name="Text Box 11">
            <a:extLst>
              <a:ext uri="{FF2B5EF4-FFF2-40B4-BE49-F238E27FC236}">
                <a16:creationId xmlns:a16="http://schemas.microsoft.com/office/drawing/2014/main" id="{4FD5B916-6B22-4745-B94B-3B23DDE7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30275"/>
            <a:ext cx="3665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400" b="1"/>
              <a:t>Abdominal subcutaneous adipose tissue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8F8DE52B-744B-45AA-AC9B-B66F58E66DD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1000124" y="2652712"/>
            <a:ext cx="3001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Change in skeletal muscle (kg)</a:t>
            </a:r>
          </a:p>
        </p:txBody>
      </p:sp>
      <p:sp>
        <p:nvSpPr>
          <p:cNvPr id="34819" name="Titre 42">
            <a:extLst>
              <a:ext uri="{FF2B5EF4-FFF2-40B4-BE49-F238E27FC236}">
                <a16:creationId xmlns:a16="http://schemas.microsoft.com/office/drawing/2014/main" id="{9EDBADBE-C87C-4E93-813F-9FC571C7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Exercise With or Without Weight Loss on Skeletal Muscle Mass in Obese Men and Women</a:t>
            </a:r>
            <a:endParaRPr lang="fr-CA" altLang="fr-FR" sz="2400"/>
          </a:p>
        </p:txBody>
      </p:sp>
      <p:sp>
        <p:nvSpPr>
          <p:cNvPr id="34820" name="Espace réservé du texte 44">
            <a:extLst>
              <a:ext uri="{FF2B5EF4-FFF2-40B4-BE49-F238E27FC236}">
                <a16:creationId xmlns:a16="http://schemas.microsoft.com/office/drawing/2014/main" id="{D53C3A3C-CBA0-4E0F-95D6-5D1D5E2C1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Adapted from Ross R et al. Ann Intern Med 2000;133:92-103 </a:t>
            </a:r>
          </a:p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and Ross R et al. Obes Res 2004;12:789-98 </a:t>
            </a:r>
            <a:endParaRPr lang="da-DK" altLang="fr-FR"/>
          </a:p>
        </p:txBody>
      </p:sp>
      <p:graphicFrame>
        <p:nvGraphicFramePr>
          <p:cNvPr id="34821" name="Graphique 41">
            <a:extLst>
              <a:ext uri="{FF2B5EF4-FFF2-40B4-BE49-F238E27FC236}">
                <a16:creationId xmlns:a16="http://schemas.microsoft.com/office/drawing/2014/main" id="{FA561AB7-F6D5-4C72-9AFA-189E97043E88}"/>
              </a:ext>
            </a:extLst>
          </p:cNvPr>
          <p:cNvGraphicFramePr>
            <a:graphicFrameLocks/>
          </p:cNvGraphicFramePr>
          <p:nvPr/>
        </p:nvGraphicFramePr>
        <p:xfrm>
          <a:off x="654050" y="1423988"/>
          <a:ext cx="371475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r:id="rId3" imgW="3718882" imgH="2786113" progId="Excel.Chart.8">
                  <p:embed/>
                </p:oleObj>
              </mc:Choice>
              <mc:Fallback>
                <p:oleObj r:id="rId3" imgW="3718882" imgH="2786113" progId="Excel.Chart.8">
                  <p:embed/>
                  <p:pic>
                    <p:nvPicPr>
                      <p:cNvPr id="0" name="Graphiqu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423988"/>
                        <a:ext cx="3714750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">
            <a:extLst>
              <a:ext uri="{FF2B5EF4-FFF2-40B4-BE49-F238E27FC236}">
                <a16:creationId xmlns:a16="http://schemas.microsoft.com/office/drawing/2014/main" id="{DCADFFAC-E91D-4F92-9420-9662E0F2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40433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EFEE18A1-208A-4F67-8562-53D3310D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404336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EWL</a:t>
            </a: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31018545-3470-4106-BD46-149C9861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4043363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EWW</a:t>
            </a:r>
          </a:p>
        </p:txBody>
      </p:sp>
      <p:sp>
        <p:nvSpPr>
          <p:cNvPr id="49" name="Text Box 37">
            <a:extLst>
              <a:ext uri="{FF2B5EF4-FFF2-40B4-BE49-F238E27FC236}">
                <a16:creationId xmlns:a16="http://schemas.microsoft.com/office/drawing/2014/main" id="{ACD58817-B462-4635-B063-9B886BE4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043363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DWL</a:t>
            </a:r>
          </a:p>
        </p:txBody>
      </p:sp>
      <p:sp>
        <p:nvSpPr>
          <p:cNvPr id="50" name="Rectangle à coins arrondis 49">
            <a:extLst>
              <a:ext uri="{FF2B5EF4-FFF2-40B4-BE49-F238E27FC236}">
                <a16:creationId xmlns:a16="http://schemas.microsoft.com/office/drawing/2014/main" id="{3971F342-C633-4760-88AE-353F3F08BA47}"/>
              </a:ext>
            </a:extLst>
          </p:cNvPr>
          <p:cNvSpPr/>
          <p:nvPr/>
        </p:nvSpPr>
        <p:spPr>
          <a:xfrm>
            <a:off x="231775" y="5437188"/>
            <a:ext cx="6202363" cy="434975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4827" name="Text Box 2">
            <a:extLst>
              <a:ext uri="{FF2B5EF4-FFF2-40B4-BE49-F238E27FC236}">
                <a16:creationId xmlns:a16="http://schemas.microsoft.com/office/drawing/2014/main" id="{D7BFD367-0CE5-4FA9-9739-395202A1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435600"/>
            <a:ext cx="645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* Significant treatment differences (pre vs. post) compared with control (p&lt;0.05)</a:t>
            </a:r>
          </a:p>
          <a:p>
            <a:pPr eaLnBrk="1" hangingPunct="1"/>
            <a:r>
              <a:rPr lang="en-US" altLang="fr-FR" sz="1200" baseline="30000">
                <a:cs typeface="Times New Roman" panose="02020603050405020304" pitchFamily="18" charset="0"/>
              </a:rPr>
              <a:t>†</a:t>
            </a:r>
            <a:r>
              <a:rPr lang="en-US" altLang="fr-FR" sz="1200"/>
              <a:t> Significant treatment differences (pre vs. post) compared with diet weight loss (p&lt;0.05)</a:t>
            </a:r>
          </a:p>
        </p:txBody>
      </p:sp>
      <p:sp>
        <p:nvSpPr>
          <p:cNvPr id="34828" name="Text Box 19">
            <a:extLst>
              <a:ext uri="{FF2B5EF4-FFF2-40B4-BE49-F238E27FC236}">
                <a16:creationId xmlns:a16="http://schemas.microsoft.com/office/drawing/2014/main" id="{2B97B776-6C29-49F6-8536-20076691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3786188"/>
            <a:ext cx="28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/>
              <a:t>*</a:t>
            </a: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C0D7B872-CB98-4BB8-A9F0-E46E455903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3521076" y="2652712"/>
            <a:ext cx="3001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Change in skeletal muscle (kg)</a:t>
            </a:r>
          </a:p>
        </p:txBody>
      </p:sp>
      <p:graphicFrame>
        <p:nvGraphicFramePr>
          <p:cNvPr id="34830" name="Graphique 56">
            <a:extLst>
              <a:ext uri="{FF2B5EF4-FFF2-40B4-BE49-F238E27FC236}">
                <a16:creationId xmlns:a16="http://schemas.microsoft.com/office/drawing/2014/main" id="{797BE77D-DA03-4EBD-BC05-980380E43B7C}"/>
              </a:ext>
            </a:extLst>
          </p:cNvPr>
          <p:cNvGraphicFramePr>
            <a:graphicFrameLocks/>
          </p:cNvGraphicFramePr>
          <p:nvPr/>
        </p:nvGraphicFramePr>
        <p:xfrm>
          <a:off x="5176838" y="1423988"/>
          <a:ext cx="371475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r:id="rId5" imgW="3718882" imgH="2786113" progId="Excel.Chart.8">
                  <p:embed/>
                </p:oleObj>
              </mc:Choice>
              <mc:Fallback>
                <p:oleObj r:id="rId5" imgW="3718882" imgH="2786113" progId="Excel.Chart.8">
                  <p:embed/>
                  <p:pic>
                    <p:nvPicPr>
                      <p:cNvPr id="0" name="Graphique 5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1423988"/>
                        <a:ext cx="3714750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5">
            <a:extLst>
              <a:ext uri="{FF2B5EF4-FFF2-40B4-BE49-F238E27FC236}">
                <a16:creationId xmlns:a16="http://schemas.microsoft.com/office/drawing/2014/main" id="{FC622311-07DB-4B29-9C6A-704A3DD8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40433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D18D3F5B-AB55-459F-8A65-E3885A9F0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404336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EWL</a:t>
            </a:r>
          </a:p>
        </p:txBody>
      </p:sp>
      <p:sp>
        <p:nvSpPr>
          <p:cNvPr id="60" name="Text Box 36">
            <a:extLst>
              <a:ext uri="{FF2B5EF4-FFF2-40B4-BE49-F238E27FC236}">
                <a16:creationId xmlns:a16="http://schemas.microsoft.com/office/drawing/2014/main" id="{10835EC0-C31B-4993-AD25-C8FF6F3F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4043363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EWW</a:t>
            </a:r>
          </a:p>
        </p:txBody>
      </p:sp>
      <p:sp>
        <p:nvSpPr>
          <p:cNvPr id="61" name="Text Box 37">
            <a:extLst>
              <a:ext uri="{FF2B5EF4-FFF2-40B4-BE49-F238E27FC236}">
                <a16:creationId xmlns:a16="http://schemas.microsoft.com/office/drawing/2014/main" id="{0024E232-810C-4A05-A545-0E4023E5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4043363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DWL</a:t>
            </a:r>
          </a:p>
        </p:txBody>
      </p:sp>
      <p:sp>
        <p:nvSpPr>
          <p:cNvPr id="34835" name="Text Box 19">
            <a:extLst>
              <a:ext uri="{FF2B5EF4-FFF2-40B4-BE49-F238E27FC236}">
                <a16:creationId xmlns:a16="http://schemas.microsoft.com/office/drawing/2014/main" id="{0240B8F9-3CB8-42EE-BC1A-12E982DC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763" y="15763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/>
              <a:t>†</a:t>
            </a:r>
          </a:p>
        </p:txBody>
      </p:sp>
      <p:sp>
        <p:nvSpPr>
          <p:cNvPr id="63" name="Text Box 24">
            <a:extLst>
              <a:ext uri="{FF2B5EF4-FFF2-40B4-BE49-F238E27FC236}">
                <a16:creationId xmlns:a16="http://schemas.microsoft.com/office/drawing/2014/main" id="{8CD43873-FC7A-4E4A-A390-A2D7DE57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1090613"/>
            <a:ext cx="172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cap="small" dirty="0">
                <a:latin typeface="Arial" charset="0"/>
                <a:cs typeface="Arial" charset="0"/>
              </a:rPr>
              <a:t>Obese men</a:t>
            </a:r>
            <a:endParaRPr lang="en-US" sz="2400" b="1" i="1" cap="small" dirty="0">
              <a:latin typeface="Arial" charset="0"/>
              <a:cs typeface="Arial" charset="0"/>
            </a:endParaRPr>
          </a:p>
        </p:txBody>
      </p:sp>
      <p:sp>
        <p:nvSpPr>
          <p:cNvPr id="64" name="Text Box 56">
            <a:extLst>
              <a:ext uri="{FF2B5EF4-FFF2-40B4-BE49-F238E27FC236}">
                <a16:creationId xmlns:a16="http://schemas.microsoft.com/office/drawing/2014/main" id="{14B6BC6A-5561-44D8-B119-7E576B71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1090613"/>
            <a:ext cx="214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cap="small" dirty="0">
                <a:latin typeface="Arial" charset="0"/>
                <a:cs typeface="Arial" charset="0"/>
              </a:rPr>
              <a:t>Obese women</a:t>
            </a:r>
            <a:endParaRPr lang="en-US" sz="2400" b="1" i="1" cap="small" dirty="0">
              <a:latin typeface="Arial" charset="0"/>
              <a:cs typeface="Arial" charset="0"/>
            </a:endParaRPr>
          </a:p>
        </p:txBody>
      </p:sp>
      <p:grpSp>
        <p:nvGrpSpPr>
          <p:cNvPr id="34838" name="Groupe 64">
            <a:extLst>
              <a:ext uri="{FF2B5EF4-FFF2-40B4-BE49-F238E27FC236}">
                <a16:creationId xmlns:a16="http://schemas.microsoft.com/office/drawing/2014/main" id="{F54CF364-E565-4975-A3DC-C8DDC8E6F27B}"/>
              </a:ext>
            </a:extLst>
          </p:cNvPr>
          <p:cNvGrpSpPr>
            <a:grpSpLocks/>
          </p:cNvGrpSpPr>
          <p:nvPr/>
        </p:nvGrpSpPr>
        <p:grpSpPr bwMode="auto">
          <a:xfrm>
            <a:off x="7602538" y="2574925"/>
            <a:ext cx="107950" cy="71438"/>
            <a:chOff x="588404" y="4441377"/>
            <a:chExt cx="218858" cy="218858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3DDDA7B1-3384-4DA9-B12F-1FC93F09702A}"/>
                </a:ext>
              </a:extLst>
            </p:cNvPr>
            <p:cNvCxnSpPr/>
            <p:nvPr/>
          </p:nvCxnSpPr>
          <p:spPr>
            <a:xfrm rot="5400000">
              <a:off x="588404" y="4550806"/>
              <a:ext cx="21885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0597A002-1957-4B82-99B6-0BC528F38D5D}"/>
                </a:ext>
              </a:extLst>
            </p:cNvPr>
            <p:cNvCxnSpPr/>
            <p:nvPr/>
          </p:nvCxnSpPr>
          <p:spPr>
            <a:xfrm>
              <a:off x="588404" y="4441377"/>
              <a:ext cx="21885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839" name="AutoShape 105">
            <a:extLst>
              <a:ext uri="{FF2B5EF4-FFF2-40B4-BE49-F238E27FC236}">
                <a16:creationId xmlns:a16="http://schemas.microsoft.com/office/drawing/2014/main" id="{DDF88310-894C-4162-A7F0-F0A2D395F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99025"/>
            <a:ext cx="2578100" cy="1000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sz="900">
              <a:sym typeface="Symbol" panose="05050102010706020507" pitchFamily="18" charset="2"/>
            </a:endParaRPr>
          </a:p>
        </p:txBody>
      </p:sp>
      <p:sp>
        <p:nvSpPr>
          <p:cNvPr id="34840" name="ZoneTexte 68">
            <a:extLst>
              <a:ext uri="{FF2B5EF4-FFF2-40B4-BE49-F238E27FC236}">
                <a16:creationId xmlns:a16="http://schemas.microsoft.com/office/drawing/2014/main" id="{AB03E994-B08C-4205-8A09-57950F3D9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4875213"/>
            <a:ext cx="2565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>
                <a:sym typeface="Symbol" panose="05050102010706020507" pitchFamily="18" charset="2"/>
              </a:rPr>
              <a:t>C: control</a:t>
            </a:r>
          </a:p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DWL: diet weight loss</a:t>
            </a:r>
            <a:r>
              <a:rPr lang="en-US" altLang="fr-FR" sz="1200">
                <a:solidFill>
                  <a:srgbClr val="333333"/>
                </a:solidFill>
              </a:rPr>
              <a:t> (6 kg)</a:t>
            </a:r>
          </a:p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EWL: exercise weight loss </a:t>
            </a:r>
            <a:r>
              <a:rPr lang="en-US" altLang="fr-FR" sz="1200">
                <a:solidFill>
                  <a:srgbClr val="333333"/>
                </a:solidFill>
              </a:rPr>
              <a:t>(6 kg)</a:t>
            </a:r>
          </a:p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EWW: exercise without weight loss</a:t>
            </a:r>
          </a:p>
          <a:p>
            <a:pPr eaLnBrk="1" hangingPunct="1"/>
            <a:r>
              <a:rPr lang="en-US" altLang="fr-FR" sz="1200">
                <a:solidFill>
                  <a:srgbClr val="333333"/>
                </a:solidFill>
                <a:sym typeface="Symbol" panose="05050102010706020507" pitchFamily="18" charset="2"/>
              </a:rPr>
              <a:t>MRI: magnetic resonance imaging</a:t>
            </a:r>
            <a:endParaRPr lang="fr-CA" altLang="fr-FR" sz="1200">
              <a:solidFill>
                <a:srgbClr val="333333"/>
              </a:solidFill>
              <a:sym typeface="Symbol" panose="05050102010706020507" pitchFamily="18" charset="2"/>
            </a:endParaRPr>
          </a:p>
        </p:txBody>
      </p:sp>
      <p:grpSp>
        <p:nvGrpSpPr>
          <p:cNvPr id="34841" name="Groupe 28">
            <a:extLst>
              <a:ext uri="{FF2B5EF4-FFF2-40B4-BE49-F238E27FC236}">
                <a16:creationId xmlns:a16="http://schemas.microsoft.com/office/drawing/2014/main" id="{BE6D90A6-5C38-431C-B190-F700CC3FBE0C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2574925"/>
            <a:ext cx="107950" cy="71438"/>
            <a:chOff x="588404" y="4441377"/>
            <a:chExt cx="218858" cy="218858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2D98F95E-016E-4E4E-B0C0-55676CAC527D}"/>
                </a:ext>
              </a:extLst>
            </p:cNvPr>
            <p:cNvCxnSpPr/>
            <p:nvPr/>
          </p:nvCxnSpPr>
          <p:spPr>
            <a:xfrm rot="5400000">
              <a:off x="588404" y="4550806"/>
              <a:ext cx="21885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1C052DCC-FCE3-4FA3-9DA8-5FAF630FCFA4}"/>
                </a:ext>
              </a:extLst>
            </p:cNvPr>
            <p:cNvCxnSpPr/>
            <p:nvPr/>
          </p:nvCxnSpPr>
          <p:spPr>
            <a:xfrm>
              <a:off x="588404" y="4441377"/>
              <a:ext cx="21885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>
            <a:extLst>
              <a:ext uri="{FF2B5EF4-FFF2-40B4-BE49-F238E27FC236}">
                <a16:creationId xmlns:a16="http://schemas.microsoft.com/office/drawing/2014/main" id="{C2A8B15E-DD14-4DF6-9AEE-E5087A44F81F}"/>
              </a:ext>
            </a:extLst>
          </p:cNvPr>
          <p:cNvSpPr/>
          <p:nvPr/>
        </p:nvSpPr>
        <p:spPr>
          <a:xfrm>
            <a:off x="368300" y="5643563"/>
            <a:ext cx="2227263" cy="287337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2240" name="Text Box 4">
            <a:extLst>
              <a:ext uri="{FF2B5EF4-FFF2-40B4-BE49-F238E27FC236}">
                <a16:creationId xmlns:a16="http://schemas.microsoft.com/office/drawing/2014/main" id="{FFE81881-5B9D-4794-900A-C8015363607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6693" y="3066257"/>
            <a:ext cx="433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Insulin sensitivity (mg/kg/min)</a:t>
            </a:r>
          </a:p>
        </p:txBody>
      </p:sp>
      <p:sp>
        <p:nvSpPr>
          <p:cNvPr id="52241" name="Text Box 5">
            <a:extLst>
              <a:ext uri="{FF2B5EF4-FFF2-40B4-BE49-F238E27FC236}">
                <a16:creationId xmlns:a16="http://schemas.microsoft.com/office/drawing/2014/main" id="{D7D45B4E-104F-4A67-AF14-0E8CB67F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5122863"/>
            <a:ext cx="119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Baseline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E5BFDE00-DE63-4F24-AD26-7CC4B378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646738"/>
            <a:ext cx="2225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latin typeface="+mn-lt"/>
                <a:cs typeface="Arial" charset="0"/>
              </a:rPr>
              <a:t>*</a:t>
            </a:r>
            <a:r>
              <a:rPr lang="en-US" sz="1200" dirty="0">
                <a:latin typeface="+mn-lt"/>
                <a:cs typeface="Arial" charset="0"/>
              </a:rPr>
              <a:t>p=0.05 compared to baseline</a:t>
            </a:r>
          </a:p>
        </p:txBody>
      </p:sp>
      <p:sp>
        <p:nvSpPr>
          <p:cNvPr id="35846" name="Titre 40">
            <a:extLst>
              <a:ext uri="{FF2B5EF4-FFF2-40B4-BE49-F238E27FC236}">
                <a16:creationId xmlns:a16="http://schemas.microsoft.com/office/drawing/2014/main" id="{FBE25607-4547-44CA-9953-5CAB3910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Effect of Acute Exercise on Insulin Sensitivity </a:t>
            </a:r>
            <a:br>
              <a:rPr lang="en-US" altLang="fr-FR" sz="2400"/>
            </a:br>
            <a:r>
              <a:rPr lang="en-US" altLang="fr-FR" sz="2400"/>
              <a:t>in Men and Women</a:t>
            </a:r>
            <a:endParaRPr lang="fr-CA" altLang="fr-FR" sz="2400"/>
          </a:p>
        </p:txBody>
      </p:sp>
      <p:sp>
        <p:nvSpPr>
          <p:cNvPr id="35847" name="Espace réservé du texte 42">
            <a:extLst>
              <a:ext uri="{FF2B5EF4-FFF2-40B4-BE49-F238E27FC236}">
                <a16:creationId xmlns:a16="http://schemas.microsoft.com/office/drawing/2014/main" id="{7ABCEC23-2586-41AB-999B-304EA3E37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altLang="fr-FR"/>
              <a:t>Adapted from Perseghin G et al. N Engl J Med 1996;335:1357-62</a:t>
            </a:r>
          </a:p>
        </p:txBody>
      </p:sp>
      <p:graphicFrame>
        <p:nvGraphicFramePr>
          <p:cNvPr id="35848" name="Graphique 41">
            <a:extLst>
              <a:ext uri="{FF2B5EF4-FFF2-40B4-BE49-F238E27FC236}">
                <a16:creationId xmlns:a16="http://schemas.microsoft.com/office/drawing/2014/main" id="{CEB2FACD-D071-4123-835F-1F1E1A4154FB}"/>
              </a:ext>
            </a:extLst>
          </p:cNvPr>
          <p:cNvGraphicFramePr>
            <a:graphicFrameLocks/>
          </p:cNvGraphicFramePr>
          <p:nvPr/>
        </p:nvGraphicFramePr>
        <p:xfrm>
          <a:off x="2584450" y="1098550"/>
          <a:ext cx="4378325" cy="434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r:id="rId3" imgW="4377307" imgH="4346825" progId="Excel.Chart.8">
                  <p:embed/>
                </p:oleObj>
              </mc:Choice>
              <mc:Fallback>
                <p:oleObj r:id="rId3" imgW="4377307" imgH="4346825" progId="Excel.Chart.8">
                  <p:embed/>
                  <p:pic>
                    <p:nvPicPr>
                      <p:cNvPr id="0" name="Graphiqu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098550"/>
                        <a:ext cx="4378325" cy="434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10">
            <a:extLst>
              <a:ext uri="{FF2B5EF4-FFF2-40B4-BE49-F238E27FC236}">
                <a16:creationId xmlns:a16="http://schemas.microsoft.com/office/drawing/2014/main" id="{DBDDA883-D519-48EE-8F5A-2DC61FE4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1198563"/>
            <a:ext cx="325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b="1"/>
              <a:t>*</a:t>
            </a:r>
          </a:p>
        </p:txBody>
      </p:sp>
      <p:sp>
        <p:nvSpPr>
          <p:cNvPr id="35850" name="Text Box 32">
            <a:extLst>
              <a:ext uri="{FF2B5EF4-FFF2-40B4-BE49-F238E27FC236}">
                <a16:creationId xmlns:a16="http://schemas.microsoft.com/office/drawing/2014/main" id="{068C65A2-E01B-4393-93A1-A4E2CDE8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173831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400" b="1"/>
              <a:t>27%</a:t>
            </a:r>
          </a:p>
        </p:txBody>
      </p:sp>
      <p:sp>
        <p:nvSpPr>
          <p:cNvPr id="35851" name="Line 33">
            <a:extLst>
              <a:ext uri="{FF2B5EF4-FFF2-40B4-BE49-F238E27FC236}">
                <a16:creationId xmlns:a16="http://schemas.microsoft.com/office/drawing/2014/main" id="{B3324027-F183-465D-9549-6437F8D76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263" y="2328863"/>
            <a:ext cx="18351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6ED4F2CB-40BE-45FD-A6E5-6570FB1B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5122863"/>
            <a:ext cx="95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Acute </a:t>
            </a:r>
          </a:p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(1 Day)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05">
            <a:extLst>
              <a:ext uri="{FF2B5EF4-FFF2-40B4-BE49-F238E27FC236}">
                <a16:creationId xmlns:a16="http://schemas.microsoft.com/office/drawing/2014/main" id="{9B364F22-AEA0-45F5-A428-DD1F3437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4916488"/>
            <a:ext cx="8788400" cy="1079500"/>
          </a:xfrm>
          <a:prstGeom prst="roundRect">
            <a:avLst>
              <a:gd name="adj" fmla="val 9972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A" altLang="fr-FR" sz="900"/>
          </a:p>
        </p:txBody>
      </p:sp>
      <p:sp>
        <p:nvSpPr>
          <p:cNvPr id="85" name="ZoneTexte 7">
            <a:extLst>
              <a:ext uri="{FF2B5EF4-FFF2-40B4-BE49-F238E27FC236}">
                <a16:creationId xmlns:a16="http://schemas.microsoft.com/office/drawing/2014/main" id="{293F18CA-3BF0-4992-AF7B-630CC82BD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00613"/>
            <a:ext cx="4965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CA" sz="1100" dirty="0" err="1"/>
              <a:t>Akt</a:t>
            </a:r>
            <a:r>
              <a:rPr lang="fr-CA" sz="1100" dirty="0"/>
              <a:t>: </a:t>
            </a:r>
            <a:r>
              <a:rPr lang="fr-CA" sz="1100" dirty="0" err="1"/>
              <a:t>protein</a:t>
            </a:r>
            <a:r>
              <a:rPr lang="fr-CA" sz="1100" dirty="0"/>
              <a:t> kinase B</a:t>
            </a:r>
          </a:p>
          <a:p>
            <a:pPr>
              <a:defRPr/>
            </a:pPr>
            <a:r>
              <a:rPr lang="fr-CA" sz="1100" dirty="0"/>
              <a:t>AMPK: AMP-</a:t>
            </a:r>
            <a:r>
              <a:rPr lang="fr-CA" sz="1100" dirty="0" err="1"/>
              <a:t>activated</a:t>
            </a:r>
            <a:r>
              <a:rPr lang="fr-CA" sz="1100" dirty="0"/>
              <a:t> </a:t>
            </a:r>
            <a:r>
              <a:rPr lang="fr-CA" sz="1100" dirty="0" err="1"/>
              <a:t>protein</a:t>
            </a:r>
            <a:r>
              <a:rPr lang="fr-CA" sz="1100" dirty="0"/>
              <a:t> kinase</a:t>
            </a:r>
          </a:p>
          <a:p>
            <a:pPr marL="549275" indent="-549275">
              <a:defRPr/>
            </a:pPr>
            <a:r>
              <a:rPr lang="en-US" sz="1100" dirty="0"/>
              <a:t>AMT: ATP: adenosine </a:t>
            </a:r>
            <a:r>
              <a:rPr lang="en-US" sz="1100" dirty="0" err="1"/>
              <a:t>monophosphate</a:t>
            </a:r>
            <a:r>
              <a:rPr lang="en-US" sz="1100" dirty="0"/>
              <a:t> and a</a:t>
            </a:r>
            <a:r>
              <a:rPr lang="fr-CA" sz="1100" dirty="0" err="1"/>
              <a:t>denosine</a:t>
            </a:r>
            <a:r>
              <a:rPr lang="fr-CA" sz="1100" dirty="0"/>
              <a:t>-5'-triphosphate ratio</a:t>
            </a:r>
            <a:endParaRPr lang="en-US" sz="1100" dirty="0"/>
          </a:p>
          <a:p>
            <a:pPr>
              <a:defRPr/>
            </a:pPr>
            <a:r>
              <a:rPr lang="fr-CA" sz="1100" dirty="0" err="1"/>
              <a:t>aPKC</a:t>
            </a:r>
            <a:r>
              <a:rPr lang="fr-CA" sz="1100" dirty="0"/>
              <a:t>: </a:t>
            </a:r>
            <a:r>
              <a:rPr lang="fr-CA" sz="1100" dirty="0" err="1"/>
              <a:t>atypical</a:t>
            </a:r>
            <a:r>
              <a:rPr lang="fr-CA" sz="1100" dirty="0"/>
              <a:t> </a:t>
            </a:r>
            <a:r>
              <a:rPr lang="fr-CA" sz="1100" dirty="0" err="1"/>
              <a:t>protein</a:t>
            </a:r>
            <a:r>
              <a:rPr lang="fr-CA" sz="1100" dirty="0"/>
              <a:t> kinase C</a:t>
            </a:r>
          </a:p>
          <a:p>
            <a:pPr>
              <a:defRPr/>
            </a:pPr>
            <a:r>
              <a:rPr lang="en-US" sz="1100" dirty="0"/>
              <a:t>AS160: </a:t>
            </a:r>
            <a:r>
              <a:rPr lang="en-US" sz="1100" dirty="0" err="1"/>
              <a:t>Akt</a:t>
            </a:r>
            <a:r>
              <a:rPr lang="en-US" sz="1100" dirty="0"/>
              <a:t> substrate of 160 </a:t>
            </a:r>
            <a:r>
              <a:rPr lang="en-US" sz="1100" dirty="0" err="1"/>
              <a:t>kDa</a:t>
            </a:r>
            <a:endParaRPr lang="en-US" sz="1100" dirty="0"/>
          </a:p>
          <a:p>
            <a:pPr>
              <a:defRPr/>
            </a:pPr>
            <a:r>
              <a:rPr lang="fr-CA" sz="1100" dirty="0" err="1"/>
              <a:t>CaMKII</a:t>
            </a:r>
            <a:r>
              <a:rPr lang="fr-CA" sz="1100" dirty="0"/>
              <a:t>: Ca</a:t>
            </a:r>
            <a:r>
              <a:rPr lang="fr-CA" sz="1100" baseline="30000" dirty="0"/>
              <a:t>2+</a:t>
            </a:r>
            <a:r>
              <a:rPr lang="fr-CA" sz="1100" dirty="0"/>
              <a:t>/</a:t>
            </a:r>
            <a:r>
              <a:rPr lang="fr-CA" sz="1100" dirty="0" err="1"/>
              <a:t>calmodulin</a:t>
            </a:r>
            <a:r>
              <a:rPr lang="fr-CA" sz="1100" dirty="0"/>
              <a:t>-</a:t>
            </a:r>
            <a:r>
              <a:rPr lang="fr-CA" sz="1100" dirty="0" err="1"/>
              <a:t>dependent</a:t>
            </a:r>
            <a:r>
              <a:rPr lang="fr-CA" sz="1100" dirty="0"/>
              <a:t> </a:t>
            </a:r>
            <a:r>
              <a:rPr lang="fr-CA" sz="1100" dirty="0" err="1"/>
              <a:t>protein</a:t>
            </a:r>
            <a:r>
              <a:rPr lang="fr-CA" sz="1100" dirty="0"/>
              <a:t> kinase II</a:t>
            </a:r>
          </a:p>
        </p:txBody>
      </p:sp>
      <p:sp>
        <p:nvSpPr>
          <p:cNvPr id="36868" name="ZoneTexte 7">
            <a:extLst>
              <a:ext uri="{FF2B5EF4-FFF2-40B4-BE49-F238E27FC236}">
                <a16:creationId xmlns:a16="http://schemas.microsoft.com/office/drawing/2014/main" id="{6EDCA853-0F78-4000-911C-0C99E84C8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4900613"/>
            <a:ext cx="386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100"/>
              <a:t>CaMKK: Ca</a:t>
            </a:r>
            <a:r>
              <a:rPr lang="fr-CA" altLang="fr-FR" sz="1100" baseline="30000"/>
              <a:t>2+</a:t>
            </a:r>
            <a:r>
              <a:rPr lang="fr-CA" altLang="fr-FR" sz="1100"/>
              <a:t>/calmodulin-dependent protein kinase kinase </a:t>
            </a:r>
          </a:p>
          <a:p>
            <a:pPr eaLnBrk="1" hangingPunct="1"/>
            <a:r>
              <a:rPr lang="fr-CA" altLang="fr-FR" sz="1100"/>
              <a:t>GLUT 4: glucose transporter 4</a:t>
            </a:r>
          </a:p>
          <a:p>
            <a:pPr eaLnBrk="1" hangingPunct="1"/>
            <a:r>
              <a:rPr lang="fr-CA" altLang="fr-FR" sz="1100"/>
              <a:t>IRS-1/2: insulin receptor substrate 1/2</a:t>
            </a:r>
          </a:p>
          <a:p>
            <a:pPr eaLnBrk="1" hangingPunct="1"/>
            <a:r>
              <a:rPr lang="fr-CA" altLang="fr-FR" sz="1100"/>
              <a:t>LBK1: serine/threonine kinase</a:t>
            </a:r>
          </a:p>
          <a:p>
            <a:pPr eaLnBrk="1" hangingPunct="1"/>
            <a:r>
              <a:rPr lang="fr-CA" altLang="fr-FR" sz="1100"/>
              <a:t>P: phosphorylation</a:t>
            </a:r>
          </a:p>
          <a:p>
            <a:pPr eaLnBrk="1" hangingPunct="1"/>
            <a:r>
              <a:rPr lang="fr-CA" altLang="fr-FR" sz="1100"/>
              <a:t>PI3K: phosphatidylinositol 3-kinase</a:t>
            </a:r>
          </a:p>
        </p:txBody>
      </p:sp>
      <p:sp>
        <p:nvSpPr>
          <p:cNvPr id="36869" name="Titre 14">
            <a:extLst>
              <a:ext uri="{FF2B5EF4-FFF2-40B4-BE49-F238E27FC236}">
                <a16:creationId xmlns:a16="http://schemas.microsoft.com/office/drawing/2014/main" id="{AAFED271-33CB-486D-94E8-FE297E1B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Proposed Model for the Signalling Pathways Mediating Insulin and Contraction-Induced Skeletal Muscle Glucose Transport</a:t>
            </a:r>
            <a:endParaRPr lang="fr-CA" altLang="fr-FR" sz="2400"/>
          </a:p>
        </p:txBody>
      </p:sp>
      <p:sp>
        <p:nvSpPr>
          <p:cNvPr id="36870" name="Espace réservé du texte 16">
            <a:extLst>
              <a:ext uri="{FF2B5EF4-FFF2-40B4-BE49-F238E27FC236}">
                <a16:creationId xmlns:a16="http://schemas.microsoft.com/office/drawing/2014/main" id="{AD2A090B-C064-4043-9C44-43ACC2BEA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Röckl KS et al. IUBMB Life 2008;60:145-53</a:t>
            </a:r>
          </a:p>
        </p:txBody>
      </p:sp>
      <p:grpSp>
        <p:nvGrpSpPr>
          <p:cNvPr id="36871" name="Groupe 20">
            <a:extLst>
              <a:ext uri="{FF2B5EF4-FFF2-40B4-BE49-F238E27FC236}">
                <a16:creationId xmlns:a16="http://schemas.microsoft.com/office/drawing/2014/main" id="{605CC065-6438-491A-8139-FBDA895CD4E2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914400"/>
            <a:ext cx="6702425" cy="3905250"/>
            <a:chOff x="1130927" y="837588"/>
            <a:chExt cx="6962775" cy="4143375"/>
          </a:xfrm>
        </p:grpSpPr>
        <p:pic>
          <p:nvPicPr>
            <p:cNvPr id="36872" name="Picture 1">
              <a:extLst>
                <a:ext uri="{FF2B5EF4-FFF2-40B4-BE49-F238E27FC236}">
                  <a16:creationId xmlns:a16="http://schemas.microsoft.com/office/drawing/2014/main" id="{724FCA84-8641-4194-A64A-376ED213D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927" y="837588"/>
              <a:ext cx="6962775" cy="414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EB52CB3B-8CD8-4637-A1C9-0B8929C50F5D}"/>
                </a:ext>
              </a:extLst>
            </p:cNvPr>
            <p:cNvCxnSpPr/>
            <p:nvPr/>
          </p:nvCxnSpPr>
          <p:spPr>
            <a:xfrm>
              <a:off x="5981122" y="4169131"/>
              <a:ext cx="494750" cy="323385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A7EDAAB-FC38-4A58-A0BE-1775A686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33475"/>
            <a:ext cx="7872412" cy="16748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83" name="Title 23">
            <a:extLst>
              <a:ext uri="{FF2B5EF4-FFF2-40B4-BE49-F238E27FC236}">
                <a16:creationId xmlns:a16="http://schemas.microsoft.com/office/drawing/2014/main" id="{F89B6ACF-6AE3-4EB8-AF25-F8DA94CC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CA" altLang="fr-FR" sz="2400"/>
              <a:t>Overview</a:t>
            </a:r>
            <a:endParaRPr lang="fr-CA" altLang="fr-FR" sz="2400"/>
          </a:p>
        </p:txBody>
      </p:sp>
      <p:sp>
        <p:nvSpPr>
          <p:cNvPr id="20484" name="Espace réservé du contenu 4">
            <a:extLst>
              <a:ext uri="{FF2B5EF4-FFF2-40B4-BE49-F238E27FC236}">
                <a16:creationId xmlns:a16="http://schemas.microsoft.com/office/drawing/2014/main" id="{30B104DB-AE84-41C3-8F22-1C1BC588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(1)						 </a:t>
            </a:r>
            <a:r>
              <a:rPr lang="en-US" altLang="fr-FR" sz="2000"/>
              <a:t>Overweight and obese is now the normal phenotype</a:t>
            </a:r>
          </a:p>
          <a:p>
            <a:pPr lvl="1"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Understand the importance of waist circumference in management of obesity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(2)						 </a:t>
            </a:r>
            <a:r>
              <a:rPr lang="en-US" altLang="fr-FR" sz="2000"/>
              <a:t>Understanding that weight loss is not the optimal outcome for managing obesity</a:t>
            </a:r>
          </a:p>
          <a:p>
            <a:pPr lvl="1"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Redefine treatment targets – focus on causal behaviours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(3)						 </a:t>
            </a:r>
            <a:r>
              <a:rPr lang="en-US" altLang="fr-FR" sz="2000"/>
              <a:t>Sustaining healthy lifestyle behaviours</a:t>
            </a:r>
          </a:p>
          <a:p>
            <a:pPr lvl="1"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Reorganize health care teams – understand environmental challenges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4E5C99-FC2C-45D9-B97B-9C548FCB9C92}"/>
              </a:ext>
            </a:extLst>
          </p:cNvPr>
          <p:cNvSpPr/>
          <p:nvPr/>
        </p:nvSpPr>
        <p:spPr>
          <a:xfrm>
            <a:off x="5634038" y="2416175"/>
            <a:ext cx="3302000" cy="21240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3B73E-9018-487E-ABA0-7711DA64A6B7}"/>
              </a:ext>
            </a:extLst>
          </p:cNvPr>
          <p:cNvSpPr/>
          <p:nvPr/>
        </p:nvSpPr>
        <p:spPr>
          <a:xfrm>
            <a:off x="1119188" y="2441575"/>
            <a:ext cx="3302000" cy="21240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9B25969A-B1E4-47BD-811D-172107EB8E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6188" y="1792288"/>
          <a:ext cx="398780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3" imgW="3990975" imgH="3581400" progId="Excel.Sheet.8">
                  <p:embed/>
                </p:oleObj>
              </mc:Choice>
              <mc:Fallback>
                <p:oleObj name="Worksheet" r:id="rId3" imgW="3990975" imgH="35814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792288"/>
                        <a:ext cx="3987800" cy="358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>
            <a:extLst>
              <a:ext uri="{FF2B5EF4-FFF2-40B4-BE49-F238E27FC236}">
                <a16:creationId xmlns:a16="http://schemas.microsoft.com/office/drawing/2014/main" id="{701287C8-EA0D-45FC-BFD8-B9E84F545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188" y="1792288"/>
          <a:ext cx="3816350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5" imgW="3819525" imgH="3676650" progId="Excel.Sheet.8">
                  <p:embed/>
                </p:oleObj>
              </mc:Choice>
              <mc:Fallback>
                <p:oleObj name="Worksheet" r:id="rId5" imgW="3819525" imgH="367665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792288"/>
                        <a:ext cx="3816350" cy="367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7">
            <a:extLst>
              <a:ext uri="{FF2B5EF4-FFF2-40B4-BE49-F238E27FC236}">
                <a16:creationId xmlns:a16="http://schemas.microsoft.com/office/drawing/2014/main" id="{A8FFCF3D-0C23-4ED2-90F9-FF7AB057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5153025"/>
            <a:ext cx="2017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Weight change (%)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206" name="Text Box 8">
            <a:extLst>
              <a:ext uri="{FF2B5EF4-FFF2-40B4-BE49-F238E27FC236}">
                <a16:creationId xmlns:a16="http://schemas.microsoft.com/office/drawing/2014/main" id="{4A895F97-B565-47B3-92B2-BB50680DE1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08818" y="3091656"/>
            <a:ext cx="2722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Change in glucose disposal</a:t>
            </a:r>
          </a:p>
          <a:p>
            <a:pPr algn="ctr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(mg/kg muscle/min)</a:t>
            </a:r>
          </a:p>
          <a:p>
            <a:pPr algn="ctr">
              <a:defRPr/>
            </a:pPr>
            <a:endParaRPr lang="en-CA" sz="15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8204" name="Text Box 11">
            <a:extLst>
              <a:ext uri="{FF2B5EF4-FFF2-40B4-BE49-F238E27FC236}">
                <a16:creationId xmlns:a16="http://schemas.microsoft.com/office/drawing/2014/main" id="{5D65C769-61FD-4CB8-92FF-F225DBCABE1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17094" y="3218656"/>
            <a:ext cx="309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Decrease in OGTT-insulin AUC (UI)</a:t>
            </a:r>
            <a:endParaRPr lang="en-CA" sz="15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8201" name="Oval 17">
            <a:extLst>
              <a:ext uri="{FF2B5EF4-FFF2-40B4-BE49-F238E27FC236}">
                <a16:creationId xmlns:a16="http://schemas.microsoft.com/office/drawing/2014/main" id="{4F00F734-4898-4E99-8E01-D8D47EB6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629150"/>
            <a:ext cx="458787" cy="4619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" name="Titre 14">
            <a:extLst>
              <a:ext uri="{FF2B5EF4-FFF2-40B4-BE49-F238E27FC236}">
                <a16:creationId xmlns:a16="http://schemas.microsoft.com/office/drawing/2014/main" id="{366283AF-5A8F-408B-9410-29A4BB8B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The Future of Obesity Reduction: Beyond Weight Loss</a:t>
            </a:r>
            <a:endParaRPr lang="fr-CA" altLang="fr-FR" sz="2400"/>
          </a:p>
        </p:txBody>
      </p:sp>
      <p:sp>
        <p:nvSpPr>
          <p:cNvPr id="2059" name="Espace réservé du texte 16">
            <a:extLst>
              <a:ext uri="{FF2B5EF4-FFF2-40B4-BE49-F238E27FC236}">
                <a16:creationId xmlns:a16="http://schemas.microsoft.com/office/drawing/2014/main" id="{47CB1B89-B302-4C3D-B4AD-252AFB9DF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Ross R and Bradshaw A Nat Rev Endocrinol 2009;5:319-25</a:t>
            </a:r>
            <a:endParaRPr lang="da-DK" altLang="fr-FR"/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AB875302-420A-4A4C-B61B-6097AB49BE5C}"/>
              </a:ext>
            </a:extLst>
          </p:cNvPr>
          <p:cNvSpPr/>
          <p:nvPr/>
        </p:nvSpPr>
        <p:spPr>
          <a:xfrm>
            <a:off x="1312863" y="1176338"/>
            <a:ext cx="6784975" cy="40798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Exercise with or without weight loss on glucose metabolism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79CCD9-CA96-48EF-A1DA-789AC76E7E52}"/>
              </a:ext>
            </a:extLst>
          </p:cNvPr>
          <p:cNvSpPr txBox="1"/>
          <p:nvPr/>
        </p:nvSpPr>
        <p:spPr>
          <a:xfrm>
            <a:off x="1012825" y="4629150"/>
            <a:ext cx="7334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263A3B-0DC8-477D-90E0-461443DE83F6}"/>
              </a:ext>
            </a:extLst>
          </p:cNvPr>
          <p:cNvSpPr txBox="1"/>
          <p:nvPr/>
        </p:nvSpPr>
        <p:spPr>
          <a:xfrm>
            <a:off x="1689100" y="4629150"/>
            <a:ext cx="458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+4 </a:t>
            </a:r>
          </a:p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to 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6687460-5741-4FB8-9303-D63EE76C98E2}"/>
              </a:ext>
            </a:extLst>
          </p:cNvPr>
          <p:cNvSpPr txBox="1"/>
          <p:nvPr/>
        </p:nvSpPr>
        <p:spPr>
          <a:xfrm>
            <a:off x="2216150" y="4629150"/>
            <a:ext cx="5540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-0.1</a:t>
            </a:r>
          </a:p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to -3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80E2333-1A50-48AB-9785-192C9B54CE05}"/>
              </a:ext>
            </a:extLst>
          </p:cNvPr>
          <p:cNvSpPr txBox="1"/>
          <p:nvPr/>
        </p:nvSpPr>
        <p:spPr>
          <a:xfrm>
            <a:off x="2752725" y="4629150"/>
            <a:ext cx="5540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-3.1</a:t>
            </a:r>
          </a:p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to -5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689EA78-8328-4FE9-969F-D6DD822D72B7}"/>
              </a:ext>
            </a:extLst>
          </p:cNvPr>
          <p:cNvSpPr txBox="1"/>
          <p:nvPr/>
        </p:nvSpPr>
        <p:spPr>
          <a:xfrm>
            <a:off x="3294063" y="4629150"/>
            <a:ext cx="5540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-5.1</a:t>
            </a:r>
          </a:p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to -8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D361C9C-212D-408F-B15C-CF3A5EB27C96}"/>
              </a:ext>
            </a:extLst>
          </p:cNvPr>
          <p:cNvSpPr txBox="1"/>
          <p:nvPr/>
        </p:nvSpPr>
        <p:spPr>
          <a:xfrm>
            <a:off x="3825875" y="4629150"/>
            <a:ext cx="638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-8.1</a:t>
            </a:r>
          </a:p>
          <a:p>
            <a:pPr>
              <a:defRPr/>
            </a:pPr>
            <a:r>
              <a:rPr lang="fr-CA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to -10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ACD9107C-3BFE-4461-BF03-57D05D97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5153025"/>
            <a:ext cx="2017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Weight change (%)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068" name="Groupe 35">
            <a:extLst>
              <a:ext uri="{FF2B5EF4-FFF2-40B4-BE49-F238E27FC236}">
                <a16:creationId xmlns:a16="http://schemas.microsoft.com/office/drawing/2014/main" id="{551C9ECF-587A-46DF-BCE7-0DFFC8F81B83}"/>
              </a:ext>
            </a:extLst>
          </p:cNvPr>
          <p:cNvGrpSpPr>
            <a:grpSpLocks/>
          </p:cNvGrpSpPr>
          <p:nvPr/>
        </p:nvGrpSpPr>
        <p:grpSpPr bwMode="auto">
          <a:xfrm>
            <a:off x="5553075" y="4583113"/>
            <a:ext cx="3451225" cy="461962"/>
            <a:chOff x="2029160" y="4638822"/>
            <a:chExt cx="3451319" cy="461665"/>
          </a:xfrm>
        </p:grpSpPr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79B7DA9A-338D-46B8-A745-C0980FEA6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641" y="4638822"/>
              <a:ext cx="458799" cy="4616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ECD1EAC-EC5C-4968-879E-D9E7CD009930}"/>
                </a:ext>
              </a:extLst>
            </p:cNvPr>
            <p:cNvSpPr txBox="1"/>
            <p:nvPr/>
          </p:nvSpPr>
          <p:spPr>
            <a:xfrm>
              <a:off x="2029160" y="4638822"/>
              <a:ext cx="733445" cy="277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Control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2EE6541-0CE3-4EE1-8090-6198DBF7EB04}"/>
                </a:ext>
              </a:extLst>
            </p:cNvPr>
            <p:cNvSpPr txBox="1"/>
            <p:nvPr/>
          </p:nvSpPr>
          <p:spPr>
            <a:xfrm>
              <a:off x="2707041" y="4638822"/>
              <a:ext cx="45879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+4 </a:t>
              </a:r>
            </a:p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to 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DF6CC12-16B1-4AC8-96BB-C653BD0707A0}"/>
                </a:ext>
              </a:extLst>
            </p:cNvPr>
            <p:cNvSpPr txBox="1"/>
            <p:nvPr/>
          </p:nvSpPr>
          <p:spPr>
            <a:xfrm>
              <a:off x="3232518" y="4638822"/>
              <a:ext cx="55405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-0.1</a:t>
              </a:r>
            </a:p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 to -3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251F79D-6FAF-4BFA-8F3B-CA209B55DAF5}"/>
                </a:ext>
              </a:extLst>
            </p:cNvPr>
            <p:cNvSpPr txBox="1"/>
            <p:nvPr/>
          </p:nvSpPr>
          <p:spPr>
            <a:xfrm>
              <a:off x="3769107" y="4638822"/>
              <a:ext cx="55405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-3.1</a:t>
              </a:r>
            </a:p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 to -5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88204C4-E471-4F2C-B633-729E8EC724C5}"/>
                </a:ext>
              </a:extLst>
            </p:cNvPr>
            <p:cNvSpPr txBox="1"/>
            <p:nvPr/>
          </p:nvSpPr>
          <p:spPr>
            <a:xfrm>
              <a:off x="4310460" y="4638822"/>
              <a:ext cx="55405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-5.1</a:t>
              </a:r>
            </a:p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 to -8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895BCA9-7F78-4624-9B6B-56868BB020C9}"/>
                </a:ext>
              </a:extLst>
            </p:cNvPr>
            <p:cNvSpPr txBox="1"/>
            <p:nvPr/>
          </p:nvSpPr>
          <p:spPr>
            <a:xfrm>
              <a:off x="4842287" y="4638822"/>
              <a:ext cx="63819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-8.1</a:t>
              </a:r>
            </a:p>
            <a:p>
              <a:pPr>
                <a:defRPr/>
              </a:pPr>
              <a:r>
                <a:rPr lang="fr-CA" sz="1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 to -10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 descr="DSCN9483">
            <a:extLst>
              <a:ext uri="{FF2B5EF4-FFF2-40B4-BE49-F238E27FC236}">
                <a16:creationId xmlns:a16="http://schemas.microsoft.com/office/drawing/2014/main" id="{998F13D4-B841-4A2E-8DA3-AF3C3FE9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27670" t="9766" r="36520" b="3560"/>
          <a:stretch>
            <a:fillRect/>
          </a:stretch>
        </p:blipFill>
        <p:spPr bwMode="auto">
          <a:xfrm>
            <a:off x="1591637" y="1224192"/>
            <a:ext cx="1673229" cy="467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891" name="Text Box 4">
            <a:extLst>
              <a:ext uri="{FF2B5EF4-FFF2-40B4-BE49-F238E27FC236}">
                <a16:creationId xmlns:a16="http://schemas.microsoft.com/office/drawing/2014/main" id="{6D19DB46-78AF-4590-8224-23E7EB34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557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b="1">
                <a:solidFill>
                  <a:schemeClr val="tx2"/>
                </a:solidFill>
                <a:cs typeface="Times New Roman" panose="02020603050405020304" pitchFamily="18" charset="0"/>
              </a:rPr>
              <a:t>Intra-abdominal (visceral) fat</a:t>
            </a:r>
          </a:p>
        </p:txBody>
      </p:sp>
      <p:sp>
        <p:nvSpPr>
          <p:cNvPr id="60437" name="Line 5">
            <a:extLst>
              <a:ext uri="{FF2B5EF4-FFF2-40B4-BE49-F238E27FC236}">
                <a16:creationId xmlns:a16="http://schemas.microsoft.com/office/drawing/2014/main" id="{CBD8705C-1010-46A4-9B42-F3FB99189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4988" y="1598613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9C910C1C-1CA4-4AFB-8170-59DD83213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4900613"/>
            <a:ext cx="21494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b="1">
                <a:solidFill>
                  <a:schemeClr val="tx2"/>
                </a:solidFill>
                <a:cs typeface="Times New Roman" panose="02020603050405020304" pitchFamily="18" charset="0"/>
              </a:rPr>
              <a:t>Skeletal muscle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fr-FR" b="1">
                <a:solidFill>
                  <a:schemeClr val="tx2"/>
                </a:solidFill>
              </a:rPr>
              <a:t>Subcutaneous fat                  </a:t>
            </a:r>
          </a:p>
        </p:txBody>
      </p:sp>
      <p:sp>
        <p:nvSpPr>
          <p:cNvPr id="37894" name="Line 8">
            <a:extLst>
              <a:ext uri="{FF2B5EF4-FFF2-40B4-BE49-F238E27FC236}">
                <a16:creationId xmlns:a16="http://schemas.microsoft.com/office/drawing/2014/main" id="{9FB38E30-9E8C-48BF-B29E-FF35685C3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4973638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7895" name="Line 9">
            <a:extLst>
              <a:ext uri="{FF2B5EF4-FFF2-40B4-BE49-F238E27FC236}">
                <a16:creationId xmlns:a16="http://schemas.microsoft.com/office/drawing/2014/main" id="{DAB8CAE3-DE2E-4A8C-834A-4A96C9E44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8000" y="5375275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7896" name="Rectangle 11">
            <a:extLst>
              <a:ext uri="{FF2B5EF4-FFF2-40B4-BE49-F238E27FC236}">
                <a16:creationId xmlns:a16="http://schemas.microsoft.com/office/drawing/2014/main" id="{8D47EAA1-0707-4227-B230-65D9B9A5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3087688"/>
            <a:ext cx="2303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200" b="1">
                <a:solidFill>
                  <a:schemeClr val="tx2"/>
                </a:solidFill>
              </a:rPr>
              <a:t>Cardiovascular </a:t>
            </a:r>
          </a:p>
          <a:p>
            <a:pPr eaLnBrk="1" hangingPunct="1"/>
            <a:r>
              <a:rPr lang="en-US" altLang="fr-FR" sz="2200" b="1">
                <a:solidFill>
                  <a:schemeClr val="tx2"/>
                </a:solidFill>
              </a:rPr>
              <a:t>disease risk</a:t>
            </a:r>
          </a:p>
        </p:txBody>
      </p:sp>
      <p:sp>
        <p:nvSpPr>
          <p:cNvPr id="55303" name="AutoShape 12">
            <a:extLst>
              <a:ext uri="{FF2B5EF4-FFF2-40B4-BE49-F238E27FC236}">
                <a16:creationId xmlns:a16="http://schemas.microsoft.com/office/drawing/2014/main" id="{243E37BB-21CF-49E6-B9EF-D7F502D4A270}"/>
              </a:ext>
            </a:extLst>
          </p:cNvPr>
          <p:cNvSpPr>
            <a:spLocks/>
          </p:cNvSpPr>
          <p:nvPr/>
        </p:nvSpPr>
        <p:spPr bwMode="auto">
          <a:xfrm>
            <a:off x="6399213" y="2760663"/>
            <a:ext cx="234950" cy="1447800"/>
          </a:xfrm>
          <a:prstGeom prst="rightBrace">
            <a:avLst>
              <a:gd name="adj1" fmla="val 51351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37898" name="Line 13">
            <a:extLst>
              <a:ext uri="{FF2B5EF4-FFF2-40B4-BE49-F238E27FC236}">
                <a16:creationId xmlns:a16="http://schemas.microsoft.com/office/drawing/2014/main" id="{654B555B-370D-4CDD-8D2B-E167935F9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7038" y="3122613"/>
            <a:ext cx="0" cy="647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5305" name="Line 14">
            <a:extLst>
              <a:ext uri="{FF2B5EF4-FFF2-40B4-BE49-F238E27FC236}">
                <a16:creationId xmlns:a16="http://schemas.microsoft.com/office/drawing/2014/main" id="{AFDFAB31-70F1-409C-A630-FBE7ACEFD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436938"/>
            <a:ext cx="2667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5306" name="AutoShape 16">
            <a:extLst>
              <a:ext uri="{FF2B5EF4-FFF2-40B4-BE49-F238E27FC236}">
                <a16:creationId xmlns:a16="http://schemas.microsoft.com/office/drawing/2014/main" id="{85A2EBEA-1D14-4668-A3ED-232681D0A447}"/>
              </a:ext>
            </a:extLst>
          </p:cNvPr>
          <p:cNvSpPr>
            <a:spLocks/>
          </p:cNvSpPr>
          <p:nvPr/>
        </p:nvSpPr>
        <p:spPr bwMode="auto">
          <a:xfrm>
            <a:off x="3843338" y="2268538"/>
            <a:ext cx="198437" cy="1008062"/>
          </a:xfrm>
          <a:prstGeom prst="rightBrace">
            <a:avLst>
              <a:gd name="adj1" fmla="val 3520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55307" name="Text Box 17">
            <a:extLst>
              <a:ext uri="{FF2B5EF4-FFF2-40B4-BE49-F238E27FC236}">
                <a16:creationId xmlns:a16="http://schemas.microsoft.com/office/drawing/2014/main" id="{FA2547C9-68BB-4324-A97F-8FA875E88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587625"/>
            <a:ext cx="2025650" cy="400050"/>
          </a:xfrm>
          <a:prstGeom prst="rect">
            <a:avLst/>
          </a:prstGeom>
          <a:solidFill>
            <a:srgbClr val="C0C0C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 Upper Body</a:t>
            </a:r>
          </a:p>
        </p:txBody>
      </p:sp>
      <p:sp>
        <p:nvSpPr>
          <p:cNvPr id="55308" name="AutoShape 19">
            <a:extLst>
              <a:ext uri="{FF2B5EF4-FFF2-40B4-BE49-F238E27FC236}">
                <a16:creationId xmlns:a16="http://schemas.microsoft.com/office/drawing/2014/main" id="{8289C41B-3AF6-42D7-B8F3-9212EFD1A8DC}"/>
              </a:ext>
            </a:extLst>
          </p:cNvPr>
          <p:cNvSpPr>
            <a:spLocks/>
          </p:cNvSpPr>
          <p:nvPr/>
        </p:nvSpPr>
        <p:spPr bwMode="auto">
          <a:xfrm>
            <a:off x="3843338" y="3627438"/>
            <a:ext cx="198437" cy="1008062"/>
          </a:xfrm>
          <a:prstGeom prst="rightBrace">
            <a:avLst>
              <a:gd name="adj1" fmla="val 32436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55309" name="Text Box 20">
            <a:extLst>
              <a:ext uri="{FF2B5EF4-FFF2-40B4-BE49-F238E27FC236}">
                <a16:creationId xmlns:a16="http://schemas.microsoft.com/office/drawing/2014/main" id="{6FF467EC-D320-4592-ABC5-3525BDE8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878263"/>
            <a:ext cx="2022475" cy="400050"/>
          </a:xfrm>
          <a:prstGeom prst="rect">
            <a:avLst/>
          </a:prstGeom>
          <a:solidFill>
            <a:srgbClr val="C0C0C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Lower Body</a:t>
            </a:r>
          </a:p>
        </p:txBody>
      </p:sp>
      <p:pic>
        <p:nvPicPr>
          <p:cNvPr id="55310" name="Picture 22" descr="Lee_L45">
            <a:extLst>
              <a:ext uri="{FF2B5EF4-FFF2-40B4-BE49-F238E27FC236}">
                <a16:creationId xmlns:a16="http://schemas.microsoft.com/office/drawing/2014/main" id="{F040FE0D-395F-46E3-BCE0-0F34CB51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42737" r="43819" b="8496"/>
          <a:stretch>
            <a:fillRect/>
          </a:stretch>
        </p:blipFill>
        <p:spPr bwMode="auto">
          <a:xfrm>
            <a:off x="4343400" y="2044700"/>
            <a:ext cx="17240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311" name="Picture 23" descr="Lee_Thigh">
            <a:extLst>
              <a:ext uri="{FF2B5EF4-FFF2-40B4-BE49-F238E27FC236}">
                <a16:creationId xmlns:a16="http://schemas.microsoft.com/office/drawing/2014/main" id="{090011F7-272A-44B2-8E06-F1E445D0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4209" b="14751"/>
          <a:stretch>
            <a:fillRect/>
          </a:stretch>
        </p:blipFill>
        <p:spPr bwMode="auto">
          <a:xfrm>
            <a:off x="4318000" y="3651250"/>
            <a:ext cx="176053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906" name="Titre 19">
            <a:extLst>
              <a:ext uri="{FF2B5EF4-FFF2-40B4-BE49-F238E27FC236}">
                <a16:creationId xmlns:a16="http://schemas.microsoft.com/office/drawing/2014/main" id="{5C1E3EAC-E42C-4571-A643-347BB0BC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Obese Elderly: The Merging of Two Epidemic Trends</a:t>
            </a:r>
            <a:endParaRPr lang="fr-CA" altLang="fr-FR" sz="24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5BEE2D9E-33C1-4D93-B8D6-FD227C91E5EB}"/>
              </a:ext>
            </a:extLst>
          </p:cNvPr>
          <p:cNvSpPr/>
          <p:nvPr/>
        </p:nvSpPr>
        <p:spPr>
          <a:xfrm>
            <a:off x="265113" y="1074821"/>
            <a:ext cx="8747125" cy="344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grpSp>
        <p:nvGrpSpPr>
          <p:cNvPr id="38917" name="Groupe 12">
            <a:extLst>
              <a:ext uri="{FF2B5EF4-FFF2-40B4-BE49-F238E27FC236}">
                <a16:creationId xmlns:a16="http://schemas.microsoft.com/office/drawing/2014/main" id="{844DE7E3-0AA0-46DF-8889-8A161E19524C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1192213"/>
            <a:ext cx="7483475" cy="3206750"/>
            <a:chOff x="618185" y="1557338"/>
            <a:chExt cx="7484318" cy="3207365"/>
          </a:xfrm>
        </p:grpSpPr>
        <p:sp>
          <p:nvSpPr>
            <p:cNvPr id="38921" name="Text Box 2">
              <a:extLst>
                <a:ext uri="{FF2B5EF4-FFF2-40B4-BE49-F238E27FC236}">
                  <a16:creationId xmlns:a16="http://schemas.microsoft.com/office/drawing/2014/main" id="{01D062ED-CC81-4427-B5C3-A7A57B6ED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185" y="2929201"/>
              <a:ext cx="1619432" cy="83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2400" b="1">
                  <a:solidFill>
                    <a:schemeClr val="bg1"/>
                  </a:solidFill>
                </a:rPr>
                <a:t>Random</a:t>
              </a:r>
            </a:p>
            <a:p>
              <a:pPr algn="ctr"/>
              <a:r>
                <a:rPr lang="en-US" altLang="fr-FR" sz="2400" b="1">
                  <a:solidFill>
                    <a:schemeClr val="bg1"/>
                  </a:solidFill>
                </a:rPr>
                <a:t>allocation</a:t>
              </a:r>
            </a:p>
          </p:txBody>
        </p:sp>
        <p:sp>
          <p:nvSpPr>
            <p:cNvPr id="56327" name="Line 3">
              <a:extLst>
                <a:ext uri="{FF2B5EF4-FFF2-40B4-BE49-F238E27FC236}">
                  <a16:creationId xmlns:a16="http://schemas.microsoft.com/office/drawing/2014/main" id="{7D0E52CF-AEA6-476B-AEF4-9C256DC9D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9845" y="2605289"/>
              <a:ext cx="982774" cy="789138"/>
            </a:xfrm>
            <a:prstGeom prst="line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61444" name="Text Box 4">
              <a:extLst>
                <a:ext uri="{FF2B5EF4-FFF2-40B4-BE49-F238E27FC236}">
                  <a16:creationId xmlns:a16="http://schemas.microsoft.com/office/drawing/2014/main" id="{2BF1F298-99C9-4766-9354-47F4EC94F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0391" y="2271850"/>
              <a:ext cx="4882112" cy="249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1. Control </a:t>
              </a:r>
              <a:r>
                <a:rPr lang="en-US" sz="20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(n=28)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chemeClr val="accent4"/>
                </a:solidFill>
                <a:latin typeface="Arial" charset="0"/>
                <a:cs typeface="Arial" charset="0"/>
              </a:endParaRPr>
            </a:p>
            <a:p>
              <a:pPr eaLnBrk="0" hangingPunct="0">
                <a:defRPr/>
              </a:pPr>
              <a:r>
                <a:rPr lang="en-US" sz="24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2. Resistance exercise </a:t>
              </a:r>
              <a:r>
                <a:rPr lang="en-US" sz="20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(n=36)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chemeClr val="accent4"/>
                </a:solidFill>
                <a:latin typeface="Arial" charset="0"/>
                <a:cs typeface="Arial" charset="0"/>
              </a:endParaRPr>
            </a:p>
            <a:p>
              <a:pPr eaLnBrk="0" hangingPunct="0">
                <a:defRPr/>
              </a:pPr>
              <a:r>
                <a:rPr lang="en-US" sz="24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3. Aerobic exercise </a:t>
              </a:r>
              <a:r>
                <a:rPr lang="en-US" sz="20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(n=37)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chemeClr val="accent4"/>
                </a:solidFill>
                <a:latin typeface="Arial" charset="0"/>
                <a:cs typeface="Arial" charset="0"/>
              </a:endParaRPr>
            </a:p>
            <a:p>
              <a:pPr eaLnBrk="0" hangingPunct="0">
                <a:defRPr/>
              </a:pPr>
              <a:r>
                <a:rPr lang="en-US" sz="24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4. Resistance and aerobic </a:t>
              </a:r>
              <a:r>
                <a:rPr lang="en-US" sz="2000" b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(n=35)</a:t>
              </a:r>
            </a:p>
          </p:txBody>
        </p:sp>
        <p:sp>
          <p:nvSpPr>
            <p:cNvPr id="38924" name="Text Box 5">
              <a:extLst>
                <a:ext uri="{FF2B5EF4-FFF2-40B4-BE49-F238E27FC236}">
                  <a16:creationId xmlns:a16="http://schemas.microsoft.com/office/drawing/2014/main" id="{0D81C596-E2AB-4319-9F5A-6AFCB31E5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338" y="1557338"/>
              <a:ext cx="32702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2800" b="1">
                  <a:solidFill>
                    <a:schemeClr val="bg1"/>
                  </a:solidFill>
                </a:rPr>
                <a:t>Treatment groups</a:t>
              </a:r>
            </a:p>
          </p:txBody>
        </p:sp>
        <p:sp>
          <p:nvSpPr>
            <p:cNvPr id="56330" name="Line 6">
              <a:extLst>
                <a:ext uri="{FF2B5EF4-FFF2-40B4-BE49-F238E27FC236}">
                  <a16:creationId xmlns:a16="http://schemas.microsoft.com/office/drawing/2014/main" id="{AA724D6C-5976-42B3-8358-2866F3720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1433" y="3386489"/>
              <a:ext cx="974835" cy="477929"/>
            </a:xfrm>
            <a:prstGeom prst="line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56331" name="Line 7">
              <a:extLst>
                <a:ext uri="{FF2B5EF4-FFF2-40B4-BE49-F238E27FC236}">
                  <a16:creationId xmlns:a16="http://schemas.microsoft.com/office/drawing/2014/main" id="{6114E724-3C10-461A-AD9C-D7D76FF0C5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433536" flipV="1">
              <a:off x="2101821" y="3628652"/>
              <a:ext cx="1267068" cy="595380"/>
            </a:xfrm>
            <a:prstGeom prst="line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56332" name="Line 8">
              <a:extLst>
                <a:ext uri="{FF2B5EF4-FFF2-40B4-BE49-F238E27FC236}">
                  <a16:creationId xmlns:a16="http://schemas.microsoft.com/office/drawing/2014/main" id="{09240D32-B544-46B2-B892-727E29377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7784" y="3157845"/>
              <a:ext cx="995474" cy="228644"/>
            </a:xfrm>
            <a:prstGeom prst="line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</p:grpSp>
      <p:sp>
        <p:nvSpPr>
          <p:cNvPr id="61450" name="Text Box 11">
            <a:extLst>
              <a:ext uri="{FF2B5EF4-FFF2-40B4-BE49-F238E27FC236}">
                <a16:creationId xmlns:a16="http://schemas.microsoft.com/office/drawing/2014/main" id="{19E82408-BD2D-4DC0-9E48-D368CCF1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4919663"/>
            <a:ext cx="7026275" cy="714375"/>
          </a:xfrm>
          <a:prstGeom prst="roundRect">
            <a:avLst/>
          </a:prstGeom>
          <a:ln w="190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Abdominally obese men and women (age ≈68 years):  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</a:rPr>
              <a:t>6-month</a:t>
            </a:r>
            <a:r>
              <a:rPr lang="en-US" b="1" dirty="0">
                <a:solidFill>
                  <a:schemeClr val="tx1"/>
                </a:solidFill>
              </a:rPr>
              <a:t> exercise intervention, </a:t>
            </a:r>
            <a:r>
              <a:rPr lang="en-US" b="1" dirty="0">
                <a:solidFill>
                  <a:srgbClr val="C00000"/>
                </a:solidFill>
              </a:rPr>
              <a:t>without caloric restriction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8919" name="Titre 13">
            <a:extLst>
              <a:ext uri="{FF2B5EF4-FFF2-40B4-BE49-F238E27FC236}">
                <a16:creationId xmlns:a16="http://schemas.microsoft.com/office/drawing/2014/main" id="{0BD8A023-5AC7-4ACB-A268-68A4C94B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Effects of Exercise Modality on Insulin Resistance and Functional Capacity in Aging: A Randomized Controlled Trial</a:t>
            </a:r>
            <a:endParaRPr lang="fr-CA" altLang="fr-FR" sz="2400"/>
          </a:p>
        </p:txBody>
      </p:sp>
      <p:sp>
        <p:nvSpPr>
          <p:cNvPr id="38920" name="Espace réservé du texte 15">
            <a:extLst>
              <a:ext uri="{FF2B5EF4-FFF2-40B4-BE49-F238E27FC236}">
                <a16:creationId xmlns:a16="http://schemas.microsoft.com/office/drawing/2014/main" id="{AF4BA8B7-AA4A-4C4D-8451-72895F452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Davidson LE et al. Arch Intern Med 2009;169:122-31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25">
            <a:extLst>
              <a:ext uri="{FF2B5EF4-FFF2-40B4-BE49-F238E27FC236}">
                <a16:creationId xmlns:a16="http://schemas.microsoft.com/office/drawing/2014/main" id="{B4737A20-D863-4B45-9C01-3E236FF89D30}"/>
              </a:ext>
            </a:extLst>
          </p:cNvPr>
          <p:cNvSpPr/>
          <p:nvPr/>
        </p:nvSpPr>
        <p:spPr>
          <a:xfrm>
            <a:off x="1811338" y="1516063"/>
            <a:ext cx="5969000" cy="420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52" name="Rectangle à coins arrondis 351">
            <a:extLst>
              <a:ext uri="{FF2B5EF4-FFF2-40B4-BE49-F238E27FC236}">
                <a16:creationId xmlns:a16="http://schemas.microsoft.com/office/drawing/2014/main" id="{5C4CA545-1F87-4D30-AA9A-CBAAD0D9E44E}"/>
              </a:ext>
            </a:extLst>
          </p:cNvPr>
          <p:cNvSpPr/>
          <p:nvPr/>
        </p:nvSpPr>
        <p:spPr>
          <a:xfrm>
            <a:off x="3722688" y="5449888"/>
            <a:ext cx="5202237" cy="5397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200"/>
          </a:p>
        </p:txBody>
      </p:sp>
      <p:sp>
        <p:nvSpPr>
          <p:cNvPr id="347" name="Rectangle à coins arrondis 346">
            <a:extLst>
              <a:ext uri="{FF2B5EF4-FFF2-40B4-BE49-F238E27FC236}">
                <a16:creationId xmlns:a16="http://schemas.microsoft.com/office/drawing/2014/main" id="{22FB9553-D3E6-49A0-B0D3-691419300A8D}"/>
              </a:ext>
            </a:extLst>
          </p:cNvPr>
          <p:cNvSpPr/>
          <p:nvPr/>
        </p:nvSpPr>
        <p:spPr>
          <a:xfrm>
            <a:off x="1900238" y="4606925"/>
            <a:ext cx="2193925" cy="63658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0BD5AD00-FE66-4ADA-B0D2-CB4EBE83B4C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37431" y="3261519"/>
            <a:ext cx="377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Percent change (%) </a:t>
            </a:r>
            <a:endParaRPr lang="en-CA" sz="20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1FF45534-4E95-4C0F-8A86-F32F87D4D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1006475"/>
            <a:ext cx="906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Control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350" name="Text Box 7">
            <a:extLst>
              <a:ext uri="{FF2B5EF4-FFF2-40B4-BE49-F238E27FC236}">
                <a16:creationId xmlns:a16="http://schemas.microsoft.com/office/drawing/2014/main" id="{626F6572-F303-41CB-82F8-F09B2677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885825"/>
            <a:ext cx="1255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Resistance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351" name="Text Box 8">
            <a:extLst>
              <a:ext uri="{FF2B5EF4-FFF2-40B4-BE49-F238E27FC236}">
                <a16:creationId xmlns:a16="http://schemas.microsoft.com/office/drawing/2014/main" id="{912331E2-B691-43BF-9DA1-81D3BF5B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885825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Aerobic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352" name="Text Box 9">
            <a:extLst>
              <a:ext uri="{FF2B5EF4-FFF2-40B4-BE49-F238E27FC236}">
                <a16:creationId xmlns:a16="http://schemas.microsoft.com/office/drawing/2014/main" id="{F3FEBAF2-BA4C-4FD6-8AFA-2B723A61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763588"/>
            <a:ext cx="1358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Aerobic and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resistance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684" name="Rectangle 10">
            <a:extLst>
              <a:ext uri="{FF2B5EF4-FFF2-40B4-BE49-F238E27FC236}">
                <a16:creationId xmlns:a16="http://schemas.microsoft.com/office/drawing/2014/main" id="{1502C177-3CDE-4E90-A1CD-E0A7DA58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694238"/>
            <a:ext cx="180975" cy="1793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39947" name="Text Box 13">
            <a:extLst>
              <a:ext uri="{FF2B5EF4-FFF2-40B4-BE49-F238E27FC236}">
                <a16:creationId xmlns:a16="http://schemas.microsoft.com/office/drawing/2014/main" id="{FA5CAB73-1BFA-41C6-B851-5230D82BC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4629150"/>
            <a:ext cx="1274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Body weight</a:t>
            </a:r>
            <a:endParaRPr lang="en-CA" altLang="fr-FR" sz="1400" b="1"/>
          </a:p>
        </p:txBody>
      </p:sp>
      <p:sp>
        <p:nvSpPr>
          <p:cNvPr id="39948" name="Line 320">
            <a:extLst>
              <a:ext uri="{FF2B5EF4-FFF2-40B4-BE49-F238E27FC236}">
                <a16:creationId xmlns:a16="http://schemas.microsoft.com/office/drawing/2014/main" id="{3FB90331-7085-4680-AF68-EAA6DB70B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1338" y="1525588"/>
            <a:ext cx="0" cy="41957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49" name="Line 321">
            <a:extLst>
              <a:ext uri="{FF2B5EF4-FFF2-40B4-BE49-F238E27FC236}">
                <a16:creationId xmlns:a16="http://schemas.microsoft.com/office/drawing/2014/main" id="{CA77AE6E-2513-4CE5-9151-9F76D479A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5721350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50" name="Line 322">
            <a:extLst>
              <a:ext uri="{FF2B5EF4-FFF2-40B4-BE49-F238E27FC236}">
                <a16:creationId xmlns:a16="http://schemas.microsoft.com/office/drawing/2014/main" id="{9740B74A-AAD5-4A61-906D-1E39F93C8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5116513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51" name="Line 323">
            <a:extLst>
              <a:ext uri="{FF2B5EF4-FFF2-40B4-BE49-F238E27FC236}">
                <a16:creationId xmlns:a16="http://schemas.microsoft.com/office/drawing/2014/main" id="{AF765061-2ADD-4D7C-8405-EE5AD7167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4524375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52" name="Line 324">
            <a:extLst>
              <a:ext uri="{FF2B5EF4-FFF2-40B4-BE49-F238E27FC236}">
                <a16:creationId xmlns:a16="http://schemas.microsoft.com/office/drawing/2014/main" id="{18A99998-6502-43BE-B491-56EA96D35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3919538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53" name="Line 325">
            <a:extLst>
              <a:ext uri="{FF2B5EF4-FFF2-40B4-BE49-F238E27FC236}">
                <a16:creationId xmlns:a16="http://schemas.microsoft.com/office/drawing/2014/main" id="{F89E7249-CE0B-4137-95B7-C76F3D9E6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3327400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54" name="Line 326">
            <a:extLst>
              <a:ext uri="{FF2B5EF4-FFF2-40B4-BE49-F238E27FC236}">
                <a16:creationId xmlns:a16="http://schemas.microsoft.com/office/drawing/2014/main" id="{77F26009-84C3-4BD8-88EB-EC87A1B22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2722563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55" name="Line 327">
            <a:extLst>
              <a:ext uri="{FF2B5EF4-FFF2-40B4-BE49-F238E27FC236}">
                <a16:creationId xmlns:a16="http://schemas.microsoft.com/office/drawing/2014/main" id="{989CCAE1-0531-4E33-B8DB-B8BD232B7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2130425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956" name="Line 328">
            <a:extLst>
              <a:ext uri="{FF2B5EF4-FFF2-40B4-BE49-F238E27FC236}">
                <a16:creationId xmlns:a16="http://schemas.microsoft.com/office/drawing/2014/main" id="{AC95C5AD-C0FF-473C-B6AE-7DB6AD504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1525588"/>
            <a:ext cx="1000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39957" name="Groupe 350">
            <a:extLst>
              <a:ext uri="{FF2B5EF4-FFF2-40B4-BE49-F238E27FC236}">
                <a16:creationId xmlns:a16="http://schemas.microsoft.com/office/drawing/2014/main" id="{2E7FFA17-3FF5-445B-BF1E-2F317C5D8089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1949450"/>
            <a:ext cx="5659438" cy="3341688"/>
            <a:chOff x="2120900" y="1949450"/>
            <a:chExt cx="5659438" cy="3341938"/>
          </a:xfrm>
        </p:grpSpPr>
        <p:sp>
          <p:nvSpPr>
            <p:cNvPr id="39972" name="Text Box 3">
              <a:extLst>
                <a:ext uri="{FF2B5EF4-FFF2-40B4-BE49-F238E27FC236}">
                  <a16:creationId xmlns:a16="http://schemas.microsoft.com/office/drawing/2014/main" id="{CB48D42C-E26F-480E-A369-F639B68B8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721" y="3928060"/>
              <a:ext cx="6159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fr-FR" sz="1600"/>
                <a:t>*</a:t>
              </a:r>
            </a:p>
          </p:txBody>
        </p:sp>
        <p:sp>
          <p:nvSpPr>
            <p:cNvPr id="39973" name="Text Box 5">
              <a:extLst>
                <a:ext uri="{FF2B5EF4-FFF2-40B4-BE49-F238E27FC236}">
                  <a16:creationId xmlns:a16="http://schemas.microsoft.com/office/drawing/2014/main" id="{AC37125D-C847-4B43-BEC2-043AD8379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054" y="4953251"/>
              <a:ext cx="7413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fr-FR" sz="1600"/>
                <a:t>* </a:t>
              </a:r>
              <a:r>
                <a:rPr lang="en-US" altLang="fr-FR" sz="1600" baseline="30000"/>
                <a:t>†</a:t>
              </a:r>
            </a:p>
          </p:txBody>
        </p:sp>
        <p:sp>
          <p:nvSpPr>
            <p:cNvPr id="39974" name="Text Box 14">
              <a:extLst>
                <a:ext uri="{FF2B5EF4-FFF2-40B4-BE49-F238E27FC236}">
                  <a16:creationId xmlns:a16="http://schemas.microsoft.com/office/drawing/2014/main" id="{8A0EFB77-D402-4397-B235-2204601C2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6215" y="4759409"/>
              <a:ext cx="6159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fr-FR" sz="1600"/>
                <a:t>*</a:t>
              </a:r>
            </a:p>
          </p:txBody>
        </p:sp>
        <p:sp>
          <p:nvSpPr>
            <p:cNvPr id="39975" name="Text Box 15">
              <a:extLst>
                <a:ext uri="{FF2B5EF4-FFF2-40B4-BE49-F238E27FC236}">
                  <a16:creationId xmlns:a16="http://schemas.microsoft.com/office/drawing/2014/main" id="{26A977F9-4751-4215-BD11-B97CC95D3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1413" y="4048378"/>
              <a:ext cx="7413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fr-FR" sz="1600"/>
                <a:t>* </a:t>
              </a:r>
              <a:r>
                <a:rPr lang="en-US" altLang="fr-FR" sz="1600" baseline="30000"/>
                <a:t>†</a:t>
              </a:r>
            </a:p>
          </p:txBody>
        </p:sp>
        <p:sp>
          <p:nvSpPr>
            <p:cNvPr id="39976" name="Text Box 16">
              <a:extLst>
                <a:ext uri="{FF2B5EF4-FFF2-40B4-BE49-F238E27FC236}">
                  <a16:creationId xmlns:a16="http://schemas.microsoft.com/office/drawing/2014/main" id="{903BA726-D8DF-49DE-A987-A45925554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188" y="3805323"/>
              <a:ext cx="7413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fr-FR" sz="1600"/>
                <a:t>* </a:t>
              </a:r>
              <a:r>
                <a:rPr lang="en-US" altLang="fr-FR" sz="1600" baseline="30000"/>
                <a:t>†</a:t>
              </a:r>
            </a:p>
          </p:txBody>
        </p:sp>
        <p:sp>
          <p:nvSpPr>
            <p:cNvPr id="39977" name="Rectangle 21">
              <a:extLst>
                <a:ext uri="{FF2B5EF4-FFF2-40B4-BE49-F238E27FC236}">
                  <a16:creationId xmlns:a16="http://schemas.microsoft.com/office/drawing/2014/main" id="{B5F419CA-22A5-4D91-905D-7E5262E91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1949450"/>
              <a:ext cx="12700" cy="180975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78" name="Rectangle 22">
              <a:extLst>
                <a:ext uri="{FF2B5EF4-FFF2-40B4-BE49-F238E27FC236}">
                  <a16:creationId xmlns:a16="http://schemas.microsoft.com/office/drawing/2014/main" id="{843663B7-B476-4B86-A5AA-403CD0698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1949450"/>
              <a:ext cx="12700" cy="180975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79" name="Rectangle 23">
              <a:extLst>
                <a:ext uri="{FF2B5EF4-FFF2-40B4-BE49-F238E27FC236}">
                  <a16:creationId xmlns:a16="http://schemas.microsoft.com/office/drawing/2014/main" id="{FB2078B3-0F25-46BD-A9A3-42526343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1949450"/>
              <a:ext cx="12700" cy="180975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0" name="Rectangle 24">
              <a:extLst>
                <a:ext uri="{FF2B5EF4-FFF2-40B4-BE49-F238E27FC236}">
                  <a16:creationId xmlns:a16="http://schemas.microsoft.com/office/drawing/2014/main" id="{79986DB6-49FA-4CBF-B494-748117C7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1949450"/>
              <a:ext cx="12700" cy="180975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1" name="Rectangle 25">
              <a:extLst>
                <a:ext uri="{FF2B5EF4-FFF2-40B4-BE49-F238E27FC236}">
                  <a16:creationId xmlns:a16="http://schemas.microsoft.com/office/drawing/2014/main" id="{0B621883-6CCE-4BC7-9F2C-2E17A531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1949450"/>
              <a:ext cx="12700" cy="180975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2" name="Rectangle 26">
              <a:extLst>
                <a:ext uri="{FF2B5EF4-FFF2-40B4-BE49-F238E27FC236}">
                  <a16:creationId xmlns:a16="http://schemas.microsoft.com/office/drawing/2014/main" id="{650D8407-CB47-4F23-B52C-528A7FF79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1949450"/>
              <a:ext cx="11113" cy="180975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3" name="Rectangle 27">
              <a:extLst>
                <a:ext uri="{FF2B5EF4-FFF2-40B4-BE49-F238E27FC236}">
                  <a16:creationId xmlns:a16="http://schemas.microsoft.com/office/drawing/2014/main" id="{7EBF6E91-C6A9-408F-AC23-F86613C62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1949450"/>
              <a:ext cx="12700" cy="180975"/>
            </a:xfrm>
            <a:prstGeom prst="rect">
              <a:avLst/>
            </a:prstGeom>
            <a:solidFill>
              <a:srgbClr val="E2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4" name="Rectangle 28">
              <a:extLst>
                <a:ext uri="{FF2B5EF4-FFF2-40B4-BE49-F238E27FC236}">
                  <a16:creationId xmlns:a16="http://schemas.microsoft.com/office/drawing/2014/main" id="{302E98C4-953C-4114-8747-271FD191D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3" y="1949450"/>
              <a:ext cx="12700" cy="180975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5" name="Rectangle 29">
              <a:extLst>
                <a:ext uri="{FF2B5EF4-FFF2-40B4-BE49-F238E27FC236}">
                  <a16:creationId xmlns:a16="http://schemas.microsoft.com/office/drawing/2014/main" id="{38203D6C-57C5-4722-B329-318C20B26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913" y="1949450"/>
              <a:ext cx="12700" cy="180975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6" name="Rectangle 30">
              <a:extLst>
                <a:ext uri="{FF2B5EF4-FFF2-40B4-BE49-F238E27FC236}">
                  <a16:creationId xmlns:a16="http://schemas.microsoft.com/office/drawing/2014/main" id="{74BA7B4C-1CAF-4A5E-8E31-46280FD95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613" y="1949450"/>
              <a:ext cx="12700" cy="180975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7" name="Rectangle 31">
              <a:extLst>
                <a:ext uri="{FF2B5EF4-FFF2-40B4-BE49-F238E27FC236}">
                  <a16:creationId xmlns:a16="http://schemas.microsoft.com/office/drawing/2014/main" id="{D6E2B206-A16C-43BB-8F2A-2310B691E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313" y="1949450"/>
              <a:ext cx="11112" cy="180975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8" name="Rectangle 32">
              <a:extLst>
                <a:ext uri="{FF2B5EF4-FFF2-40B4-BE49-F238E27FC236}">
                  <a16:creationId xmlns:a16="http://schemas.microsoft.com/office/drawing/2014/main" id="{DF8FE5D5-5898-46E0-A3DE-53368FC2C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25" y="1949450"/>
              <a:ext cx="12700" cy="180975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9" name="Rectangle 33">
              <a:extLst>
                <a:ext uri="{FF2B5EF4-FFF2-40B4-BE49-F238E27FC236}">
                  <a16:creationId xmlns:a16="http://schemas.microsoft.com/office/drawing/2014/main" id="{8F9F92AD-949D-41D0-A2BE-519E65DEB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1949450"/>
              <a:ext cx="12700" cy="180975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0" name="Rectangle 34">
              <a:extLst>
                <a:ext uri="{FF2B5EF4-FFF2-40B4-BE49-F238E27FC236}">
                  <a16:creationId xmlns:a16="http://schemas.microsoft.com/office/drawing/2014/main" id="{D2E7A9D2-7A01-4E57-9F15-7B8EA6BA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5" y="1949450"/>
              <a:ext cx="12700" cy="180975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1" name="Rectangle 35">
              <a:extLst>
                <a:ext uri="{FF2B5EF4-FFF2-40B4-BE49-F238E27FC236}">
                  <a16:creationId xmlns:a16="http://schemas.microsoft.com/office/drawing/2014/main" id="{C6A03419-1C96-4FE5-853D-E5F1AD4C2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525" y="1949450"/>
              <a:ext cx="12700" cy="180975"/>
            </a:xfrm>
            <a:prstGeom prst="rect">
              <a:avLst/>
            </a:prstGeom>
            <a:solidFill>
              <a:srgbClr val="8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2" name="Rectangle 36">
              <a:extLst>
                <a:ext uri="{FF2B5EF4-FFF2-40B4-BE49-F238E27FC236}">
                  <a16:creationId xmlns:a16="http://schemas.microsoft.com/office/drawing/2014/main" id="{C946CAB9-FB89-4EAD-80DE-152B8085F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225" y="1949450"/>
              <a:ext cx="11113" cy="180975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3" name="Rectangle 37">
              <a:extLst>
                <a:ext uri="{FF2B5EF4-FFF2-40B4-BE49-F238E27FC236}">
                  <a16:creationId xmlns:a16="http://schemas.microsoft.com/office/drawing/2014/main" id="{F5814A5A-2FA6-4E38-813F-4CE2F693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949450"/>
              <a:ext cx="12700" cy="180975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4" name="Rectangle 38">
              <a:extLst>
                <a:ext uri="{FF2B5EF4-FFF2-40B4-BE49-F238E27FC236}">
                  <a16:creationId xmlns:a16="http://schemas.microsoft.com/office/drawing/2014/main" id="{386DF652-ECBF-4A43-B6EA-CC6D3CA3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038" y="1949450"/>
              <a:ext cx="12700" cy="180975"/>
            </a:xfrm>
            <a:prstGeom prst="rect">
              <a:avLst/>
            </a:prstGeom>
            <a:solidFill>
              <a:srgbClr val="7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5" name="Rectangle 39">
              <a:extLst>
                <a:ext uri="{FF2B5EF4-FFF2-40B4-BE49-F238E27FC236}">
                  <a16:creationId xmlns:a16="http://schemas.microsoft.com/office/drawing/2014/main" id="{E01C8AF5-0155-4D57-BA46-41B0ACDA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1949450"/>
              <a:ext cx="12700" cy="180975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6" name="Rectangle 40">
              <a:extLst>
                <a:ext uri="{FF2B5EF4-FFF2-40B4-BE49-F238E27FC236}">
                  <a16:creationId xmlns:a16="http://schemas.microsoft.com/office/drawing/2014/main" id="{B89A5898-1C7B-4275-87AF-B84AE1F68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49450"/>
              <a:ext cx="12700" cy="180975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7" name="Rectangle 41">
              <a:extLst>
                <a:ext uri="{FF2B5EF4-FFF2-40B4-BE49-F238E27FC236}">
                  <a16:creationId xmlns:a16="http://schemas.microsoft.com/office/drawing/2014/main" id="{CA778FFA-8FCB-4CE7-98AE-B585D23A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1949450"/>
              <a:ext cx="12700" cy="180975"/>
            </a:xfrm>
            <a:prstGeom prst="rect">
              <a:avLst/>
            </a:prstGeom>
            <a:solidFill>
              <a:srgbClr val="8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8" name="Rectangle 42">
              <a:extLst>
                <a:ext uri="{FF2B5EF4-FFF2-40B4-BE49-F238E27FC236}">
                  <a16:creationId xmlns:a16="http://schemas.microsoft.com/office/drawing/2014/main" id="{6D7FDFA9-0FEF-4739-AF35-377FC1A3E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838" y="1949450"/>
              <a:ext cx="11112" cy="180975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9" name="Rectangle 43">
              <a:extLst>
                <a:ext uri="{FF2B5EF4-FFF2-40B4-BE49-F238E27FC236}">
                  <a16:creationId xmlns:a16="http://schemas.microsoft.com/office/drawing/2014/main" id="{8B3EB381-164D-4A03-8743-F465FED6A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950" y="1949450"/>
              <a:ext cx="12700" cy="180975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0" name="Rectangle 44">
              <a:extLst>
                <a:ext uri="{FF2B5EF4-FFF2-40B4-BE49-F238E27FC236}">
                  <a16:creationId xmlns:a16="http://schemas.microsoft.com/office/drawing/2014/main" id="{58933452-986F-477A-964C-DDE00DE6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650" y="1949450"/>
              <a:ext cx="12700" cy="180975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1" name="Rectangle 45">
              <a:extLst>
                <a:ext uri="{FF2B5EF4-FFF2-40B4-BE49-F238E27FC236}">
                  <a16:creationId xmlns:a16="http://schemas.microsoft.com/office/drawing/2014/main" id="{B7EDB538-F59D-459E-AD10-6C3436404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1949450"/>
              <a:ext cx="12700" cy="180975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2" name="Rectangle 46">
              <a:extLst>
                <a:ext uri="{FF2B5EF4-FFF2-40B4-BE49-F238E27FC236}">
                  <a16:creationId xmlns:a16="http://schemas.microsoft.com/office/drawing/2014/main" id="{A255F5D5-0264-456A-BD9E-D5EF8E31D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050" y="1949450"/>
              <a:ext cx="12700" cy="180975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3" name="Rectangle 47">
              <a:extLst>
                <a:ext uri="{FF2B5EF4-FFF2-40B4-BE49-F238E27FC236}">
                  <a16:creationId xmlns:a16="http://schemas.microsoft.com/office/drawing/2014/main" id="{77507B25-D610-4899-8079-343A9D2B1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1949450"/>
              <a:ext cx="11113" cy="180975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4" name="Rectangle 48">
              <a:extLst>
                <a:ext uri="{FF2B5EF4-FFF2-40B4-BE49-F238E27FC236}">
                  <a16:creationId xmlns:a16="http://schemas.microsoft.com/office/drawing/2014/main" id="{C2B62F00-D32F-42E9-958F-DC2018E05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1949450"/>
              <a:ext cx="12700" cy="180975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5" name="Rectangle 49">
              <a:extLst>
                <a:ext uri="{FF2B5EF4-FFF2-40B4-BE49-F238E27FC236}">
                  <a16:creationId xmlns:a16="http://schemas.microsoft.com/office/drawing/2014/main" id="{0484B9B7-1006-4D10-99E1-7C77B06B9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563" y="1949450"/>
              <a:ext cx="12700" cy="180975"/>
            </a:xfrm>
            <a:prstGeom prst="rect">
              <a:avLst/>
            </a:prstGeom>
            <a:solidFill>
              <a:srgbClr val="E1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6" name="Rectangle 50">
              <a:extLst>
                <a:ext uri="{FF2B5EF4-FFF2-40B4-BE49-F238E27FC236}">
                  <a16:creationId xmlns:a16="http://schemas.microsoft.com/office/drawing/2014/main" id="{3C45B6D9-67AC-4BDE-8489-28058BA58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1949450"/>
              <a:ext cx="12700" cy="180975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7" name="Rectangle 51">
              <a:extLst>
                <a:ext uri="{FF2B5EF4-FFF2-40B4-BE49-F238E27FC236}">
                  <a16:creationId xmlns:a16="http://schemas.microsoft.com/office/drawing/2014/main" id="{7DF1E393-1A72-4B1C-8A6C-9735847C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963" y="1949450"/>
              <a:ext cx="12700" cy="180975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8" name="Rectangle 52">
              <a:extLst>
                <a:ext uri="{FF2B5EF4-FFF2-40B4-BE49-F238E27FC236}">
                  <a16:creationId xmlns:a16="http://schemas.microsoft.com/office/drawing/2014/main" id="{FD8F622C-A4B5-44D3-A17E-165208D5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663" y="1949450"/>
              <a:ext cx="12700" cy="180975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09" name="Rectangle 53">
              <a:extLst>
                <a:ext uri="{FF2B5EF4-FFF2-40B4-BE49-F238E27FC236}">
                  <a16:creationId xmlns:a16="http://schemas.microsoft.com/office/drawing/2014/main" id="{962291DF-E5A9-403E-8276-96EFA29C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363" y="1949450"/>
              <a:ext cx="11112" cy="180975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0" name="Rectangle 54">
              <a:extLst>
                <a:ext uri="{FF2B5EF4-FFF2-40B4-BE49-F238E27FC236}">
                  <a16:creationId xmlns:a16="http://schemas.microsoft.com/office/drawing/2014/main" id="{E7774C91-3229-40A1-A834-5A879A5FC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475" y="1949450"/>
              <a:ext cx="12700" cy="180975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1" name="Rectangle 55">
              <a:extLst>
                <a:ext uri="{FF2B5EF4-FFF2-40B4-BE49-F238E27FC236}">
                  <a16:creationId xmlns:a16="http://schemas.microsoft.com/office/drawing/2014/main" id="{6E51ABC3-16CD-4772-A791-1687F0779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175" y="1949450"/>
              <a:ext cx="12700" cy="180975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394" name="Rectangle 56">
              <a:extLst>
                <a:ext uri="{FF2B5EF4-FFF2-40B4-BE49-F238E27FC236}">
                  <a16:creationId xmlns:a16="http://schemas.microsoft.com/office/drawing/2014/main" id="{294D241E-966D-436D-A38A-3970F141A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1949450"/>
              <a:ext cx="434975" cy="180989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3200"/>
            </a:p>
          </p:txBody>
        </p:sp>
        <p:sp>
          <p:nvSpPr>
            <p:cNvPr id="40013" name="Rectangle 57">
              <a:extLst>
                <a:ext uri="{FF2B5EF4-FFF2-40B4-BE49-F238E27FC236}">
                  <a16:creationId xmlns:a16="http://schemas.microsoft.com/office/drawing/2014/main" id="{DF3A4499-B581-49CE-91CF-8AE7BF1BB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2130425"/>
              <a:ext cx="12700" cy="471488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4" name="Rectangle 58">
              <a:extLst>
                <a:ext uri="{FF2B5EF4-FFF2-40B4-BE49-F238E27FC236}">
                  <a16:creationId xmlns:a16="http://schemas.microsoft.com/office/drawing/2014/main" id="{3F493AFC-A433-49B6-8828-30B1EBFD6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675" y="2130425"/>
              <a:ext cx="12700" cy="471488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5" name="Rectangle 59">
              <a:extLst>
                <a:ext uri="{FF2B5EF4-FFF2-40B4-BE49-F238E27FC236}">
                  <a16:creationId xmlns:a16="http://schemas.microsoft.com/office/drawing/2014/main" id="{099451E0-3650-4B62-8C75-7844DF12F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2130425"/>
              <a:ext cx="12700" cy="471488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6" name="Rectangle 60">
              <a:extLst>
                <a:ext uri="{FF2B5EF4-FFF2-40B4-BE49-F238E27FC236}">
                  <a16:creationId xmlns:a16="http://schemas.microsoft.com/office/drawing/2014/main" id="{958FF37D-A32A-4F93-A62B-6F005FAEF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2130425"/>
              <a:ext cx="12700" cy="471488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7" name="Rectangle 61">
              <a:extLst>
                <a:ext uri="{FF2B5EF4-FFF2-40B4-BE49-F238E27FC236}">
                  <a16:creationId xmlns:a16="http://schemas.microsoft.com/office/drawing/2014/main" id="{64B9B087-01B5-4DFC-87FE-30DDB6F8F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2130425"/>
              <a:ext cx="12700" cy="471488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8" name="Rectangle 62">
              <a:extLst>
                <a:ext uri="{FF2B5EF4-FFF2-40B4-BE49-F238E27FC236}">
                  <a16:creationId xmlns:a16="http://schemas.microsoft.com/office/drawing/2014/main" id="{E1F11C1D-6DB3-4795-A7CA-7AB9B50B6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475" y="2130425"/>
              <a:ext cx="11113" cy="471488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9" name="Rectangle 63">
              <a:extLst>
                <a:ext uri="{FF2B5EF4-FFF2-40B4-BE49-F238E27FC236}">
                  <a16:creationId xmlns:a16="http://schemas.microsoft.com/office/drawing/2014/main" id="{538C5874-3196-492F-9544-32B5DE1C8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88" y="2130425"/>
              <a:ext cx="12700" cy="471488"/>
            </a:xfrm>
            <a:prstGeom prst="rect">
              <a:avLst/>
            </a:prstGeom>
            <a:solidFill>
              <a:srgbClr val="E2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0" name="Rectangle 64">
              <a:extLst>
                <a:ext uri="{FF2B5EF4-FFF2-40B4-BE49-F238E27FC236}">
                  <a16:creationId xmlns:a16="http://schemas.microsoft.com/office/drawing/2014/main" id="{5451063C-2D5E-45F7-B5A2-506B206CA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288" y="2130425"/>
              <a:ext cx="12700" cy="471488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1" name="Rectangle 65">
              <a:extLst>
                <a:ext uri="{FF2B5EF4-FFF2-40B4-BE49-F238E27FC236}">
                  <a16:creationId xmlns:a16="http://schemas.microsoft.com/office/drawing/2014/main" id="{94C815EF-3B98-4682-89A9-D8A5FCAD9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988" y="2130425"/>
              <a:ext cx="12700" cy="47148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2" name="Rectangle 66">
              <a:extLst>
                <a:ext uri="{FF2B5EF4-FFF2-40B4-BE49-F238E27FC236}">
                  <a16:creationId xmlns:a16="http://schemas.microsoft.com/office/drawing/2014/main" id="{5985DF96-20C5-4CA4-9BA6-D4740C28A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688" y="2130425"/>
              <a:ext cx="12700" cy="471488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3" name="Rectangle 67">
              <a:extLst>
                <a:ext uri="{FF2B5EF4-FFF2-40B4-BE49-F238E27FC236}">
                  <a16:creationId xmlns:a16="http://schemas.microsoft.com/office/drawing/2014/main" id="{3B63BA80-32F1-4A4A-B623-22C641B66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388" y="2130425"/>
              <a:ext cx="11112" cy="471488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4" name="Rectangle 68">
              <a:extLst>
                <a:ext uri="{FF2B5EF4-FFF2-40B4-BE49-F238E27FC236}">
                  <a16:creationId xmlns:a16="http://schemas.microsoft.com/office/drawing/2014/main" id="{91D39B77-6046-47FA-A880-EBBF973BF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00" y="2130425"/>
              <a:ext cx="12700" cy="471488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5" name="Rectangle 69">
              <a:extLst>
                <a:ext uri="{FF2B5EF4-FFF2-40B4-BE49-F238E27FC236}">
                  <a16:creationId xmlns:a16="http://schemas.microsoft.com/office/drawing/2014/main" id="{29C9F568-19BD-42A8-B43A-A3A735AB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200" y="2130425"/>
              <a:ext cx="12700" cy="471488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6" name="Rectangle 70">
              <a:extLst>
                <a:ext uri="{FF2B5EF4-FFF2-40B4-BE49-F238E27FC236}">
                  <a16:creationId xmlns:a16="http://schemas.microsoft.com/office/drawing/2014/main" id="{A2127B5C-D310-45DB-8C87-8475B5FCF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2130425"/>
              <a:ext cx="12700" cy="471488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7" name="Rectangle 71">
              <a:extLst>
                <a:ext uri="{FF2B5EF4-FFF2-40B4-BE49-F238E27FC236}">
                  <a16:creationId xmlns:a16="http://schemas.microsoft.com/office/drawing/2014/main" id="{F1A2986D-BA0D-4855-A0AA-89A67A7DF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600" y="2130425"/>
              <a:ext cx="12700" cy="471488"/>
            </a:xfrm>
            <a:prstGeom prst="rect">
              <a:avLst/>
            </a:prstGeom>
            <a:solidFill>
              <a:srgbClr val="8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8" name="Rectangle 72">
              <a:extLst>
                <a:ext uri="{FF2B5EF4-FFF2-40B4-BE49-F238E27FC236}">
                  <a16:creationId xmlns:a16="http://schemas.microsoft.com/office/drawing/2014/main" id="{DE2C0FD7-7C4F-497D-A84E-A4886D74E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2130425"/>
              <a:ext cx="12700" cy="471488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9" name="Rectangle 73">
              <a:extLst>
                <a:ext uri="{FF2B5EF4-FFF2-40B4-BE49-F238E27FC236}">
                  <a16:creationId xmlns:a16="http://schemas.microsoft.com/office/drawing/2014/main" id="{B62BC60F-1DA1-4CB4-948D-76E550D6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130425"/>
              <a:ext cx="11113" cy="471488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0" name="Rectangle 74">
              <a:extLst>
                <a:ext uri="{FF2B5EF4-FFF2-40B4-BE49-F238E27FC236}">
                  <a16:creationId xmlns:a16="http://schemas.microsoft.com/office/drawing/2014/main" id="{74E2A098-606D-421A-A17A-E9ABF140F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2130425"/>
              <a:ext cx="12700" cy="471488"/>
            </a:xfrm>
            <a:prstGeom prst="rect">
              <a:avLst/>
            </a:prstGeom>
            <a:solidFill>
              <a:srgbClr val="7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1" name="Rectangle 75">
              <a:extLst>
                <a:ext uri="{FF2B5EF4-FFF2-40B4-BE49-F238E27FC236}">
                  <a16:creationId xmlns:a16="http://schemas.microsoft.com/office/drawing/2014/main" id="{BCC764ED-3B54-4962-891F-B6E1A9071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813" y="2130425"/>
              <a:ext cx="12700" cy="471488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2" name="Rectangle 76">
              <a:extLst>
                <a:ext uri="{FF2B5EF4-FFF2-40B4-BE49-F238E27FC236}">
                  <a16:creationId xmlns:a16="http://schemas.microsoft.com/office/drawing/2014/main" id="{4C17F04B-4F59-4893-B821-E86D5DE7C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2130425"/>
              <a:ext cx="12700" cy="471488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3" name="Rectangle 77">
              <a:extLst>
                <a:ext uri="{FF2B5EF4-FFF2-40B4-BE49-F238E27FC236}">
                  <a16:creationId xmlns:a16="http://schemas.microsoft.com/office/drawing/2014/main" id="{DE649C9B-276A-49BB-9584-37516093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213" y="2130425"/>
              <a:ext cx="12700" cy="471488"/>
            </a:xfrm>
            <a:prstGeom prst="rect">
              <a:avLst/>
            </a:prstGeom>
            <a:solidFill>
              <a:srgbClr val="8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4" name="Rectangle 78">
              <a:extLst>
                <a:ext uri="{FF2B5EF4-FFF2-40B4-BE49-F238E27FC236}">
                  <a16:creationId xmlns:a16="http://schemas.microsoft.com/office/drawing/2014/main" id="{71C538E5-D2B1-4233-80ED-AD9CF8953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130425"/>
              <a:ext cx="11112" cy="471488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5" name="Rectangle 79">
              <a:extLst>
                <a:ext uri="{FF2B5EF4-FFF2-40B4-BE49-F238E27FC236}">
                  <a16:creationId xmlns:a16="http://schemas.microsoft.com/office/drawing/2014/main" id="{4A3938A1-702C-43B6-90D3-17A715B8B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025" y="2130425"/>
              <a:ext cx="12700" cy="471488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6" name="Rectangle 80">
              <a:extLst>
                <a:ext uri="{FF2B5EF4-FFF2-40B4-BE49-F238E27FC236}">
                  <a16:creationId xmlns:a16="http://schemas.microsoft.com/office/drawing/2014/main" id="{647575B1-BD97-4665-A5E6-3FFAB393E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725" y="2130425"/>
              <a:ext cx="12700" cy="471488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7" name="Rectangle 81">
              <a:extLst>
                <a:ext uri="{FF2B5EF4-FFF2-40B4-BE49-F238E27FC236}">
                  <a16:creationId xmlns:a16="http://schemas.microsoft.com/office/drawing/2014/main" id="{F11F53DA-1E2F-45FD-8081-D09783354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425" y="2130425"/>
              <a:ext cx="12700" cy="471488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8" name="Rectangle 82">
              <a:extLst>
                <a:ext uri="{FF2B5EF4-FFF2-40B4-BE49-F238E27FC236}">
                  <a16:creationId xmlns:a16="http://schemas.microsoft.com/office/drawing/2014/main" id="{F6CF47AC-ACC5-4607-B362-8B478223A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25" y="2130425"/>
              <a:ext cx="12700" cy="471488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9" name="Rectangle 83">
              <a:extLst>
                <a:ext uri="{FF2B5EF4-FFF2-40B4-BE49-F238E27FC236}">
                  <a16:creationId xmlns:a16="http://schemas.microsoft.com/office/drawing/2014/main" id="{B5638009-261F-4BD8-A943-59EA241A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2130425"/>
              <a:ext cx="11113" cy="47148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0" name="Rectangle 84">
              <a:extLst>
                <a:ext uri="{FF2B5EF4-FFF2-40B4-BE49-F238E27FC236}">
                  <a16:creationId xmlns:a16="http://schemas.microsoft.com/office/drawing/2014/main" id="{51C231C3-9FCC-40AE-B94E-1A7049F10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938" y="2130425"/>
              <a:ext cx="12700" cy="471488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1" name="Rectangle 85">
              <a:extLst>
                <a:ext uri="{FF2B5EF4-FFF2-40B4-BE49-F238E27FC236}">
                  <a16:creationId xmlns:a16="http://schemas.microsoft.com/office/drawing/2014/main" id="{F71EC689-269F-4F6E-9698-758546E82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638" y="2130425"/>
              <a:ext cx="12700" cy="471488"/>
            </a:xfrm>
            <a:prstGeom prst="rect">
              <a:avLst/>
            </a:prstGeom>
            <a:solidFill>
              <a:srgbClr val="E1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2" name="Rectangle 86">
              <a:extLst>
                <a:ext uri="{FF2B5EF4-FFF2-40B4-BE49-F238E27FC236}">
                  <a16:creationId xmlns:a16="http://schemas.microsoft.com/office/drawing/2014/main" id="{2873F634-EC23-4B51-ADF7-517A224DA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338" y="2130425"/>
              <a:ext cx="12700" cy="471488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3" name="Rectangle 87">
              <a:extLst>
                <a:ext uri="{FF2B5EF4-FFF2-40B4-BE49-F238E27FC236}">
                  <a16:creationId xmlns:a16="http://schemas.microsoft.com/office/drawing/2014/main" id="{54BE66C0-FBCD-45A9-A6D8-FE98FA08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038" y="2130425"/>
              <a:ext cx="12700" cy="471488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4" name="Rectangle 88">
              <a:extLst>
                <a:ext uri="{FF2B5EF4-FFF2-40B4-BE49-F238E27FC236}">
                  <a16:creationId xmlns:a16="http://schemas.microsoft.com/office/drawing/2014/main" id="{8040657B-232D-417A-8078-48432DAD1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2130425"/>
              <a:ext cx="12700" cy="471488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5" name="Rectangle 89">
              <a:extLst>
                <a:ext uri="{FF2B5EF4-FFF2-40B4-BE49-F238E27FC236}">
                  <a16:creationId xmlns:a16="http://schemas.microsoft.com/office/drawing/2014/main" id="{AE72B28B-E56F-496E-A578-7E891DD8E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438" y="2130425"/>
              <a:ext cx="11112" cy="471488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6" name="Rectangle 90">
              <a:extLst>
                <a:ext uri="{FF2B5EF4-FFF2-40B4-BE49-F238E27FC236}">
                  <a16:creationId xmlns:a16="http://schemas.microsoft.com/office/drawing/2014/main" id="{7137E8D2-2CE8-4ADE-91D4-A412696BC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2130425"/>
              <a:ext cx="12700" cy="471488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7" name="Rectangle 91">
              <a:extLst>
                <a:ext uri="{FF2B5EF4-FFF2-40B4-BE49-F238E27FC236}">
                  <a16:creationId xmlns:a16="http://schemas.microsoft.com/office/drawing/2014/main" id="{FDAA36F1-E8D2-4777-8374-251785C62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2130425"/>
              <a:ext cx="12700" cy="471488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430" name="Rectangle 92">
              <a:extLst>
                <a:ext uri="{FF2B5EF4-FFF2-40B4-BE49-F238E27FC236}">
                  <a16:creationId xmlns:a16="http://schemas.microsoft.com/office/drawing/2014/main" id="{854D14DC-B00A-423D-BA9B-58389737B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2130439"/>
              <a:ext cx="434975" cy="471523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3200"/>
            </a:p>
          </p:txBody>
        </p:sp>
        <p:sp>
          <p:nvSpPr>
            <p:cNvPr id="40049" name="Rectangle 93">
              <a:extLst>
                <a:ext uri="{FF2B5EF4-FFF2-40B4-BE49-F238E27FC236}">
                  <a16:creationId xmlns:a16="http://schemas.microsoft.com/office/drawing/2014/main" id="{35EE6133-F0BF-42D6-8103-294F0D4EB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2130425"/>
              <a:ext cx="12700" cy="1909763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0" name="Rectangle 94">
              <a:extLst>
                <a:ext uri="{FF2B5EF4-FFF2-40B4-BE49-F238E27FC236}">
                  <a16:creationId xmlns:a16="http://schemas.microsoft.com/office/drawing/2014/main" id="{B42E2B78-F06C-4CB4-8C75-CBC1963B4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450" y="2130425"/>
              <a:ext cx="12700" cy="1909763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1" name="Rectangle 95">
              <a:extLst>
                <a:ext uri="{FF2B5EF4-FFF2-40B4-BE49-F238E27FC236}">
                  <a16:creationId xmlns:a16="http://schemas.microsoft.com/office/drawing/2014/main" id="{9147CF08-439A-49C2-A60E-38E529609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150" y="2130425"/>
              <a:ext cx="12700" cy="1909763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2" name="Rectangle 96">
              <a:extLst>
                <a:ext uri="{FF2B5EF4-FFF2-40B4-BE49-F238E27FC236}">
                  <a16:creationId xmlns:a16="http://schemas.microsoft.com/office/drawing/2014/main" id="{FF469D8F-720D-44C0-AF83-AC72B2E9C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0" y="2130425"/>
              <a:ext cx="12700" cy="1909763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3" name="Rectangle 97">
              <a:extLst>
                <a:ext uri="{FF2B5EF4-FFF2-40B4-BE49-F238E27FC236}">
                  <a16:creationId xmlns:a16="http://schemas.microsoft.com/office/drawing/2014/main" id="{AE12CD0E-3D55-4181-B948-8909D8087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550" y="2130425"/>
              <a:ext cx="11113" cy="1909763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4" name="Rectangle 98">
              <a:extLst>
                <a:ext uri="{FF2B5EF4-FFF2-40B4-BE49-F238E27FC236}">
                  <a16:creationId xmlns:a16="http://schemas.microsoft.com/office/drawing/2014/main" id="{79FC2490-45EC-4F14-8CB6-43A6797FD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663" y="2130425"/>
              <a:ext cx="12700" cy="1909763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5" name="Rectangle 99">
              <a:extLst>
                <a:ext uri="{FF2B5EF4-FFF2-40B4-BE49-F238E27FC236}">
                  <a16:creationId xmlns:a16="http://schemas.microsoft.com/office/drawing/2014/main" id="{932B65EC-E91E-449A-996F-BFECEAC47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2130425"/>
              <a:ext cx="12700" cy="1909763"/>
            </a:xfrm>
            <a:prstGeom prst="rect">
              <a:avLst/>
            </a:prstGeom>
            <a:solidFill>
              <a:srgbClr val="E2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6" name="Rectangle 100">
              <a:extLst>
                <a:ext uri="{FF2B5EF4-FFF2-40B4-BE49-F238E27FC236}">
                  <a16:creationId xmlns:a16="http://schemas.microsoft.com/office/drawing/2014/main" id="{19129CED-313E-4A10-BDC7-6FD3B852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30425"/>
              <a:ext cx="12700" cy="1909763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7" name="Rectangle 101">
              <a:extLst>
                <a:ext uri="{FF2B5EF4-FFF2-40B4-BE49-F238E27FC236}">
                  <a16:creationId xmlns:a16="http://schemas.microsoft.com/office/drawing/2014/main" id="{FC25DF5F-63EB-44F6-819C-D2DCD89E4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763" y="2130425"/>
              <a:ext cx="12700" cy="190976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8" name="Rectangle 102">
              <a:extLst>
                <a:ext uri="{FF2B5EF4-FFF2-40B4-BE49-F238E27FC236}">
                  <a16:creationId xmlns:a16="http://schemas.microsoft.com/office/drawing/2014/main" id="{D6C6DBD8-773E-49D5-8EB1-995C2DEFA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463" y="2130425"/>
              <a:ext cx="11112" cy="1909763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9" name="Rectangle 103">
              <a:extLst>
                <a:ext uri="{FF2B5EF4-FFF2-40B4-BE49-F238E27FC236}">
                  <a16:creationId xmlns:a16="http://schemas.microsoft.com/office/drawing/2014/main" id="{44DA1926-20BE-4DD9-B596-302B48C51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575" y="2130425"/>
              <a:ext cx="12700" cy="1909763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0" name="Rectangle 104">
              <a:extLst>
                <a:ext uri="{FF2B5EF4-FFF2-40B4-BE49-F238E27FC236}">
                  <a16:creationId xmlns:a16="http://schemas.microsoft.com/office/drawing/2014/main" id="{C2ED61DC-ADBA-47CA-AC66-A2DD349B9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275" y="2130425"/>
              <a:ext cx="12700" cy="1909763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1" name="Rectangle 105">
              <a:extLst>
                <a:ext uri="{FF2B5EF4-FFF2-40B4-BE49-F238E27FC236}">
                  <a16:creationId xmlns:a16="http://schemas.microsoft.com/office/drawing/2014/main" id="{F27243B1-69FD-48A6-A03E-FF84C4DD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2130425"/>
              <a:ext cx="12700" cy="1909763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2" name="Rectangle 106">
              <a:extLst>
                <a:ext uri="{FF2B5EF4-FFF2-40B4-BE49-F238E27FC236}">
                  <a16:creationId xmlns:a16="http://schemas.microsoft.com/office/drawing/2014/main" id="{8F2656A9-33F7-4054-B315-9414266AC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3675" y="2130425"/>
              <a:ext cx="12700" cy="1909763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3" name="Rectangle 107">
              <a:extLst>
                <a:ext uri="{FF2B5EF4-FFF2-40B4-BE49-F238E27FC236}">
                  <a16:creationId xmlns:a16="http://schemas.microsoft.com/office/drawing/2014/main" id="{A14A4198-3FAA-43CD-9CCF-D96D41C72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75" y="2130425"/>
              <a:ext cx="12700" cy="1909763"/>
            </a:xfrm>
            <a:prstGeom prst="rect">
              <a:avLst/>
            </a:prstGeom>
            <a:solidFill>
              <a:srgbClr val="8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4" name="Rectangle 108">
              <a:extLst>
                <a:ext uri="{FF2B5EF4-FFF2-40B4-BE49-F238E27FC236}">
                  <a16:creationId xmlns:a16="http://schemas.microsoft.com/office/drawing/2014/main" id="{43FD2DCE-1219-4E58-8835-52831024D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075" y="2130425"/>
              <a:ext cx="11113" cy="1909763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5" name="Rectangle 109">
              <a:extLst>
                <a:ext uri="{FF2B5EF4-FFF2-40B4-BE49-F238E27FC236}">
                  <a16:creationId xmlns:a16="http://schemas.microsoft.com/office/drawing/2014/main" id="{C0F3AA39-4DCC-42CB-8FE3-AE6D78F84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188" y="2130425"/>
              <a:ext cx="12700" cy="1909763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6" name="Rectangle 110">
              <a:extLst>
                <a:ext uri="{FF2B5EF4-FFF2-40B4-BE49-F238E27FC236}">
                  <a16:creationId xmlns:a16="http://schemas.microsoft.com/office/drawing/2014/main" id="{52C58E9E-A83B-479B-B6AD-06F3A9E68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88" y="2130425"/>
              <a:ext cx="12700" cy="1909763"/>
            </a:xfrm>
            <a:prstGeom prst="rect">
              <a:avLst/>
            </a:prstGeom>
            <a:solidFill>
              <a:srgbClr val="7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7" name="Rectangle 111">
              <a:extLst>
                <a:ext uri="{FF2B5EF4-FFF2-40B4-BE49-F238E27FC236}">
                  <a16:creationId xmlns:a16="http://schemas.microsoft.com/office/drawing/2014/main" id="{9EB84628-F7C7-414E-B322-352876400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2130425"/>
              <a:ext cx="12700" cy="1909763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8" name="Rectangle 112">
              <a:extLst>
                <a:ext uri="{FF2B5EF4-FFF2-40B4-BE49-F238E27FC236}">
                  <a16:creationId xmlns:a16="http://schemas.microsoft.com/office/drawing/2014/main" id="{BB2F7517-7DAF-494F-8AC4-490EDBC72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2130425"/>
              <a:ext cx="12700" cy="1909763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69" name="Rectangle 113">
              <a:extLst>
                <a:ext uri="{FF2B5EF4-FFF2-40B4-BE49-F238E27FC236}">
                  <a16:creationId xmlns:a16="http://schemas.microsoft.com/office/drawing/2014/main" id="{AE4FAAFD-27EE-418B-B98D-0A158E7C3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988" y="2130425"/>
              <a:ext cx="11112" cy="1909763"/>
            </a:xfrm>
            <a:prstGeom prst="rect">
              <a:avLst/>
            </a:prstGeom>
            <a:solidFill>
              <a:srgbClr val="8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0" name="Rectangle 114">
              <a:extLst>
                <a:ext uri="{FF2B5EF4-FFF2-40B4-BE49-F238E27FC236}">
                  <a16:creationId xmlns:a16="http://schemas.microsoft.com/office/drawing/2014/main" id="{A6D69293-07BA-4B19-AE3C-1204C2A60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0" y="2130425"/>
              <a:ext cx="12700" cy="1909763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1" name="Rectangle 115">
              <a:extLst>
                <a:ext uri="{FF2B5EF4-FFF2-40B4-BE49-F238E27FC236}">
                  <a16:creationId xmlns:a16="http://schemas.microsoft.com/office/drawing/2014/main" id="{EB3252A7-9CBA-4C01-A8AD-78B715DA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800" y="2130425"/>
              <a:ext cx="12700" cy="1909763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2" name="Rectangle 116">
              <a:extLst>
                <a:ext uri="{FF2B5EF4-FFF2-40B4-BE49-F238E27FC236}">
                  <a16:creationId xmlns:a16="http://schemas.microsoft.com/office/drawing/2014/main" id="{F73BAB69-6FEA-4838-B58D-286021B9F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0" y="2130425"/>
              <a:ext cx="12700" cy="1909763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3" name="Rectangle 117">
              <a:extLst>
                <a:ext uri="{FF2B5EF4-FFF2-40B4-BE49-F238E27FC236}">
                  <a16:creationId xmlns:a16="http://schemas.microsoft.com/office/drawing/2014/main" id="{0F3C8D4C-0AC8-420D-9726-2BA9B5A2E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130425"/>
              <a:ext cx="12700" cy="1909763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4" name="Rectangle 118">
              <a:extLst>
                <a:ext uri="{FF2B5EF4-FFF2-40B4-BE49-F238E27FC236}">
                  <a16:creationId xmlns:a16="http://schemas.microsoft.com/office/drawing/2014/main" id="{02EE2030-0664-4730-8EE2-E81477C04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900" y="2130425"/>
              <a:ext cx="12700" cy="1909763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5" name="Rectangle 119">
              <a:extLst>
                <a:ext uri="{FF2B5EF4-FFF2-40B4-BE49-F238E27FC236}">
                  <a16:creationId xmlns:a16="http://schemas.microsoft.com/office/drawing/2014/main" id="{597D4154-B54B-418F-A864-FD56866D3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00" y="2130425"/>
              <a:ext cx="11113" cy="190976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6" name="Rectangle 120">
              <a:extLst>
                <a:ext uri="{FF2B5EF4-FFF2-40B4-BE49-F238E27FC236}">
                  <a16:creationId xmlns:a16="http://schemas.microsoft.com/office/drawing/2014/main" id="{F7289DB6-A4F5-45D2-8591-1D9BA1E0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713" y="2130425"/>
              <a:ext cx="12700" cy="1909763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7" name="Rectangle 121">
              <a:extLst>
                <a:ext uri="{FF2B5EF4-FFF2-40B4-BE49-F238E27FC236}">
                  <a16:creationId xmlns:a16="http://schemas.microsoft.com/office/drawing/2014/main" id="{7713E4F1-0B76-4D8A-8F01-E6F7D4607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3" y="2130425"/>
              <a:ext cx="12700" cy="1909763"/>
            </a:xfrm>
            <a:prstGeom prst="rect">
              <a:avLst/>
            </a:prstGeom>
            <a:solidFill>
              <a:srgbClr val="E1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8" name="Rectangle 122">
              <a:extLst>
                <a:ext uri="{FF2B5EF4-FFF2-40B4-BE49-F238E27FC236}">
                  <a16:creationId xmlns:a16="http://schemas.microsoft.com/office/drawing/2014/main" id="{A07061AB-7F99-49BC-B32A-6BFF82897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113" y="2130425"/>
              <a:ext cx="12700" cy="1909763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79" name="Rectangle 123">
              <a:extLst>
                <a:ext uri="{FF2B5EF4-FFF2-40B4-BE49-F238E27FC236}">
                  <a16:creationId xmlns:a16="http://schemas.microsoft.com/office/drawing/2014/main" id="{5C52E32F-DF12-449A-A248-5EEF0E546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13" y="2130425"/>
              <a:ext cx="12700" cy="1909763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0" name="Rectangle 124">
              <a:extLst>
                <a:ext uri="{FF2B5EF4-FFF2-40B4-BE49-F238E27FC236}">
                  <a16:creationId xmlns:a16="http://schemas.microsoft.com/office/drawing/2014/main" id="{B68BF663-9AC4-4163-9E85-39BD51407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2130425"/>
              <a:ext cx="11112" cy="1909763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1" name="Rectangle 125">
              <a:extLst>
                <a:ext uri="{FF2B5EF4-FFF2-40B4-BE49-F238E27FC236}">
                  <a16:creationId xmlns:a16="http://schemas.microsoft.com/office/drawing/2014/main" id="{A29940BF-4963-4068-8DF0-09EC3B352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2130425"/>
              <a:ext cx="12700" cy="1909763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2" name="Rectangle 126">
              <a:extLst>
                <a:ext uri="{FF2B5EF4-FFF2-40B4-BE49-F238E27FC236}">
                  <a16:creationId xmlns:a16="http://schemas.microsoft.com/office/drawing/2014/main" id="{BA3653C6-40CB-4608-A054-39356AF50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325" y="2130425"/>
              <a:ext cx="12700" cy="1909763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3" name="Rectangle 127">
              <a:extLst>
                <a:ext uri="{FF2B5EF4-FFF2-40B4-BE49-F238E27FC236}">
                  <a16:creationId xmlns:a16="http://schemas.microsoft.com/office/drawing/2014/main" id="{77C63079-0F99-4865-A015-2812C70A6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2130425"/>
              <a:ext cx="12700" cy="1909763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466" name="Rectangle 128">
              <a:extLst>
                <a:ext uri="{FF2B5EF4-FFF2-40B4-BE49-F238E27FC236}">
                  <a16:creationId xmlns:a16="http://schemas.microsoft.com/office/drawing/2014/main" id="{6A822A26-F10D-4366-8BFF-D1FFE31FF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2130439"/>
              <a:ext cx="434975" cy="1909906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3200"/>
            </a:p>
          </p:txBody>
        </p:sp>
        <p:sp>
          <p:nvSpPr>
            <p:cNvPr id="40085" name="Rectangle 129">
              <a:extLst>
                <a:ext uri="{FF2B5EF4-FFF2-40B4-BE49-F238E27FC236}">
                  <a16:creationId xmlns:a16="http://schemas.microsoft.com/office/drawing/2014/main" id="{D10B93A2-DE33-42AD-8628-3F68A5232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0825" y="2130425"/>
              <a:ext cx="12700" cy="1668463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6" name="Rectangle 130">
              <a:extLst>
                <a:ext uri="{FF2B5EF4-FFF2-40B4-BE49-F238E27FC236}">
                  <a16:creationId xmlns:a16="http://schemas.microsoft.com/office/drawing/2014/main" id="{00AB5BB2-140B-4C6B-8B2A-D68240BBB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525" y="2130425"/>
              <a:ext cx="12700" cy="1668463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7" name="Rectangle 131">
              <a:extLst>
                <a:ext uri="{FF2B5EF4-FFF2-40B4-BE49-F238E27FC236}">
                  <a16:creationId xmlns:a16="http://schemas.microsoft.com/office/drawing/2014/main" id="{1F27472C-5FCF-4BFD-846D-8D27970F7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225" y="2130425"/>
              <a:ext cx="12700" cy="1668463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8" name="Rectangle 132">
              <a:extLst>
                <a:ext uri="{FF2B5EF4-FFF2-40B4-BE49-F238E27FC236}">
                  <a16:creationId xmlns:a16="http://schemas.microsoft.com/office/drawing/2014/main" id="{3B93E24E-96C6-4037-9C5C-CEC809B3A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925" y="2130425"/>
              <a:ext cx="12700" cy="1668463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89" name="Rectangle 133">
              <a:extLst>
                <a:ext uri="{FF2B5EF4-FFF2-40B4-BE49-F238E27FC236}">
                  <a16:creationId xmlns:a16="http://schemas.microsoft.com/office/drawing/2014/main" id="{A2D6216C-88FB-4CE7-BACC-A8EEDA271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5" y="2130425"/>
              <a:ext cx="11113" cy="1668463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0" name="Rectangle 134">
              <a:extLst>
                <a:ext uri="{FF2B5EF4-FFF2-40B4-BE49-F238E27FC236}">
                  <a16:creationId xmlns:a16="http://schemas.microsoft.com/office/drawing/2014/main" id="{F03433BC-5C2C-4104-A46F-78DF714D8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738" y="2130425"/>
              <a:ext cx="12700" cy="1668463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1" name="Rectangle 135">
              <a:extLst>
                <a:ext uri="{FF2B5EF4-FFF2-40B4-BE49-F238E27FC236}">
                  <a16:creationId xmlns:a16="http://schemas.microsoft.com/office/drawing/2014/main" id="{EAAB0A41-A017-4772-9D4A-BB25661B5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438" y="2130425"/>
              <a:ext cx="12700" cy="1668463"/>
            </a:xfrm>
            <a:prstGeom prst="rect">
              <a:avLst/>
            </a:prstGeom>
            <a:solidFill>
              <a:srgbClr val="E2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2" name="Rectangle 136">
              <a:extLst>
                <a:ext uri="{FF2B5EF4-FFF2-40B4-BE49-F238E27FC236}">
                  <a16:creationId xmlns:a16="http://schemas.microsoft.com/office/drawing/2014/main" id="{838F0CC6-2EB2-452B-ADD8-49E4C86C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138" y="2130425"/>
              <a:ext cx="12700" cy="1668463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3" name="Rectangle 137">
              <a:extLst>
                <a:ext uri="{FF2B5EF4-FFF2-40B4-BE49-F238E27FC236}">
                  <a16:creationId xmlns:a16="http://schemas.microsoft.com/office/drawing/2014/main" id="{C4358826-AC9A-499E-ADCD-8FC676C0A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838" y="2130425"/>
              <a:ext cx="12700" cy="166846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4" name="Rectangle 138">
              <a:extLst>
                <a:ext uri="{FF2B5EF4-FFF2-40B4-BE49-F238E27FC236}">
                  <a16:creationId xmlns:a16="http://schemas.microsoft.com/office/drawing/2014/main" id="{403900DA-CD14-4CB0-BAD8-6B488DE14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3538" y="2130425"/>
              <a:ext cx="11112" cy="1668463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5" name="Rectangle 139">
              <a:extLst>
                <a:ext uri="{FF2B5EF4-FFF2-40B4-BE49-F238E27FC236}">
                  <a16:creationId xmlns:a16="http://schemas.microsoft.com/office/drawing/2014/main" id="{E23F66F8-A9BB-418F-AD67-A7DB5A43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650" y="2130425"/>
              <a:ext cx="12700" cy="1668463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6" name="Rectangle 140">
              <a:extLst>
                <a:ext uri="{FF2B5EF4-FFF2-40B4-BE49-F238E27FC236}">
                  <a16:creationId xmlns:a16="http://schemas.microsoft.com/office/drawing/2014/main" id="{E279062F-3A27-410C-8E92-C2D48B1BD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50" y="2130425"/>
              <a:ext cx="12700" cy="1668463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7" name="Rectangle 141">
              <a:extLst>
                <a:ext uri="{FF2B5EF4-FFF2-40B4-BE49-F238E27FC236}">
                  <a16:creationId xmlns:a16="http://schemas.microsoft.com/office/drawing/2014/main" id="{E85577FB-8BBF-4E67-B8C4-F4BD7AAAE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130425"/>
              <a:ext cx="12700" cy="1668463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8" name="Rectangle 142">
              <a:extLst>
                <a:ext uri="{FF2B5EF4-FFF2-40B4-BE49-F238E27FC236}">
                  <a16:creationId xmlns:a16="http://schemas.microsoft.com/office/drawing/2014/main" id="{001006F1-6284-417D-90B1-281E5A656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0" y="2130425"/>
              <a:ext cx="12700" cy="1668463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99" name="Rectangle 143">
              <a:extLst>
                <a:ext uri="{FF2B5EF4-FFF2-40B4-BE49-F238E27FC236}">
                  <a16:creationId xmlns:a16="http://schemas.microsoft.com/office/drawing/2014/main" id="{D4B1F348-D230-46E0-97A8-02D23EF9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450" y="2130425"/>
              <a:ext cx="12700" cy="1668463"/>
            </a:xfrm>
            <a:prstGeom prst="rect">
              <a:avLst/>
            </a:prstGeom>
            <a:solidFill>
              <a:srgbClr val="8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0" name="Rectangle 144">
              <a:extLst>
                <a:ext uri="{FF2B5EF4-FFF2-40B4-BE49-F238E27FC236}">
                  <a16:creationId xmlns:a16="http://schemas.microsoft.com/office/drawing/2014/main" id="{DCC1F60C-1DB0-4AA5-9B7D-9B1B7EF48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8150" y="2130425"/>
              <a:ext cx="11113" cy="1668463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1" name="Rectangle 145">
              <a:extLst>
                <a:ext uri="{FF2B5EF4-FFF2-40B4-BE49-F238E27FC236}">
                  <a16:creationId xmlns:a16="http://schemas.microsoft.com/office/drawing/2014/main" id="{B2134A5F-9FF5-4C97-B2CB-524A90DCA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130425"/>
              <a:ext cx="12700" cy="1668463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2" name="Rectangle 146">
              <a:extLst>
                <a:ext uri="{FF2B5EF4-FFF2-40B4-BE49-F238E27FC236}">
                  <a16:creationId xmlns:a16="http://schemas.microsoft.com/office/drawing/2014/main" id="{030B8A5B-FBA1-4293-9E75-5E0BE5B44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3" y="2130425"/>
              <a:ext cx="12700" cy="1668463"/>
            </a:xfrm>
            <a:prstGeom prst="rect">
              <a:avLst/>
            </a:prstGeom>
            <a:solidFill>
              <a:srgbClr val="7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3" name="Rectangle 147">
              <a:extLst>
                <a:ext uri="{FF2B5EF4-FFF2-40B4-BE49-F238E27FC236}">
                  <a16:creationId xmlns:a16="http://schemas.microsoft.com/office/drawing/2014/main" id="{980D7221-B676-4B5F-87CE-EC590DF3C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2130425"/>
              <a:ext cx="12700" cy="1668463"/>
            </a:xfrm>
            <a:prstGeom prst="rect">
              <a:avLst/>
            </a:prstGeom>
            <a:solidFill>
              <a:srgbClr val="7B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4" name="Rectangle 148">
              <a:extLst>
                <a:ext uri="{FF2B5EF4-FFF2-40B4-BE49-F238E27FC236}">
                  <a16:creationId xmlns:a16="http://schemas.microsoft.com/office/drawing/2014/main" id="{9534ADEA-F99E-4381-9DCD-A3F67A508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363" y="2130425"/>
              <a:ext cx="12700" cy="1668463"/>
            </a:xfrm>
            <a:prstGeom prst="rect">
              <a:avLst/>
            </a:pr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5" name="Rectangle 149">
              <a:extLst>
                <a:ext uri="{FF2B5EF4-FFF2-40B4-BE49-F238E27FC236}">
                  <a16:creationId xmlns:a16="http://schemas.microsoft.com/office/drawing/2014/main" id="{33C451B0-74F6-4343-87FE-A1D79466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2130425"/>
              <a:ext cx="11112" cy="1668463"/>
            </a:xfrm>
            <a:prstGeom prst="rect">
              <a:avLst/>
            </a:prstGeom>
            <a:solidFill>
              <a:srgbClr val="87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6" name="Rectangle 150">
              <a:extLst>
                <a:ext uri="{FF2B5EF4-FFF2-40B4-BE49-F238E27FC236}">
                  <a16:creationId xmlns:a16="http://schemas.microsoft.com/office/drawing/2014/main" id="{BC893CB2-0728-4D20-8E72-EAFC0119E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130425"/>
              <a:ext cx="12700" cy="1668463"/>
            </a:xfrm>
            <a:prstGeom prst="rect">
              <a:avLst/>
            </a:prstGeom>
            <a:solidFill>
              <a:srgbClr val="91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7" name="Rectangle 151">
              <a:extLst>
                <a:ext uri="{FF2B5EF4-FFF2-40B4-BE49-F238E27FC236}">
                  <a16:creationId xmlns:a16="http://schemas.microsoft.com/office/drawing/2014/main" id="{2669434C-217A-44E0-BEF0-A931C9ED8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875" y="2130425"/>
              <a:ext cx="12700" cy="1668463"/>
            </a:xfrm>
            <a:prstGeom prst="rect">
              <a:avLst/>
            </a:prstGeom>
            <a:solidFill>
              <a:srgbClr val="9B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8" name="Rectangle 152">
              <a:extLst>
                <a:ext uri="{FF2B5EF4-FFF2-40B4-BE49-F238E27FC236}">
                  <a16:creationId xmlns:a16="http://schemas.microsoft.com/office/drawing/2014/main" id="{416782D7-6B6D-4142-B2AB-F27A92519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575" y="2130425"/>
              <a:ext cx="12700" cy="1668463"/>
            </a:xfrm>
            <a:prstGeom prst="rect">
              <a:avLst/>
            </a:prstGeom>
            <a:solidFill>
              <a:srgbClr val="A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09" name="Rectangle 153">
              <a:extLst>
                <a:ext uri="{FF2B5EF4-FFF2-40B4-BE49-F238E27FC236}">
                  <a16:creationId xmlns:a16="http://schemas.microsoft.com/office/drawing/2014/main" id="{CB11B97D-14EE-47C1-BB3A-7CD633949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75" y="2130425"/>
              <a:ext cx="12700" cy="1668463"/>
            </a:xfrm>
            <a:prstGeom prst="rect">
              <a:avLst/>
            </a:prstGeom>
            <a:solidFill>
              <a:srgbClr val="B3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0" name="Rectangle 154">
              <a:extLst>
                <a:ext uri="{FF2B5EF4-FFF2-40B4-BE49-F238E27FC236}">
                  <a16:creationId xmlns:a16="http://schemas.microsoft.com/office/drawing/2014/main" id="{6CF255FB-D304-4DAE-824D-8ED7F0A4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975" y="2130425"/>
              <a:ext cx="12700" cy="1668463"/>
            </a:xfrm>
            <a:prstGeom prst="rect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1" name="Rectangle 155">
              <a:extLst>
                <a:ext uri="{FF2B5EF4-FFF2-40B4-BE49-F238E27FC236}">
                  <a16:creationId xmlns:a16="http://schemas.microsoft.com/office/drawing/2014/main" id="{AD4D537F-6953-4EF9-BE1D-3C9C9CB42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5" y="2130425"/>
              <a:ext cx="11113" cy="166846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2" name="Rectangle 156">
              <a:extLst>
                <a:ext uri="{FF2B5EF4-FFF2-40B4-BE49-F238E27FC236}">
                  <a16:creationId xmlns:a16="http://schemas.microsoft.com/office/drawing/2014/main" id="{3C46251C-21C9-45CB-B703-35C73EA93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2130425"/>
              <a:ext cx="12700" cy="1668463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3" name="Rectangle 157">
              <a:extLst>
                <a:ext uri="{FF2B5EF4-FFF2-40B4-BE49-F238E27FC236}">
                  <a16:creationId xmlns:a16="http://schemas.microsoft.com/office/drawing/2014/main" id="{8E93F3DF-2259-4455-8C67-492ABF015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488" y="2130425"/>
              <a:ext cx="12700" cy="1668463"/>
            </a:xfrm>
            <a:prstGeom prst="rect">
              <a:avLst/>
            </a:prstGeom>
            <a:solidFill>
              <a:srgbClr val="E1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4" name="Rectangle 158">
              <a:extLst>
                <a:ext uri="{FF2B5EF4-FFF2-40B4-BE49-F238E27FC236}">
                  <a16:creationId xmlns:a16="http://schemas.microsoft.com/office/drawing/2014/main" id="{9D8440B3-9990-4D7D-8282-B5C912FE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188" y="2130425"/>
              <a:ext cx="12700" cy="1668463"/>
            </a:xfrm>
            <a:prstGeom prst="rect">
              <a:avLst/>
            </a:prstGeom>
            <a:solidFill>
              <a:srgbClr val="E9E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5" name="Rectangle 159">
              <a:extLst>
                <a:ext uri="{FF2B5EF4-FFF2-40B4-BE49-F238E27FC236}">
                  <a16:creationId xmlns:a16="http://schemas.microsoft.com/office/drawing/2014/main" id="{E1801E43-5D88-43D7-9CD6-3D3F6FCC1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2130425"/>
              <a:ext cx="12700" cy="1668463"/>
            </a:xfrm>
            <a:prstGeom prst="rect">
              <a:avLst/>
            </a:prstGeom>
            <a:solidFill>
              <a:srgbClr val="F0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6" name="Rectangle 160">
              <a:extLst>
                <a:ext uri="{FF2B5EF4-FFF2-40B4-BE49-F238E27FC236}">
                  <a16:creationId xmlns:a16="http://schemas.microsoft.com/office/drawing/2014/main" id="{223BBB32-BE7C-4F81-8CB7-5711CEF9A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2130425"/>
              <a:ext cx="11112" cy="1668463"/>
            </a:xfrm>
            <a:prstGeom prst="rect">
              <a:avLst/>
            </a:prstGeom>
            <a:solidFill>
              <a:srgbClr val="F5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7" name="Rectangle 161">
              <a:extLst>
                <a:ext uri="{FF2B5EF4-FFF2-40B4-BE49-F238E27FC236}">
                  <a16:creationId xmlns:a16="http://schemas.microsoft.com/office/drawing/2014/main" id="{6A350DEA-06AA-4B46-A29D-04ACD055C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00" y="2130425"/>
              <a:ext cx="12700" cy="1668463"/>
            </a:xfrm>
            <a:prstGeom prst="rect">
              <a:avLst/>
            </a:prstGeom>
            <a:solidFill>
              <a:srgbClr val="FA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8" name="Rectangle 162">
              <a:extLst>
                <a:ext uri="{FF2B5EF4-FFF2-40B4-BE49-F238E27FC236}">
                  <a16:creationId xmlns:a16="http://schemas.microsoft.com/office/drawing/2014/main" id="{74D6363C-E206-4A88-93F8-EAEDD8BB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130425"/>
              <a:ext cx="12700" cy="1668463"/>
            </a:xfrm>
            <a:prstGeom prst="rect">
              <a:avLst/>
            </a:prstGeom>
            <a:solidFill>
              <a:srgbClr val="FCF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19" name="Rectangle 163">
              <a:extLst>
                <a:ext uri="{FF2B5EF4-FFF2-40B4-BE49-F238E27FC236}">
                  <a16:creationId xmlns:a16="http://schemas.microsoft.com/office/drawing/2014/main" id="{E53C23EA-3D79-45BE-8549-79E8E83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3100" y="2130425"/>
              <a:ext cx="12700" cy="1668463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502" name="Rectangle 164">
              <a:extLst>
                <a:ext uri="{FF2B5EF4-FFF2-40B4-BE49-F238E27FC236}">
                  <a16:creationId xmlns:a16="http://schemas.microsoft.com/office/drawing/2014/main" id="{026C0F93-46E1-475A-B1E4-488F28119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0825" y="2130439"/>
              <a:ext cx="434975" cy="1668588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3200"/>
            </a:p>
          </p:txBody>
        </p:sp>
        <p:sp>
          <p:nvSpPr>
            <p:cNvPr id="40121" name="Rectangle 165">
              <a:extLst>
                <a:ext uri="{FF2B5EF4-FFF2-40B4-BE49-F238E27FC236}">
                  <a16:creationId xmlns:a16="http://schemas.microsoft.com/office/drawing/2014/main" id="{AC2A9DDD-B0DA-4633-8113-F060E2ABF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2130425"/>
              <a:ext cx="12700" cy="169863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2" name="Rectangle 166">
              <a:extLst>
                <a:ext uri="{FF2B5EF4-FFF2-40B4-BE49-F238E27FC236}">
                  <a16:creationId xmlns:a16="http://schemas.microsoft.com/office/drawing/2014/main" id="{D2058E6F-F4F6-4571-A02D-11D424D8C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5" y="2130425"/>
              <a:ext cx="12700" cy="169863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3" name="Rectangle 167">
              <a:extLst>
                <a:ext uri="{FF2B5EF4-FFF2-40B4-BE49-F238E27FC236}">
                  <a16:creationId xmlns:a16="http://schemas.microsoft.com/office/drawing/2014/main" id="{0F662030-9D81-41E0-A2B0-DF03D03F3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275" y="2130425"/>
              <a:ext cx="11113" cy="169863"/>
            </a:xfrm>
            <a:prstGeom prst="rect">
              <a:avLst/>
            </a:prstGeom>
            <a:solidFill>
              <a:srgbClr val="F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4" name="Rectangle 168">
              <a:extLst>
                <a:ext uri="{FF2B5EF4-FFF2-40B4-BE49-F238E27FC236}">
                  <a16:creationId xmlns:a16="http://schemas.microsoft.com/office/drawing/2014/main" id="{F5A16895-E0CD-428F-B3FE-253982AB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2130425"/>
              <a:ext cx="12700" cy="169863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5" name="Rectangle 169">
              <a:extLst>
                <a:ext uri="{FF2B5EF4-FFF2-40B4-BE49-F238E27FC236}">
                  <a16:creationId xmlns:a16="http://schemas.microsoft.com/office/drawing/2014/main" id="{9FEA836B-4F88-4F35-A671-832F36B9B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130425"/>
              <a:ext cx="12700" cy="169863"/>
            </a:xfrm>
            <a:prstGeom prst="rect">
              <a:avLst/>
            </a:prstGeom>
            <a:solidFill>
              <a:srgbClr val="E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6" name="Rectangle 170">
              <a:extLst>
                <a:ext uri="{FF2B5EF4-FFF2-40B4-BE49-F238E27FC236}">
                  <a16:creationId xmlns:a16="http://schemas.microsoft.com/office/drawing/2014/main" id="{4103EB45-094F-4084-9ADD-6B7D9C26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788" y="2130425"/>
              <a:ext cx="12700" cy="169863"/>
            </a:xfrm>
            <a:prstGeom prst="rect">
              <a:avLst/>
            </a:pr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7" name="Rectangle 171">
              <a:extLst>
                <a:ext uri="{FF2B5EF4-FFF2-40B4-BE49-F238E27FC236}">
                  <a16:creationId xmlns:a16="http://schemas.microsoft.com/office/drawing/2014/main" id="{1A72D74B-45E3-4857-823D-C52F658C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488" y="2130425"/>
              <a:ext cx="12700" cy="16986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8" name="Rectangle 172">
              <a:extLst>
                <a:ext uri="{FF2B5EF4-FFF2-40B4-BE49-F238E27FC236}">
                  <a16:creationId xmlns:a16="http://schemas.microsoft.com/office/drawing/2014/main" id="{2C2DB206-8FB9-4FD4-B618-0E22E62D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8" y="2130425"/>
              <a:ext cx="12700" cy="169863"/>
            </a:xfrm>
            <a:prstGeom prst="rect">
              <a:avLst/>
            </a:prstGeom>
            <a:solidFill>
              <a:srgbClr val="D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29" name="Rectangle 173">
              <a:extLst>
                <a:ext uri="{FF2B5EF4-FFF2-40B4-BE49-F238E27FC236}">
                  <a16:creationId xmlns:a16="http://schemas.microsoft.com/office/drawing/2014/main" id="{E2D1D305-AE06-4E96-8457-747AE9FE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2130425"/>
              <a:ext cx="11112" cy="169863"/>
            </a:xfrm>
            <a:prstGeom prst="rect">
              <a:avLst/>
            </a:pr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0" name="Rectangle 174">
              <a:extLst>
                <a:ext uri="{FF2B5EF4-FFF2-40B4-BE49-F238E27FC236}">
                  <a16:creationId xmlns:a16="http://schemas.microsoft.com/office/drawing/2014/main" id="{5C0D54EB-E61E-45E5-AD07-A58C2EE63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2130425"/>
              <a:ext cx="12700" cy="169863"/>
            </a:xfrm>
            <a:prstGeom prst="rect">
              <a:avLst/>
            </a:prstGeom>
            <a:solidFill>
              <a:srgbClr val="B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1" name="Rectangle 175">
              <a:extLst>
                <a:ext uri="{FF2B5EF4-FFF2-40B4-BE49-F238E27FC236}">
                  <a16:creationId xmlns:a16="http://schemas.microsoft.com/office/drawing/2014/main" id="{BF7F59F4-8E02-41B8-AACE-58A9C072E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00" y="2130425"/>
              <a:ext cx="12700" cy="169863"/>
            </a:xfrm>
            <a:prstGeom prst="rect">
              <a:avLst/>
            </a:prstGeom>
            <a:solidFill>
              <a:srgbClr val="A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2" name="Rectangle 176">
              <a:extLst>
                <a:ext uri="{FF2B5EF4-FFF2-40B4-BE49-F238E27FC236}">
                  <a16:creationId xmlns:a16="http://schemas.microsoft.com/office/drawing/2014/main" id="{0E3C45E8-0636-4CFF-A171-667E2A65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400" y="2130425"/>
              <a:ext cx="12700" cy="169863"/>
            </a:xfrm>
            <a:prstGeom prst="rect">
              <a:avLst/>
            </a:prstGeom>
            <a:solidFill>
              <a:srgbClr val="A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3" name="Rectangle 177">
              <a:extLst>
                <a:ext uri="{FF2B5EF4-FFF2-40B4-BE49-F238E27FC236}">
                  <a16:creationId xmlns:a16="http://schemas.microsoft.com/office/drawing/2014/main" id="{133A153B-602B-468B-98F0-978CFF284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100" y="2130425"/>
              <a:ext cx="12700" cy="169863"/>
            </a:xfrm>
            <a:prstGeom prst="rect">
              <a:avLst/>
            </a:pr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4" name="Rectangle 178">
              <a:extLst>
                <a:ext uri="{FF2B5EF4-FFF2-40B4-BE49-F238E27FC236}">
                  <a16:creationId xmlns:a16="http://schemas.microsoft.com/office/drawing/2014/main" id="{1AC57E88-75DB-431A-B72A-6E65E025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800" y="2130425"/>
              <a:ext cx="11113" cy="169863"/>
            </a:xfrm>
            <a:prstGeom prst="rect">
              <a:avLst/>
            </a:prstGeom>
            <a:solidFill>
              <a:srgbClr val="8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5" name="Rectangle 179">
              <a:extLst>
                <a:ext uri="{FF2B5EF4-FFF2-40B4-BE49-F238E27FC236}">
                  <a16:creationId xmlns:a16="http://schemas.microsoft.com/office/drawing/2014/main" id="{3989C45C-F879-4943-B827-A31FE004C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2130425"/>
              <a:ext cx="12700" cy="169863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6" name="Rectangle 180">
              <a:extLst>
                <a:ext uri="{FF2B5EF4-FFF2-40B4-BE49-F238E27FC236}">
                  <a16:creationId xmlns:a16="http://schemas.microsoft.com/office/drawing/2014/main" id="{1DFD5D29-0172-4F2B-A996-6E4D32682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613" y="2130425"/>
              <a:ext cx="12700" cy="169863"/>
            </a:xfrm>
            <a:prstGeom prst="rect">
              <a:avLst/>
            </a:pr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7" name="Rectangle 181">
              <a:extLst>
                <a:ext uri="{FF2B5EF4-FFF2-40B4-BE49-F238E27FC236}">
                  <a16:creationId xmlns:a16="http://schemas.microsoft.com/office/drawing/2014/main" id="{2C78FEFD-86BA-4EE6-BAE2-7D86DD96E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2130425"/>
              <a:ext cx="25400" cy="169863"/>
            </a:xfrm>
            <a:prstGeom prst="rect">
              <a:avLst/>
            </a:prstGeom>
            <a:solidFill>
              <a:srgbClr val="7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8" name="Rectangle 182">
              <a:extLst>
                <a:ext uri="{FF2B5EF4-FFF2-40B4-BE49-F238E27FC236}">
                  <a16:creationId xmlns:a16="http://schemas.microsoft.com/office/drawing/2014/main" id="{DF7BA480-D55C-470A-B4ED-AED4FCC3C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713" y="2130425"/>
              <a:ext cx="12700" cy="169863"/>
            </a:xfrm>
            <a:prstGeom prst="rect">
              <a:avLst/>
            </a:pr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39" name="Rectangle 183">
              <a:extLst>
                <a:ext uri="{FF2B5EF4-FFF2-40B4-BE49-F238E27FC236}">
                  <a16:creationId xmlns:a16="http://schemas.microsoft.com/office/drawing/2014/main" id="{21BA7D49-AA54-49E3-B914-74A2AA2DE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413" y="2130425"/>
              <a:ext cx="11112" cy="169863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0" name="Rectangle 184">
              <a:extLst>
                <a:ext uri="{FF2B5EF4-FFF2-40B4-BE49-F238E27FC236}">
                  <a16:creationId xmlns:a16="http://schemas.microsoft.com/office/drawing/2014/main" id="{DCC92C4D-01BB-4979-BFE5-45B6E1538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25" y="2130425"/>
              <a:ext cx="12700" cy="169863"/>
            </a:xfrm>
            <a:prstGeom prst="rect">
              <a:avLst/>
            </a:prstGeom>
            <a:solidFill>
              <a:srgbClr val="8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1" name="Rectangle 185">
              <a:extLst>
                <a:ext uri="{FF2B5EF4-FFF2-40B4-BE49-F238E27FC236}">
                  <a16:creationId xmlns:a16="http://schemas.microsoft.com/office/drawing/2014/main" id="{C53B4529-B3B7-4A91-B8A3-D7B7AC40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2130425"/>
              <a:ext cx="12700" cy="169863"/>
            </a:xfrm>
            <a:prstGeom prst="rect">
              <a:avLst/>
            </a:pr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2" name="Rectangle 186">
              <a:extLst>
                <a:ext uri="{FF2B5EF4-FFF2-40B4-BE49-F238E27FC236}">
                  <a16:creationId xmlns:a16="http://schemas.microsoft.com/office/drawing/2014/main" id="{AB98ABFC-0DE9-447E-9549-F6488EDF8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2130425"/>
              <a:ext cx="12700" cy="169863"/>
            </a:xfrm>
            <a:prstGeom prst="rect">
              <a:avLst/>
            </a:prstGeom>
            <a:solidFill>
              <a:srgbClr val="A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3" name="Rectangle 187">
              <a:extLst>
                <a:ext uri="{FF2B5EF4-FFF2-40B4-BE49-F238E27FC236}">
                  <a16:creationId xmlns:a16="http://schemas.microsoft.com/office/drawing/2014/main" id="{253B1B1E-88DC-4F84-BE30-9B24DD95C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625" y="2130425"/>
              <a:ext cx="12700" cy="169863"/>
            </a:xfrm>
            <a:prstGeom prst="rect">
              <a:avLst/>
            </a:prstGeom>
            <a:solidFill>
              <a:srgbClr val="A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4" name="Rectangle 188">
              <a:extLst>
                <a:ext uri="{FF2B5EF4-FFF2-40B4-BE49-F238E27FC236}">
                  <a16:creationId xmlns:a16="http://schemas.microsoft.com/office/drawing/2014/main" id="{F826FD5F-779E-42B0-BFA4-F83E3FC55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5" y="2130425"/>
              <a:ext cx="11113" cy="169863"/>
            </a:xfrm>
            <a:prstGeom prst="rect">
              <a:avLst/>
            </a:prstGeom>
            <a:solidFill>
              <a:srgbClr val="B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5" name="Rectangle 189">
              <a:extLst>
                <a:ext uri="{FF2B5EF4-FFF2-40B4-BE49-F238E27FC236}">
                  <a16:creationId xmlns:a16="http://schemas.microsoft.com/office/drawing/2014/main" id="{48FDE4BE-AD47-4859-A111-2B7DEEAB7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2130425"/>
              <a:ext cx="12700" cy="169863"/>
            </a:xfrm>
            <a:prstGeom prst="rect">
              <a:avLst/>
            </a:pr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6" name="Rectangle 190">
              <a:extLst>
                <a:ext uri="{FF2B5EF4-FFF2-40B4-BE49-F238E27FC236}">
                  <a16:creationId xmlns:a16="http://schemas.microsoft.com/office/drawing/2014/main" id="{5D6BEF1E-8338-4F4D-93D0-EFED96E71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2130425"/>
              <a:ext cx="12700" cy="169863"/>
            </a:xfrm>
            <a:prstGeom prst="rect">
              <a:avLst/>
            </a:prstGeom>
            <a:solidFill>
              <a:srgbClr val="D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7" name="Rectangle 191">
              <a:extLst>
                <a:ext uri="{FF2B5EF4-FFF2-40B4-BE49-F238E27FC236}">
                  <a16:creationId xmlns:a16="http://schemas.microsoft.com/office/drawing/2014/main" id="{57619B43-FBD6-40DB-BDF9-85B36603E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2130425"/>
              <a:ext cx="12700" cy="16986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8" name="Rectangle 192">
              <a:extLst>
                <a:ext uri="{FF2B5EF4-FFF2-40B4-BE49-F238E27FC236}">
                  <a16:creationId xmlns:a16="http://schemas.microsoft.com/office/drawing/2014/main" id="{CB9EDDF9-590E-4575-AAA7-0CC31B71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538" y="2130425"/>
              <a:ext cx="12700" cy="169863"/>
            </a:xfrm>
            <a:prstGeom prst="rect">
              <a:avLst/>
            </a:pr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49" name="Rectangle 193">
              <a:extLst>
                <a:ext uri="{FF2B5EF4-FFF2-40B4-BE49-F238E27FC236}">
                  <a16:creationId xmlns:a16="http://schemas.microsoft.com/office/drawing/2014/main" id="{EFDF7A18-CFAF-4A1A-9B2C-D62A16E8B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238" y="2130425"/>
              <a:ext cx="12700" cy="169863"/>
            </a:xfrm>
            <a:prstGeom prst="rect">
              <a:avLst/>
            </a:prstGeom>
            <a:solidFill>
              <a:srgbClr val="E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0" name="Rectangle 194">
              <a:extLst>
                <a:ext uri="{FF2B5EF4-FFF2-40B4-BE49-F238E27FC236}">
                  <a16:creationId xmlns:a16="http://schemas.microsoft.com/office/drawing/2014/main" id="{1F43603A-BEF5-4A86-86EE-84DE3F268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938" y="2130425"/>
              <a:ext cx="11112" cy="169863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1" name="Rectangle 195">
              <a:extLst>
                <a:ext uri="{FF2B5EF4-FFF2-40B4-BE49-F238E27FC236}">
                  <a16:creationId xmlns:a16="http://schemas.microsoft.com/office/drawing/2014/main" id="{31943FF8-D1C2-4318-8D77-CE9D0FA05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050" y="2130425"/>
              <a:ext cx="12700" cy="169863"/>
            </a:xfrm>
            <a:prstGeom prst="rect">
              <a:avLst/>
            </a:prstGeom>
            <a:solidFill>
              <a:srgbClr val="F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2" name="Rectangle 196">
              <a:extLst>
                <a:ext uri="{FF2B5EF4-FFF2-40B4-BE49-F238E27FC236}">
                  <a16:creationId xmlns:a16="http://schemas.microsoft.com/office/drawing/2014/main" id="{681E8DC2-82F6-4660-B8E8-F7BA28C4E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750" y="2130425"/>
              <a:ext cx="12700" cy="169863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3" name="Rectangle 197">
              <a:extLst>
                <a:ext uri="{FF2B5EF4-FFF2-40B4-BE49-F238E27FC236}">
                  <a16:creationId xmlns:a16="http://schemas.microsoft.com/office/drawing/2014/main" id="{9C6FE962-819D-409C-8F2E-DE324AFB3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450" y="2130425"/>
              <a:ext cx="12700" cy="169863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536" name="Rectangle 198">
              <a:extLst>
                <a:ext uri="{FF2B5EF4-FFF2-40B4-BE49-F238E27FC236}">
                  <a16:creationId xmlns:a16="http://schemas.microsoft.com/office/drawing/2014/main" id="{4B7F4234-1664-4A22-B946-1A695AC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2130439"/>
              <a:ext cx="422275" cy="169876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0155" name="Rectangle 199">
              <a:extLst>
                <a:ext uri="{FF2B5EF4-FFF2-40B4-BE49-F238E27FC236}">
                  <a16:creationId xmlns:a16="http://schemas.microsoft.com/office/drawing/2014/main" id="{64E4D387-7FAF-4C89-BA48-5A0DCBD85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950" y="2130425"/>
              <a:ext cx="12700" cy="1789113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6" name="Rectangle 200">
              <a:extLst>
                <a:ext uri="{FF2B5EF4-FFF2-40B4-BE49-F238E27FC236}">
                  <a16:creationId xmlns:a16="http://schemas.microsoft.com/office/drawing/2014/main" id="{F998B242-7272-4FE8-B2B4-05670427C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650" y="2130425"/>
              <a:ext cx="12700" cy="1789113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7" name="Rectangle 201">
              <a:extLst>
                <a:ext uri="{FF2B5EF4-FFF2-40B4-BE49-F238E27FC236}">
                  <a16:creationId xmlns:a16="http://schemas.microsoft.com/office/drawing/2014/main" id="{351A59D3-5887-48EF-B3F0-4DFC3C96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50" y="2130425"/>
              <a:ext cx="11113" cy="1789113"/>
            </a:xfrm>
            <a:prstGeom prst="rect">
              <a:avLst/>
            </a:prstGeom>
            <a:solidFill>
              <a:srgbClr val="F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8" name="Rectangle 202">
              <a:extLst>
                <a:ext uri="{FF2B5EF4-FFF2-40B4-BE49-F238E27FC236}">
                  <a16:creationId xmlns:a16="http://schemas.microsoft.com/office/drawing/2014/main" id="{E5ABD83B-F9FF-4DEB-AA36-C86668362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463" y="2130425"/>
              <a:ext cx="12700" cy="1789113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59" name="Rectangle 203">
              <a:extLst>
                <a:ext uri="{FF2B5EF4-FFF2-40B4-BE49-F238E27FC236}">
                  <a16:creationId xmlns:a16="http://schemas.microsoft.com/office/drawing/2014/main" id="{57FB52D8-D46A-4436-8CF9-89DD7FEEF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130425"/>
              <a:ext cx="12700" cy="1789113"/>
            </a:xfrm>
            <a:prstGeom prst="rect">
              <a:avLst/>
            </a:prstGeom>
            <a:solidFill>
              <a:srgbClr val="F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0" name="Rectangle 204">
              <a:extLst>
                <a:ext uri="{FF2B5EF4-FFF2-40B4-BE49-F238E27FC236}">
                  <a16:creationId xmlns:a16="http://schemas.microsoft.com/office/drawing/2014/main" id="{D82C5136-AB38-4468-9057-35338BA56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863" y="2130425"/>
              <a:ext cx="12700" cy="1789113"/>
            </a:xfrm>
            <a:prstGeom prst="rect">
              <a:avLst/>
            </a:prstGeom>
            <a:solidFill>
              <a:srgbClr val="E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1" name="Rectangle 205">
              <a:extLst>
                <a:ext uri="{FF2B5EF4-FFF2-40B4-BE49-F238E27FC236}">
                  <a16:creationId xmlns:a16="http://schemas.microsoft.com/office/drawing/2014/main" id="{182850DB-8CB7-420F-8098-D7EBA08E3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2130425"/>
              <a:ext cx="12700" cy="1789113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2" name="Rectangle 206">
              <a:extLst>
                <a:ext uri="{FF2B5EF4-FFF2-40B4-BE49-F238E27FC236}">
                  <a16:creationId xmlns:a16="http://schemas.microsoft.com/office/drawing/2014/main" id="{EC752FCF-4E50-4680-8BC4-006C8207C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2130425"/>
              <a:ext cx="12700" cy="1789113"/>
            </a:xfrm>
            <a:prstGeom prst="rect">
              <a:avLst/>
            </a:prstGeom>
            <a:solidFill>
              <a:srgbClr val="D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3" name="Rectangle 207">
              <a:extLst>
                <a:ext uri="{FF2B5EF4-FFF2-40B4-BE49-F238E27FC236}">
                  <a16:creationId xmlns:a16="http://schemas.microsoft.com/office/drawing/2014/main" id="{6C597388-78FC-4F6A-8DCB-63F43FF3F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963" y="2130425"/>
              <a:ext cx="11112" cy="178911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4" name="Rectangle 208">
              <a:extLst>
                <a:ext uri="{FF2B5EF4-FFF2-40B4-BE49-F238E27FC236}">
                  <a16:creationId xmlns:a16="http://schemas.microsoft.com/office/drawing/2014/main" id="{F21F06BF-C43D-47C6-9841-B4261734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075" y="2130425"/>
              <a:ext cx="12700" cy="1789113"/>
            </a:xfrm>
            <a:prstGeom prst="rect">
              <a:avLst/>
            </a:pr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5" name="Rectangle 209">
              <a:extLst>
                <a:ext uri="{FF2B5EF4-FFF2-40B4-BE49-F238E27FC236}">
                  <a16:creationId xmlns:a16="http://schemas.microsoft.com/office/drawing/2014/main" id="{E8D27E43-4822-49FB-A85D-29A08C99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75" y="2130425"/>
              <a:ext cx="12700" cy="1789113"/>
            </a:xfrm>
            <a:prstGeom prst="rect">
              <a:avLst/>
            </a:prstGeom>
            <a:solidFill>
              <a:srgbClr val="B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6" name="Rectangle 210">
              <a:extLst>
                <a:ext uri="{FF2B5EF4-FFF2-40B4-BE49-F238E27FC236}">
                  <a16:creationId xmlns:a16="http://schemas.microsoft.com/office/drawing/2014/main" id="{C325C31B-A969-47C0-92B3-0D3634889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475" y="2130425"/>
              <a:ext cx="12700" cy="1789113"/>
            </a:xfrm>
            <a:prstGeom prst="rect">
              <a:avLst/>
            </a:prstGeom>
            <a:solidFill>
              <a:srgbClr val="A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7" name="Rectangle 211">
              <a:extLst>
                <a:ext uri="{FF2B5EF4-FFF2-40B4-BE49-F238E27FC236}">
                  <a16:creationId xmlns:a16="http://schemas.microsoft.com/office/drawing/2014/main" id="{269CF3F7-F3BF-4129-8C3A-1ED8BA6BA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5" y="2130425"/>
              <a:ext cx="12700" cy="1789113"/>
            </a:xfrm>
            <a:prstGeom prst="rect">
              <a:avLst/>
            </a:prstGeom>
            <a:solidFill>
              <a:srgbClr val="9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8" name="Rectangle 212">
              <a:extLst>
                <a:ext uri="{FF2B5EF4-FFF2-40B4-BE49-F238E27FC236}">
                  <a16:creationId xmlns:a16="http://schemas.microsoft.com/office/drawing/2014/main" id="{18FD4A0E-6F28-40B1-A661-E3187D2D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5" y="2130425"/>
              <a:ext cx="11113" cy="1789113"/>
            </a:xfrm>
            <a:prstGeom prst="rect">
              <a:avLst/>
            </a:prstGeom>
            <a:solidFill>
              <a:srgbClr val="9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69" name="Rectangle 213">
              <a:extLst>
                <a:ext uri="{FF2B5EF4-FFF2-40B4-BE49-F238E27FC236}">
                  <a16:creationId xmlns:a16="http://schemas.microsoft.com/office/drawing/2014/main" id="{B07F2DF3-1DF5-4454-8128-2DFB006C8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2130425"/>
              <a:ext cx="12700" cy="1789113"/>
            </a:xfrm>
            <a:prstGeom prst="rect">
              <a:avLst/>
            </a:prstGeom>
            <a:solidFill>
              <a:srgbClr val="8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0" name="Rectangle 214">
              <a:extLst>
                <a:ext uri="{FF2B5EF4-FFF2-40B4-BE49-F238E27FC236}">
                  <a16:creationId xmlns:a16="http://schemas.microsoft.com/office/drawing/2014/main" id="{FC7F9075-0C77-4521-A17F-C9F79FAE5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688" y="2130425"/>
              <a:ext cx="12700" cy="1789113"/>
            </a:xfrm>
            <a:prstGeom prst="rect">
              <a:avLst/>
            </a:pr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1" name="Rectangle 215">
              <a:extLst>
                <a:ext uri="{FF2B5EF4-FFF2-40B4-BE49-F238E27FC236}">
                  <a16:creationId xmlns:a16="http://schemas.microsoft.com/office/drawing/2014/main" id="{BA5CCB87-9E8B-4D25-A7F8-3B0B7EC6C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388" y="2130425"/>
              <a:ext cx="12700" cy="1789113"/>
            </a:xfrm>
            <a:prstGeom prst="rect">
              <a:avLst/>
            </a:prstGeom>
            <a:solidFill>
              <a:srgbClr val="7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2" name="Rectangle 216">
              <a:extLst>
                <a:ext uri="{FF2B5EF4-FFF2-40B4-BE49-F238E27FC236}">
                  <a16:creationId xmlns:a16="http://schemas.microsoft.com/office/drawing/2014/main" id="{1F8FD65D-0C35-4F40-A908-BB607786E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088" y="2130425"/>
              <a:ext cx="12700" cy="1789113"/>
            </a:xfrm>
            <a:prstGeom prst="rect">
              <a:avLst/>
            </a:prstGeom>
            <a:solidFill>
              <a:srgbClr val="7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3" name="Rectangle 217">
              <a:extLst>
                <a:ext uri="{FF2B5EF4-FFF2-40B4-BE49-F238E27FC236}">
                  <a16:creationId xmlns:a16="http://schemas.microsoft.com/office/drawing/2014/main" id="{CCEB3440-3B5C-428F-B463-1C17A3F8D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788" y="2130425"/>
              <a:ext cx="12700" cy="1789113"/>
            </a:xfrm>
            <a:prstGeom prst="rect">
              <a:avLst/>
            </a:prstGeom>
            <a:solidFill>
              <a:srgbClr val="7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4" name="Rectangle 218">
              <a:extLst>
                <a:ext uri="{FF2B5EF4-FFF2-40B4-BE49-F238E27FC236}">
                  <a16:creationId xmlns:a16="http://schemas.microsoft.com/office/drawing/2014/main" id="{F5F868A4-2F93-4DA9-A704-6C19D4FA7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488" y="2130425"/>
              <a:ext cx="11112" cy="1789113"/>
            </a:xfrm>
            <a:prstGeom prst="rect">
              <a:avLst/>
            </a:pr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5" name="Rectangle 219">
              <a:extLst>
                <a:ext uri="{FF2B5EF4-FFF2-40B4-BE49-F238E27FC236}">
                  <a16:creationId xmlns:a16="http://schemas.microsoft.com/office/drawing/2014/main" id="{1A453D2E-44B7-410C-87CC-B1ED90478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600" y="2130425"/>
              <a:ext cx="12700" cy="1789113"/>
            </a:xfrm>
            <a:prstGeom prst="rect">
              <a:avLst/>
            </a:pr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6" name="Rectangle 220">
              <a:extLst>
                <a:ext uri="{FF2B5EF4-FFF2-40B4-BE49-F238E27FC236}">
                  <a16:creationId xmlns:a16="http://schemas.microsoft.com/office/drawing/2014/main" id="{C9BC8D77-8731-4ED6-88C5-0AA5F464A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2130425"/>
              <a:ext cx="12700" cy="1789113"/>
            </a:xfrm>
            <a:prstGeom prst="rect">
              <a:avLst/>
            </a:prstGeom>
            <a:solidFill>
              <a:srgbClr val="9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7" name="Rectangle 222">
              <a:extLst>
                <a:ext uri="{FF2B5EF4-FFF2-40B4-BE49-F238E27FC236}">
                  <a16:creationId xmlns:a16="http://schemas.microsoft.com/office/drawing/2014/main" id="{E81060AE-9BB3-4B32-87DD-FC824AA6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0" y="2130425"/>
              <a:ext cx="12700" cy="1789113"/>
            </a:xfrm>
            <a:prstGeom prst="rect">
              <a:avLst/>
            </a:prstGeom>
            <a:solidFill>
              <a:srgbClr val="9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8" name="Rectangle 223">
              <a:extLst>
                <a:ext uri="{FF2B5EF4-FFF2-40B4-BE49-F238E27FC236}">
                  <a16:creationId xmlns:a16="http://schemas.microsoft.com/office/drawing/2014/main" id="{B310A0CF-FB71-43C5-9CA8-85DB35F5E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2130425"/>
              <a:ext cx="12700" cy="1789113"/>
            </a:xfrm>
            <a:prstGeom prst="rect">
              <a:avLst/>
            </a:prstGeom>
            <a:solidFill>
              <a:srgbClr val="A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79" name="Rectangle 224">
              <a:extLst>
                <a:ext uri="{FF2B5EF4-FFF2-40B4-BE49-F238E27FC236}">
                  <a16:creationId xmlns:a16="http://schemas.microsoft.com/office/drawing/2014/main" id="{5F22C733-C80C-455A-9B87-49DAB72D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130425"/>
              <a:ext cx="11113" cy="1789113"/>
            </a:xfrm>
            <a:prstGeom prst="rect">
              <a:avLst/>
            </a:prstGeom>
            <a:solidFill>
              <a:srgbClr val="B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0" name="Rectangle 225">
              <a:extLst>
                <a:ext uri="{FF2B5EF4-FFF2-40B4-BE49-F238E27FC236}">
                  <a16:creationId xmlns:a16="http://schemas.microsoft.com/office/drawing/2014/main" id="{2F01D2B7-B5FC-4C29-B961-87B7E0252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2130425"/>
              <a:ext cx="12700" cy="1789113"/>
            </a:xfrm>
            <a:prstGeom prst="rect">
              <a:avLst/>
            </a:pr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1" name="Rectangle 226">
              <a:extLst>
                <a:ext uri="{FF2B5EF4-FFF2-40B4-BE49-F238E27FC236}">
                  <a16:creationId xmlns:a16="http://schemas.microsoft.com/office/drawing/2014/main" id="{8BF8EE0D-81EE-4F13-BCEF-C53E16D05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213" y="2130425"/>
              <a:ext cx="12700" cy="178911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2" name="Rectangle 227">
              <a:extLst>
                <a:ext uri="{FF2B5EF4-FFF2-40B4-BE49-F238E27FC236}">
                  <a16:creationId xmlns:a16="http://schemas.microsoft.com/office/drawing/2014/main" id="{04A7D3BB-90F2-42B1-B955-F58C6CFD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2130425"/>
              <a:ext cx="12700" cy="1789113"/>
            </a:xfrm>
            <a:prstGeom prst="rect">
              <a:avLst/>
            </a:prstGeom>
            <a:solidFill>
              <a:srgbClr val="D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3" name="Rectangle 228">
              <a:extLst>
                <a:ext uri="{FF2B5EF4-FFF2-40B4-BE49-F238E27FC236}">
                  <a16:creationId xmlns:a16="http://schemas.microsoft.com/office/drawing/2014/main" id="{2DCCFA37-18B5-4D91-9C7F-3631C9BDA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613" y="2130425"/>
              <a:ext cx="12700" cy="1789113"/>
            </a:xfrm>
            <a:prstGeom prst="rect">
              <a:avLst/>
            </a:prstGeom>
            <a:solidFill>
              <a:srgbClr val="E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4" name="Rectangle 229">
              <a:extLst>
                <a:ext uri="{FF2B5EF4-FFF2-40B4-BE49-F238E27FC236}">
                  <a16:creationId xmlns:a16="http://schemas.microsoft.com/office/drawing/2014/main" id="{3EB70676-67EF-4C5A-8B29-7D7446F69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3" y="2130425"/>
              <a:ext cx="12700" cy="1789113"/>
            </a:xfrm>
            <a:prstGeom prst="rect">
              <a:avLst/>
            </a:prstGeom>
            <a:solidFill>
              <a:srgbClr val="E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5" name="Rectangle 230">
              <a:extLst>
                <a:ext uri="{FF2B5EF4-FFF2-40B4-BE49-F238E27FC236}">
                  <a16:creationId xmlns:a16="http://schemas.microsoft.com/office/drawing/2014/main" id="{4BCBF39F-ECAD-4C28-B2F2-4962D59E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2130425"/>
              <a:ext cx="11112" cy="1789113"/>
            </a:xfrm>
            <a:prstGeom prst="rect">
              <a:avLst/>
            </a:prstGeom>
            <a:solidFill>
              <a:srgbClr val="F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6" name="Rectangle 231">
              <a:extLst>
                <a:ext uri="{FF2B5EF4-FFF2-40B4-BE49-F238E27FC236}">
                  <a16:creationId xmlns:a16="http://schemas.microsoft.com/office/drawing/2014/main" id="{DE99E7B8-10B3-4667-8888-ECED1D0A8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25" y="2130425"/>
              <a:ext cx="12700" cy="1789113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7" name="Rectangle 232">
              <a:extLst>
                <a:ext uri="{FF2B5EF4-FFF2-40B4-BE49-F238E27FC236}">
                  <a16:creationId xmlns:a16="http://schemas.microsoft.com/office/drawing/2014/main" id="{22C3FDDD-A8E7-447A-B1FE-9E836EBD8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5" y="2130425"/>
              <a:ext cx="12700" cy="1789113"/>
            </a:xfrm>
            <a:prstGeom prst="rect">
              <a:avLst/>
            </a:prstGeom>
            <a:solidFill>
              <a:srgbClr val="F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8" name="Rectangle 233">
              <a:extLst>
                <a:ext uri="{FF2B5EF4-FFF2-40B4-BE49-F238E27FC236}">
                  <a16:creationId xmlns:a16="http://schemas.microsoft.com/office/drawing/2014/main" id="{109BD7CE-42B6-40FB-BAA1-54350A20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2130425"/>
              <a:ext cx="12700" cy="1789113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89" name="Rectangle 234">
              <a:extLst>
                <a:ext uri="{FF2B5EF4-FFF2-40B4-BE49-F238E27FC236}">
                  <a16:creationId xmlns:a16="http://schemas.microsoft.com/office/drawing/2014/main" id="{588A09FE-1BA7-42CF-9B31-3B77A910D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2130425"/>
              <a:ext cx="12700" cy="1789113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572" name="Rectangle 235">
              <a:extLst>
                <a:ext uri="{FF2B5EF4-FFF2-40B4-BE49-F238E27FC236}">
                  <a16:creationId xmlns:a16="http://schemas.microsoft.com/office/drawing/2014/main" id="{CC45C960-A749-410E-87E5-B87A198E0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950" y="2130439"/>
              <a:ext cx="434975" cy="1789247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0191" name="Rectangle 236">
              <a:extLst>
                <a:ext uri="{FF2B5EF4-FFF2-40B4-BE49-F238E27FC236}">
                  <a16:creationId xmlns:a16="http://schemas.microsoft.com/office/drawing/2014/main" id="{E25273C1-FE91-49C2-B115-4BDCB9AE6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2130425"/>
              <a:ext cx="12700" cy="2816225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2" name="Rectangle 237">
              <a:extLst>
                <a:ext uri="{FF2B5EF4-FFF2-40B4-BE49-F238E27FC236}">
                  <a16:creationId xmlns:a16="http://schemas.microsoft.com/office/drawing/2014/main" id="{451AAB66-0062-4401-B552-7938B89D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425" y="2130425"/>
              <a:ext cx="11113" cy="2816225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3" name="Rectangle 238">
              <a:extLst>
                <a:ext uri="{FF2B5EF4-FFF2-40B4-BE49-F238E27FC236}">
                  <a16:creationId xmlns:a16="http://schemas.microsoft.com/office/drawing/2014/main" id="{EB36FDFD-C19E-45D8-94B5-6F6042FF2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2130425"/>
              <a:ext cx="12700" cy="2816225"/>
            </a:xfrm>
            <a:prstGeom prst="rect">
              <a:avLst/>
            </a:prstGeom>
            <a:solidFill>
              <a:srgbClr val="F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4" name="Rectangle 239">
              <a:extLst>
                <a:ext uri="{FF2B5EF4-FFF2-40B4-BE49-F238E27FC236}">
                  <a16:creationId xmlns:a16="http://schemas.microsoft.com/office/drawing/2014/main" id="{14055AB8-98EC-46DD-A7D2-02CBC23F0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2130425"/>
              <a:ext cx="12700" cy="2816225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5" name="Rectangle 240">
              <a:extLst>
                <a:ext uri="{FF2B5EF4-FFF2-40B4-BE49-F238E27FC236}">
                  <a16:creationId xmlns:a16="http://schemas.microsoft.com/office/drawing/2014/main" id="{3D781F55-6B23-4A28-8771-81360B1FE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938" y="2130425"/>
              <a:ext cx="12700" cy="2816225"/>
            </a:xfrm>
            <a:prstGeom prst="rect">
              <a:avLst/>
            </a:prstGeom>
            <a:solidFill>
              <a:srgbClr val="E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6" name="Rectangle 241">
              <a:extLst>
                <a:ext uri="{FF2B5EF4-FFF2-40B4-BE49-F238E27FC236}">
                  <a16:creationId xmlns:a16="http://schemas.microsoft.com/office/drawing/2014/main" id="{10C30BE5-0C62-4A22-A9DE-AA410C14D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638" y="2130425"/>
              <a:ext cx="12700" cy="2816225"/>
            </a:xfrm>
            <a:prstGeom prst="rect">
              <a:avLst/>
            </a:pr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7" name="Rectangle 242">
              <a:extLst>
                <a:ext uri="{FF2B5EF4-FFF2-40B4-BE49-F238E27FC236}">
                  <a16:creationId xmlns:a16="http://schemas.microsoft.com/office/drawing/2014/main" id="{5C82D369-D6C3-46BE-8CC7-2C951CD45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338" y="2130425"/>
              <a:ext cx="12700" cy="281622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8" name="Rectangle 243">
              <a:extLst>
                <a:ext uri="{FF2B5EF4-FFF2-40B4-BE49-F238E27FC236}">
                  <a16:creationId xmlns:a16="http://schemas.microsoft.com/office/drawing/2014/main" id="{97628FCB-D1B5-4658-B40D-F15219421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038" y="2130425"/>
              <a:ext cx="11112" cy="2816225"/>
            </a:xfrm>
            <a:prstGeom prst="rect">
              <a:avLst/>
            </a:prstGeom>
            <a:solidFill>
              <a:srgbClr val="D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99" name="Rectangle 244">
              <a:extLst>
                <a:ext uri="{FF2B5EF4-FFF2-40B4-BE49-F238E27FC236}">
                  <a16:creationId xmlns:a16="http://schemas.microsoft.com/office/drawing/2014/main" id="{B0445FCB-1DF8-42C5-AE5F-477DDF42E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2130425"/>
              <a:ext cx="12700" cy="2816225"/>
            </a:xfrm>
            <a:prstGeom prst="rect">
              <a:avLst/>
            </a:pr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0" name="Rectangle 245">
              <a:extLst>
                <a:ext uri="{FF2B5EF4-FFF2-40B4-BE49-F238E27FC236}">
                  <a16:creationId xmlns:a16="http://schemas.microsoft.com/office/drawing/2014/main" id="{AE3BF930-17AE-44A9-8F55-7617B1B33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850" y="2130425"/>
              <a:ext cx="12700" cy="2816225"/>
            </a:xfrm>
            <a:prstGeom prst="rect">
              <a:avLst/>
            </a:prstGeom>
            <a:solidFill>
              <a:srgbClr val="B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1" name="Rectangle 246">
              <a:extLst>
                <a:ext uri="{FF2B5EF4-FFF2-40B4-BE49-F238E27FC236}">
                  <a16:creationId xmlns:a16="http://schemas.microsoft.com/office/drawing/2014/main" id="{6BAA31A1-1EC5-4D83-9798-C2656AF07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2130425"/>
              <a:ext cx="12700" cy="2816225"/>
            </a:xfrm>
            <a:prstGeom prst="rect">
              <a:avLst/>
            </a:prstGeom>
            <a:solidFill>
              <a:srgbClr val="A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2" name="Rectangle 247">
              <a:extLst>
                <a:ext uri="{FF2B5EF4-FFF2-40B4-BE49-F238E27FC236}">
                  <a16:creationId xmlns:a16="http://schemas.microsoft.com/office/drawing/2014/main" id="{DE349E4F-DA93-4BD2-9F3C-E5829CD8D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3250" y="2130425"/>
              <a:ext cx="12700" cy="2816225"/>
            </a:xfrm>
            <a:prstGeom prst="rect">
              <a:avLst/>
            </a:prstGeom>
            <a:solidFill>
              <a:srgbClr val="A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3" name="Rectangle 248">
              <a:extLst>
                <a:ext uri="{FF2B5EF4-FFF2-40B4-BE49-F238E27FC236}">
                  <a16:creationId xmlns:a16="http://schemas.microsoft.com/office/drawing/2014/main" id="{62C6DD16-93CA-4686-BEB4-A76B236B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950" y="2130425"/>
              <a:ext cx="11113" cy="2816225"/>
            </a:xfrm>
            <a:prstGeom prst="rect">
              <a:avLst/>
            </a:pr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4" name="Rectangle 249">
              <a:extLst>
                <a:ext uri="{FF2B5EF4-FFF2-40B4-BE49-F238E27FC236}">
                  <a16:creationId xmlns:a16="http://schemas.microsoft.com/office/drawing/2014/main" id="{A9DB443C-A255-4D7C-B4DD-4C5617374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2130425"/>
              <a:ext cx="12700" cy="2816225"/>
            </a:xfrm>
            <a:prstGeom prst="rect">
              <a:avLst/>
            </a:prstGeom>
            <a:solidFill>
              <a:srgbClr val="8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5" name="Rectangle 250">
              <a:extLst>
                <a:ext uri="{FF2B5EF4-FFF2-40B4-BE49-F238E27FC236}">
                  <a16:creationId xmlns:a16="http://schemas.microsoft.com/office/drawing/2014/main" id="{D697AC0D-E00E-45E4-A584-81C158548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2130425"/>
              <a:ext cx="12700" cy="2816225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6" name="Rectangle 251">
              <a:extLst>
                <a:ext uri="{FF2B5EF4-FFF2-40B4-BE49-F238E27FC236}">
                  <a16:creationId xmlns:a16="http://schemas.microsoft.com/office/drawing/2014/main" id="{B223FE6D-D5D2-4EC8-BDC5-7CB016CA6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3" y="2130425"/>
              <a:ext cx="12700" cy="2816225"/>
            </a:xfrm>
            <a:prstGeom prst="rect">
              <a:avLst/>
            </a:pr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7" name="Rectangle 252">
              <a:extLst>
                <a:ext uri="{FF2B5EF4-FFF2-40B4-BE49-F238E27FC236}">
                  <a16:creationId xmlns:a16="http://schemas.microsoft.com/office/drawing/2014/main" id="{38A60081-64F9-4F4C-B72A-04FFC3DF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2130425"/>
              <a:ext cx="25400" cy="2816225"/>
            </a:xfrm>
            <a:prstGeom prst="rect">
              <a:avLst/>
            </a:prstGeom>
            <a:solidFill>
              <a:srgbClr val="7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8" name="Rectangle 253">
              <a:extLst>
                <a:ext uri="{FF2B5EF4-FFF2-40B4-BE49-F238E27FC236}">
                  <a16:creationId xmlns:a16="http://schemas.microsoft.com/office/drawing/2014/main" id="{9DA0E962-295E-4BEB-B06D-A3BC3FE6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563" y="2130425"/>
              <a:ext cx="11112" cy="2816225"/>
            </a:xfrm>
            <a:prstGeom prst="rect">
              <a:avLst/>
            </a:pr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09" name="Rectangle 254">
              <a:extLst>
                <a:ext uri="{FF2B5EF4-FFF2-40B4-BE49-F238E27FC236}">
                  <a16:creationId xmlns:a16="http://schemas.microsoft.com/office/drawing/2014/main" id="{AEADD285-4743-43BC-BBFF-3F606D090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675" y="2130425"/>
              <a:ext cx="12700" cy="2816225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0" name="Rectangle 255">
              <a:extLst>
                <a:ext uri="{FF2B5EF4-FFF2-40B4-BE49-F238E27FC236}">
                  <a16:creationId xmlns:a16="http://schemas.microsoft.com/office/drawing/2014/main" id="{21331725-3E76-419E-B48B-19CE55E9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75" y="2130425"/>
              <a:ext cx="12700" cy="2816225"/>
            </a:xfrm>
            <a:prstGeom prst="rect">
              <a:avLst/>
            </a:prstGeom>
            <a:solidFill>
              <a:srgbClr val="8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1" name="Rectangle 256">
              <a:extLst>
                <a:ext uri="{FF2B5EF4-FFF2-40B4-BE49-F238E27FC236}">
                  <a16:creationId xmlns:a16="http://schemas.microsoft.com/office/drawing/2014/main" id="{114F0C93-310E-4B03-B872-8EBDC066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7075" y="2130425"/>
              <a:ext cx="12700" cy="2816225"/>
            </a:xfrm>
            <a:prstGeom prst="rect">
              <a:avLst/>
            </a:pr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2" name="Rectangle 257">
              <a:extLst>
                <a:ext uri="{FF2B5EF4-FFF2-40B4-BE49-F238E27FC236}">
                  <a16:creationId xmlns:a16="http://schemas.microsoft.com/office/drawing/2014/main" id="{A9876AB3-4D30-4E19-BDD1-ABD66892C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130425"/>
              <a:ext cx="12700" cy="2816225"/>
            </a:xfrm>
            <a:prstGeom prst="rect">
              <a:avLst/>
            </a:prstGeom>
            <a:solidFill>
              <a:srgbClr val="A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3" name="Rectangle 258">
              <a:extLst>
                <a:ext uri="{FF2B5EF4-FFF2-40B4-BE49-F238E27FC236}">
                  <a16:creationId xmlns:a16="http://schemas.microsoft.com/office/drawing/2014/main" id="{EE6968F7-42ED-4EA6-8FC9-FE0B246E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75" y="2130425"/>
              <a:ext cx="11113" cy="2816225"/>
            </a:xfrm>
            <a:prstGeom prst="rect">
              <a:avLst/>
            </a:prstGeom>
            <a:solidFill>
              <a:srgbClr val="A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4" name="Rectangle 259">
              <a:extLst>
                <a:ext uri="{FF2B5EF4-FFF2-40B4-BE49-F238E27FC236}">
                  <a16:creationId xmlns:a16="http://schemas.microsoft.com/office/drawing/2014/main" id="{F3FE9980-2C38-48CF-99C9-310D7E40A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2130425"/>
              <a:ext cx="12700" cy="2816225"/>
            </a:xfrm>
            <a:prstGeom prst="rect">
              <a:avLst/>
            </a:prstGeom>
            <a:solidFill>
              <a:srgbClr val="B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5" name="Rectangle 260">
              <a:extLst>
                <a:ext uri="{FF2B5EF4-FFF2-40B4-BE49-F238E27FC236}">
                  <a16:creationId xmlns:a16="http://schemas.microsoft.com/office/drawing/2014/main" id="{E5F44332-D903-49D5-98F7-A612AEFB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6288" y="2130425"/>
              <a:ext cx="12700" cy="2816225"/>
            </a:xfrm>
            <a:prstGeom prst="rect">
              <a:avLst/>
            </a:pr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6" name="Rectangle 261">
              <a:extLst>
                <a:ext uri="{FF2B5EF4-FFF2-40B4-BE49-F238E27FC236}">
                  <a16:creationId xmlns:a16="http://schemas.microsoft.com/office/drawing/2014/main" id="{319D8C4C-A5C5-4BC5-8360-5299B2DF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988" y="2130425"/>
              <a:ext cx="12700" cy="2816225"/>
            </a:xfrm>
            <a:prstGeom prst="rect">
              <a:avLst/>
            </a:prstGeom>
            <a:solidFill>
              <a:srgbClr val="D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7" name="Rectangle 262">
              <a:extLst>
                <a:ext uri="{FF2B5EF4-FFF2-40B4-BE49-F238E27FC236}">
                  <a16:creationId xmlns:a16="http://schemas.microsoft.com/office/drawing/2014/main" id="{5443503F-CDE8-4206-A4BA-90D0F424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688" y="2130425"/>
              <a:ext cx="12700" cy="281622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8" name="Rectangle 263">
              <a:extLst>
                <a:ext uri="{FF2B5EF4-FFF2-40B4-BE49-F238E27FC236}">
                  <a16:creationId xmlns:a16="http://schemas.microsoft.com/office/drawing/2014/main" id="{EC0C07D3-6941-4168-9862-F39CC6C67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388" y="2130425"/>
              <a:ext cx="12700" cy="2816225"/>
            </a:xfrm>
            <a:prstGeom prst="rect">
              <a:avLst/>
            </a:pr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19" name="Rectangle 264">
              <a:extLst>
                <a:ext uri="{FF2B5EF4-FFF2-40B4-BE49-F238E27FC236}">
                  <a16:creationId xmlns:a16="http://schemas.microsoft.com/office/drawing/2014/main" id="{B63174CF-3118-4D95-9245-9845E47B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088" y="2130425"/>
              <a:ext cx="11112" cy="2816225"/>
            </a:xfrm>
            <a:prstGeom prst="rect">
              <a:avLst/>
            </a:prstGeom>
            <a:solidFill>
              <a:srgbClr val="E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0" name="Rectangle 265">
              <a:extLst>
                <a:ext uri="{FF2B5EF4-FFF2-40B4-BE49-F238E27FC236}">
                  <a16:creationId xmlns:a16="http://schemas.microsoft.com/office/drawing/2014/main" id="{AF6702A2-B610-4404-9C1C-6E219CF85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200" y="2130425"/>
              <a:ext cx="12700" cy="2816225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1" name="Rectangle 266">
              <a:extLst>
                <a:ext uri="{FF2B5EF4-FFF2-40B4-BE49-F238E27FC236}">
                  <a16:creationId xmlns:a16="http://schemas.microsoft.com/office/drawing/2014/main" id="{655878E1-3F67-488C-A8CB-71F31DE45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2130425"/>
              <a:ext cx="12700" cy="2816225"/>
            </a:xfrm>
            <a:prstGeom prst="rect">
              <a:avLst/>
            </a:prstGeom>
            <a:solidFill>
              <a:srgbClr val="F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2" name="Rectangle 267">
              <a:extLst>
                <a:ext uri="{FF2B5EF4-FFF2-40B4-BE49-F238E27FC236}">
                  <a16:creationId xmlns:a16="http://schemas.microsoft.com/office/drawing/2014/main" id="{7393B23A-484E-4600-B116-DD883B4F2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130425"/>
              <a:ext cx="12700" cy="2816225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3" name="Rectangle 268">
              <a:extLst>
                <a:ext uri="{FF2B5EF4-FFF2-40B4-BE49-F238E27FC236}">
                  <a16:creationId xmlns:a16="http://schemas.microsoft.com/office/drawing/2014/main" id="{7B69A014-6FB8-4BE1-AB78-2417F6DCC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300" y="2130425"/>
              <a:ext cx="12700" cy="2816225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606" name="Rectangle 269">
              <a:extLst>
                <a:ext uri="{FF2B5EF4-FFF2-40B4-BE49-F238E27FC236}">
                  <a16:creationId xmlns:a16="http://schemas.microsoft.com/office/drawing/2014/main" id="{B68628B9-08DE-4693-B219-72CE9C6A2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2130439"/>
              <a:ext cx="422275" cy="2816436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0225" name="Rectangle 270">
              <a:extLst>
                <a:ext uri="{FF2B5EF4-FFF2-40B4-BE49-F238E27FC236}">
                  <a16:creationId xmlns:a16="http://schemas.microsoft.com/office/drawing/2014/main" id="{6DA9453B-A5B3-4468-B900-AA0124ED6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800" y="2130425"/>
              <a:ext cx="12700" cy="2635250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6" name="Rectangle 271">
              <a:extLst>
                <a:ext uri="{FF2B5EF4-FFF2-40B4-BE49-F238E27FC236}">
                  <a16:creationId xmlns:a16="http://schemas.microsoft.com/office/drawing/2014/main" id="{D1D7F8D1-2F73-4FDB-A84E-628EBB7AB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0" y="2130425"/>
              <a:ext cx="12700" cy="2635250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7" name="Rectangle 272">
              <a:extLst>
                <a:ext uri="{FF2B5EF4-FFF2-40B4-BE49-F238E27FC236}">
                  <a16:creationId xmlns:a16="http://schemas.microsoft.com/office/drawing/2014/main" id="{006788A4-D4A6-4878-82BA-B7068C193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200" y="2130425"/>
              <a:ext cx="11113" cy="2635250"/>
            </a:xfrm>
            <a:prstGeom prst="rect">
              <a:avLst/>
            </a:prstGeom>
            <a:solidFill>
              <a:srgbClr val="F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8" name="Rectangle 273">
              <a:extLst>
                <a:ext uri="{FF2B5EF4-FFF2-40B4-BE49-F238E27FC236}">
                  <a16:creationId xmlns:a16="http://schemas.microsoft.com/office/drawing/2014/main" id="{D1806880-E199-4AB7-B4B8-239F7D8EE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3" y="2130425"/>
              <a:ext cx="12700" cy="263525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29" name="Rectangle 274">
              <a:extLst>
                <a:ext uri="{FF2B5EF4-FFF2-40B4-BE49-F238E27FC236}">
                  <a16:creationId xmlns:a16="http://schemas.microsoft.com/office/drawing/2014/main" id="{341B99F5-3AC1-401B-A708-1369D70A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013" y="2130425"/>
              <a:ext cx="12700" cy="2635250"/>
            </a:xfrm>
            <a:prstGeom prst="rect">
              <a:avLst/>
            </a:prstGeom>
            <a:solidFill>
              <a:srgbClr val="E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0" name="Rectangle 275">
              <a:extLst>
                <a:ext uri="{FF2B5EF4-FFF2-40B4-BE49-F238E27FC236}">
                  <a16:creationId xmlns:a16="http://schemas.microsoft.com/office/drawing/2014/main" id="{E160FF0D-C55F-496C-8C8B-9CD6658D5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713" y="2130425"/>
              <a:ext cx="12700" cy="2635250"/>
            </a:xfrm>
            <a:prstGeom prst="rect">
              <a:avLst/>
            </a:pr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1" name="Rectangle 276">
              <a:extLst>
                <a:ext uri="{FF2B5EF4-FFF2-40B4-BE49-F238E27FC236}">
                  <a16:creationId xmlns:a16="http://schemas.microsoft.com/office/drawing/2014/main" id="{69D87186-4E40-4B5E-87C0-64531FCE7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413" y="2130425"/>
              <a:ext cx="12700" cy="263525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2" name="Rectangle 277">
              <a:extLst>
                <a:ext uri="{FF2B5EF4-FFF2-40B4-BE49-F238E27FC236}">
                  <a16:creationId xmlns:a16="http://schemas.microsoft.com/office/drawing/2014/main" id="{B2EEED55-074F-4DA1-B95F-4FE9DA5E4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2130425"/>
              <a:ext cx="11112" cy="2635250"/>
            </a:xfrm>
            <a:prstGeom prst="rect">
              <a:avLst/>
            </a:prstGeom>
            <a:solidFill>
              <a:srgbClr val="D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3" name="Rectangle 278">
              <a:extLst>
                <a:ext uri="{FF2B5EF4-FFF2-40B4-BE49-F238E27FC236}">
                  <a16:creationId xmlns:a16="http://schemas.microsoft.com/office/drawing/2014/main" id="{0B040D73-404F-499C-8A5B-A799E0519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225" y="2130425"/>
              <a:ext cx="12700" cy="2635250"/>
            </a:xfrm>
            <a:prstGeom prst="rect">
              <a:avLst/>
            </a:pr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4" name="Rectangle 279">
              <a:extLst>
                <a:ext uri="{FF2B5EF4-FFF2-40B4-BE49-F238E27FC236}">
                  <a16:creationId xmlns:a16="http://schemas.microsoft.com/office/drawing/2014/main" id="{82CCB776-EA47-435B-964C-0F6B6C773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6925" y="2130425"/>
              <a:ext cx="12700" cy="2635250"/>
            </a:xfrm>
            <a:prstGeom prst="rect">
              <a:avLst/>
            </a:prstGeom>
            <a:solidFill>
              <a:srgbClr val="B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5" name="Rectangle 280">
              <a:extLst>
                <a:ext uri="{FF2B5EF4-FFF2-40B4-BE49-F238E27FC236}">
                  <a16:creationId xmlns:a16="http://schemas.microsoft.com/office/drawing/2014/main" id="{F8514C00-A981-4C6C-AFF0-F43B8ED29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2130425"/>
              <a:ext cx="12700" cy="2635250"/>
            </a:xfrm>
            <a:prstGeom prst="rect">
              <a:avLst/>
            </a:prstGeom>
            <a:solidFill>
              <a:srgbClr val="A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6" name="Rectangle 281">
              <a:extLst>
                <a:ext uri="{FF2B5EF4-FFF2-40B4-BE49-F238E27FC236}">
                  <a16:creationId xmlns:a16="http://schemas.microsoft.com/office/drawing/2014/main" id="{A4261B9A-EE7C-4C42-A20A-19A4F15A3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325" y="2130425"/>
              <a:ext cx="12700" cy="2635250"/>
            </a:xfrm>
            <a:prstGeom prst="rect">
              <a:avLst/>
            </a:prstGeom>
            <a:solidFill>
              <a:srgbClr val="A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7" name="Rectangle 282">
              <a:extLst>
                <a:ext uri="{FF2B5EF4-FFF2-40B4-BE49-F238E27FC236}">
                  <a16:creationId xmlns:a16="http://schemas.microsoft.com/office/drawing/2014/main" id="{1019DF1F-FDAC-402F-9C8A-7349A5A0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025" y="2130425"/>
              <a:ext cx="11113" cy="2635250"/>
            </a:xfrm>
            <a:prstGeom prst="rect">
              <a:avLst/>
            </a:pr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8" name="Rectangle 283">
              <a:extLst>
                <a:ext uri="{FF2B5EF4-FFF2-40B4-BE49-F238E27FC236}">
                  <a16:creationId xmlns:a16="http://schemas.microsoft.com/office/drawing/2014/main" id="{3C34494D-8E25-472F-A158-2EFE9A8D5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138" y="2130425"/>
              <a:ext cx="12700" cy="2635250"/>
            </a:xfrm>
            <a:prstGeom prst="rect">
              <a:avLst/>
            </a:prstGeom>
            <a:solidFill>
              <a:srgbClr val="8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39" name="Rectangle 284">
              <a:extLst>
                <a:ext uri="{FF2B5EF4-FFF2-40B4-BE49-F238E27FC236}">
                  <a16:creationId xmlns:a16="http://schemas.microsoft.com/office/drawing/2014/main" id="{7B23B7C7-B6FB-434D-8159-D71353961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2130425"/>
              <a:ext cx="12700" cy="263525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0" name="Rectangle 285">
              <a:extLst>
                <a:ext uri="{FF2B5EF4-FFF2-40B4-BE49-F238E27FC236}">
                  <a16:creationId xmlns:a16="http://schemas.microsoft.com/office/drawing/2014/main" id="{0207C151-08FB-41FA-95A0-25510551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2130425"/>
              <a:ext cx="12700" cy="2635250"/>
            </a:xfrm>
            <a:prstGeom prst="rect">
              <a:avLst/>
            </a:pr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1" name="Rectangle 286">
              <a:extLst>
                <a:ext uri="{FF2B5EF4-FFF2-40B4-BE49-F238E27FC236}">
                  <a16:creationId xmlns:a16="http://schemas.microsoft.com/office/drawing/2014/main" id="{BEC3AD6A-ADFE-4B18-B424-4F4B514EC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4238" y="2130425"/>
              <a:ext cx="25400" cy="2635250"/>
            </a:xfrm>
            <a:prstGeom prst="rect">
              <a:avLst/>
            </a:prstGeom>
            <a:solidFill>
              <a:srgbClr val="7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2" name="Rectangle 287">
              <a:extLst>
                <a:ext uri="{FF2B5EF4-FFF2-40B4-BE49-F238E27FC236}">
                  <a16:creationId xmlns:a16="http://schemas.microsoft.com/office/drawing/2014/main" id="{71DA3284-B2B6-4369-AD6B-52DC6E8C5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2130425"/>
              <a:ext cx="11112" cy="2635250"/>
            </a:xfrm>
            <a:prstGeom prst="rect">
              <a:avLst/>
            </a:pr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3" name="Rectangle 288">
              <a:extLst>
                <a:ext uri="{FF2B5EF4-FFF2-40B4-BE49-F238E27FC236}">
                  <a16:creationId xmlns:a16="http://schemas.microsoft.com/office/drawing/2014/main" id="{30021A3B-2DD9-45E5-9341-7888A3FB2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0" y="2130425"/>
              <a:ext cx="12700" cy="263525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4" name="Rectangle 289">
              <a:extLst>
                <a:ext uri="{FF2B5EF4-FFF2-40B4-BE49-F238E27FC236}">
                  <a16:creationId xmlns:a16="http://schemas.microsoft.com/office/drawing/2014/main" id="{7E1A666E-DBFE-4B49-A4A5-6DA6B7D00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50" y="2130425"/>
              <a:ext cx="12700" cy="2635250"/>
            </a:xfrm>
            <a:prstGeom prst="rect">
              <a:avLst/>
            </a:prstGeom>
            <a:solidFill>
              <a:srgbClr val="8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5" name="Rectangle 290">
              <a:extLst>
                <a:ext uri="{FF2B5EF4-FFF2-40B4-BE49-F238E27FC236}">
                  <a16:creationId xmlns:a16="http://schemas.microsoft.com/office/drawing/2014/main" id="{10B6DF31-5ECD-425F-AE2E-8EFA6B316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150" y="2130425"/>
              <a:ext cx="12700" cy="2635250"/>
            </a:xfrm>
            <a:prstGeom prst="rect">
              <a:avLst/>
            </a:pr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6" name="Rectangle 291">
              <a:extLst>
                <a:ext uri="{FF2B5EF4-FFF2-40B4-BE49-F238E27FC236}">
                  <a16:creationId xmlns:a16="http://schemas.microsoft.com/office/drawing/2014/main" id="{F08DF619-9EDC-4822-B926-89221727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850" y="2130425"/>
              <a:ext cx="12700" cy="2635250"/>
            </a:xfrm>
            <a:prstGeom prst="rect">
              <a:avLst/>
            </a:prstGeom>
            <a:solidFill>
              <a:srgbClr val="A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7" name="Rectangle 292">
              <a:extLst>
                <a:ext uri="{FF2B5EF4-FFF2-40B4-BE49-F238E27FC236}">
                  <a16:creationId xmlns:a16="http://schemas.microsoft.com/office/drawing/2014/main" id="{64B27517-6B87-4163-9A15-0D8E9E6F9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550" y="2130425"/>
              <a:ext cx="11113" cy="2635250"/>
            </a:xfrm>
            <a:prstGeom prst="rect">
              <a:avLst/>
            </a:prstGeom>
            <a:solidFill>
              <a:srgbClr val="A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8" name="Rectangle 293">
              <a:extLst>
                <a:ext uri="{FF2B5EF4-FFF2-40B4-BE49-F238E27FC236}">
                  <a16:creationId xmlns:a16="http://schemas.microsoft.com/office/drawing/2014/main" id="{627ABBC0-E912-4A22-8E95-09702597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2130425"/>
              <a:ext cx="12700" cy="2635250"/>
            </a:xfrm>
            <a:prstGeom prst="rect">
              <a:avLst/>
            </a:prstGeom>
            <a:solidFill>
              <a:srgbClr val="B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49" name="Rectangle 294">
              <a:extLst>
                <a:ext uri="{FF2B5EF4-FFF2-40B4-BE49-F238E27FC236}">
                  <a16:creationId xmlns:a16="http://schemas.microsoft.com/office/drawing/2014/main" id="{81D4C1DB-0426-4E66-9A6F-8CA30D6A2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363" y="2130425"/>
              <a:ext cx="12700" cy="2635250"/>
            </a:xfrm>
            <a:prstGeom prst="rect">
              <a:avLst/>
            </a:pr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0" name="Rectangle 295">
              <a:extLst>
                <a:ext uri="{FF2B5EF4-FFF2-40B4-BE49-F238E27FC236}">
                  <a16:creationId xmlns:a16="http://schemas.microsoft.com/office/drawing/2014/main" id="{5AB2F963-E4A5-47B4-BA97-9479F878C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063" y="2130425"/>
              <a:ext cx="12700" cy="2635250"/>
            </a:xfrm>
            <a:prstGeom prst="rect">
              <a:avLst/>
            </a:prstGeom>
            <a:solidFill>
              <a:srgbClr val="D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1" name="Rectangle 296">
              <a:extLst>
                <a:ext uri="{FF2B5EF4-FFF2-40B4-BE49-F238E27FC236}">
                  <a16:creationId xmlns:a16="http://schemas.microsoft.com/office/drawing/2014/main" id="{44BF50A0-A296-4349-AAE2-B5D9049D6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2130425"/>
              <a:ext cx="12700" cy="263525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2" name="Rectangle 297">
              <a:extLst>
                <a:ext uri="{FF2B5EF4-FFF2-40B4-BE49-F238E27FC236}">
                  <a16:creationId xmlns:a16="http://schemas.microsoft.com/office/drawing/2014/main" id="{A0B83196-59B0-4ADA-A8DD-AD319995B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2130425"/>
              <a:ext cx="12700" cy="2635250"/>
            </a:xfrm>
            <a:prstGeom prst="rect">
              <a:avLst/>
            </a:pr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3" name="Rectangle 298">
              <a:extLst>
                <a:ext uri="{FF2B5EF4-FFF2-40B4-BE49-F238E27FC236}">
                  <a16:creationId xmlns:a16="http://schemas.microsoft.com/office/drawing/2014/main" id="{7D296CF5-C5E3-495D-BF70-7058D1B2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163" y="2130425"/>
              <a:ext cx="11112" cy="2635250"/>
            </a:xfrm>
            <a:prstGeom prst="rect">
              <a:avLst/>
            </a:prstGeom>
            <a:solidFill>
              <a:srgbClr val="E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4" name="Rectangle 299">
              <a:extLst>
                <a:ext uri="{FF2B5EF4-FFF2-40B4-BE49-F238E27FC236}">
                  <a16:creationId xmlns:a16="http://schemas.microsoft.com/office/drawing/2014/main" id="{327EDC16-0177-4FF3-B7CF-F29D446AF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275" y="2130425"/>
              <a:ext cx="12700" cy="263525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5" name="Rectangle 300">
              <a:extLst>
                <a:ext uri="{FF2B5EF4-FFF2-40B4-BE49-F238E27FC236}">
                  <a16:creationId xmlns:a16="http://schemas.microsoft.com/office/drawing/2014/main" id="{85E46D0A-C4D3-4923-967F-DFA4C5DDD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2130425"/>
              <a:ext cx="12700" cy="2635250"/>
            </a:xfrm>
            <a:prstGeom prst="rect">
              <a:avLst/>
            </a:prstGeom>
            <a:solidFill>
              <a:srgbClr val="F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6" name="Rectangle 301">
              <a:extLst>
                <a:ext uri="{FF2B5EF4-FFF2-40B4-BE49-F238E27FC236}">
                  <a16:creationId xmlns:a16="http://schemas.microsoft.com/office/drawing/2014/main" id="{5B986991-E6A6-44C8-9325-B7DD3FDFB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130425"/>
              <a:ext cx="12700" cy="2635250"/>
            </a:xfrm>
            <a:prstGeom prst="rect">
              <a:avLst/>
            </a:prstGeom>
            <a:solidFill>
              <a:srgbClr val="F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257" name="Rectangle 302">
              <a:extLst>
                <a:ext uri="{FF2B5EF4-FFF2-40B4-BE49-F238E27FC236}">
                  <a16:creationId xmlns:a16="http://schemas.microsoft.com/office/drawing/2014/main" id="{8DBA8570-16A4-4B32-8F76-FFF90550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5" y="2130425"/>
              <a:ext cx="12700" cy="2635250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640" name="Rectangle 303">
              <a:extLst>
                <a:ext uri="{FF2B5EF4-FFF2-40B4-BE49-F238E27FC236}">
                  <a16:creationId xmlns:a16="http://schemas.microsoft.com/office/drawing/2014/main" id="{E7ABD61C-9FE6-4B2F-A169-63F5F154D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800" y="2130439"/>
              <a:ext cx="422275" cy="2635447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0259" name="Line 331">
              <a:extLst>
                <a:ext uri="{FF2B5EF4-FFF2-40B4-BE49-F238E27FC236}">
                  <a16:creationId xmlns:a16="http://schemas.microsoft.com/office/drawing/2014/main" id="{D8F617D1-802B-4C08-837D-A6520AEE3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0413" y="2130425"/>
              <a:ext cx="0" cy="730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260" name="Line 332">
              <a:extLst>
                <a:ext uri="{FF2B5EF4-FFF2-40B4-BE49-F238E27FC236}">
                  <a16:creationId xmlns:a16="http://schemas.microsoft.com/office/drawing/2014/main" id="{8EE43B67-80F4-4561-9449-21C30C807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2130425"/>
              <a:ext cx="0" cy="730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261" name="Line 333">
              <a:extLst>
                <a:ext uri="{FF2B5EF4-FFF2-40B4-BE49-F238E27FC236}">
                  <a16:creationId xmlns:a16="http://schemas.microsoft.com/office/drawing/2014/main" id="{431A2027-33BE-44C3-A587-AC9069D7A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1263" y="2130425"/>
              <a:ext cx="0" cy="730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262" name="Line 334">
              <a:extLst>
                <a:ext uri="{FF2B5EF4-FFF2-40B4-BE49-F238E27FC236}">
                  <a16:creationId xmlns:a16="http://schemas.microsoft.com/office/drawing/2014/main" id="{D7732D05-A6B1-437B-A72B-86B8B393E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0338" y="2130425"/>
              <a:ext cx="0" cy="730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9958" name="Rectangle 335">
            <a:extLst>
              <a:ext uri="{FF2B5EF4-FFF2-40B4-BE49-F238E27FC236}">
                <a16:creationId xmlns:a16="http://schemas.microsoft.com/office/drawing/2014/main" id="{ECBE1E17-3FC9-462C-960B-54D3FE2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555148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-6</a:t>
            </a:r>
          </a:p>
        </p:txBody>
      </p:sp>
      <p:sp>
        <p:nvSpPr>
          <p:cNvPr id="39959" name="Rectangle 336">
            <a:extLst>
              <a:ext uri="{FF2B5EF4-FFF2-40B4-BE49-F238E27FC236}">
                <a16:creationId xmlns:a16="http://schemas.microsoft.com/office/drawing/2014/main" id="{2C2A247B-3D89-4EE3-8AAF-B1C1B06C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494665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-5</a:t>
            </a:r>
          </a:p>
        </p:txBody>
      </p:sp>
      <p:sp>
        <p:nvSpPr>
          <p:cNvPr id="39960" name="Rectangle 337">
            <a:extLst>
              <a:ext uri="{FF2B5EF4-FFF2-40B4-BE49-F238E27FC236}">
                <a16:creationId xmlns:a16="http://schemas.microsoft.com/office/drawing/2014/main" id="{FB05863C-5FB9-4FD3-B11D-7C33A731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4354513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-4</a:t>
            </a:r>
          </a:p>
        </p:txBody>
      </p:sp>
      <p:sp>
        <p:nvSpPr>
          <p:cNvPr id="39961" name="Rectangle 338">
            <a:extLst>
              <a:ext uri="{FF2B5EF4-FFF2-40B4-BE49-F238E27FC236}">
                <a16:creationId xmlns:a16="http://schemas.microsoft.com/office/drawing/2014/main" id="{6E30F8CA-70A2-4029-BFEC-1942ECAC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749675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39962" name="Rectangle 339">
            <a:extLst>
              <a:ext uri="{FF2B5EF4-FFF2-40B4-BE49-F238E27FC236}">
                <a16:creationId xmlns:a16="http://schemas.microsoft.com/office/drawing/2014/main" id="{2A0141ED-A026-4B1A-805C-D8AC52BC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15753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39963" name="Rectangle 340">
            <a:extLst>
              <a:ext uri="{FF2B5EF4-FFF2-40B4-BE49-F238E27FC236}">
                <a16:creationId xmlns:a16="http://schemas.microsoft.com/office/drawing/2014/main" id="{D50D5FB8-5CAD-4B4B-AD9B-A20CAE17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5527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39964" name="Rectangle 341">
            <a:extLst>
              <a:ext uri="{FF2B5EF4-FFF2-40B4-BE49-F238E27FC236}">
                <a16:creationId xmlns:a16="http://schemas.microsoft.com/office/drawing/2014/main" id="{54B67D06-7A53-4F09-B934-075517B0F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196056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9965" name="Rectangle 342">
            <a:extLst>
              <a:ext uri="{FF2B5EF4-FFF2-40B4-BE49-F238E27FC236}">
                <a16:creationId xmlns:a16="http://schemas.microsoft.com/office/drawing/2014/main" id="{2F226E97-5A4D-4D3A-9BDE-2BA8373DF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13573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5" name="Text Box 3">
            <a:extLst>
              <a:ext uri="{FF2B5EF4-FFF2-40B4-BE49-F238E27FC236}">
                <a16:creationId xmlns:a16="http://schemas.microsoft.com/office/drawing/2014/main" id="{A9940518-37E6-4B2B-92B5-69F9F56F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5473700"/>
            <a:ext cx="51784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1200" dirty="0">
                <a:latin typeface="+mj-lt"/>
                <a:cs typeface="Arial" charset="0"/>
              </a:rPr>
              <a:t>* Change significantly greater than the control group p&lt;0.05</a:t>
            </a:r>
          </a:p>
          <a:p>
            <a:pPr>
              <a:spcBef>
                <a:spcPts val="400"/>
              </a:spcBef>
              <a:defRPr/>
            </a:pPr>
            <a:r>
              <a:rPr lang="en-US" sz="1200" baseline="30000" dirty="0">
                <a:latin typeface="Arial" charset="0"/>
                <a:cs typeface="Arial" charset="0"/>
              </a:rPr>
              <a:t>†</a:t>
            </a:r>
            <a:r>
              <a:rPr lang="en-US" sz="1200" dirty="0">
                <a:latin typeface="+mj-lt"/>
                <a:cs typeface="Times New Roman" pitchFamily="18" charset="0"/>
              </a:rPr>
              <a:t> </a:t>
            </a:r>
            <a:r>
              <a:rPr lang="en-US" sz="1200" dirty="0">
                <a:latin typeface="+mj-lt"/>
                <a:cs typeface="Arial" charset="0"/>
              </a:rPr>
              <a:t>Change significantly greater than the resistance exercise group p&lt;0.05</a:t>
            </a:r>
          </a:p>
        </p:txBody>
      </p:sp>
      <p:sp>
        <p:nvSpPr>
          <p:cNvPr id="39967" name="Rectangle 11">
            <a:extLst>
              <a:ext uri="{FF2B5EF4-FFF2-40B4-BE49-F238E27FC236}">
                <a16:creationId xmlns:a16="http://schemas.microsoft.com/office/drawing/2014/main" id="{B9A5693B-7CCA-4D63-8012-9678E5E8C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962525"/>
            <a:ext cx="180975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39968" name="Text Box 12">
            <a:extLst>
              <a:ext uri="{FF2B5EF4-FFF2-40B4-BE49-F238E27FC236}">
                <a16:creationId xmlns:a16="http://schemas.microsoft.com/office/drawing/2014/main" id="{9C3218F2-EC9C-4739-B8D4-85FADFA6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4899025"/>
            <a:ext cx="196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Waist circumference</a:t>
            </a:r>
            <a:endParaRPr lang="en-CA" altLang="fr-FR" sz="1400" b="1"/>
          </a:p>
        </p:txBody>
      </p:sp>
      <p:sp>
        <p:nvSpPr>
          <p:cNvPr id="39969" name="Titre 349">
            <a:extLst>
              <a:ext uri="{FF2B5EF4-FFF2-40B4-BE49-F238E27FC236}">
                <a16:creationId xmlns:a16="http://schemas.microsoft.com/office/drawing/2014/main" id="{677A514D-4BF8-4D7D-8C0B-2E579B52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Effects of Exercise Modality on Body Weight and Waist Circumference in Older Men and Women</a:t>
            </a:r>
            <a:endParaRPr lang="fr-CA" altLang="fr-FR" sz="2400"/>
          </a:p>
        </p:txBody>
      </p:sp>
      <p:sp>
        <p:nvSpPr>
          <p:cNvPr id="39970" name="Espace réservé du texte 353">
            <a:extLst>
              <a:ext uri="{FF2B5EF4-FFF2-40B4-BE49-F238E27FC236}">
                <a16:creationId xmlns:a16="http://schemas.microsoft.com/office/drawing/2014/main" id="{E3867120-D808-4B8A-87C2-4FFB572C3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Davidson LE et al. Arch Intern Med 2009;169:122-31</a:t>
            </a:r>
          </a:p>
        </p:txBody>
      </p:sp>
      <p:sp>
        <p:nvSpPr>
          <p:cNvPr id="39971" name="Line 329">
            <a:extLst>
              <a:ext uri="{FF2B5EF4-FFF2-40B4-BE49-F238E27FC236}">
                <a16:creationId xmlns:a16="http://schemas.microsoft.com/office/drawing/2014/main" id="{352F0460-9043-4EA4-B93B-65AC8537B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1338" y="2130425"/>
            <a:ext cx="5969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B3B2106-F0CF-4E7B-98B2-4393167D0BC4}"/>
              </a:ext>
            </a:extLst>
          </p:cNvPr>
          <p:cNvSpPr/>
          <p:nvPr/>
        </p:nvSpPr>
        <p:spPr>
          <a:xfrm>
            <a:off x="1411288" y="1096963"/>
            <a:ext cx="5040312" cy="35274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6F7AB1D1-70FA-4266-BFFD-EF2BC121F5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00" y="760413"/>
          <a:ext cx="59023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Worksheet" r:id="rId3" imgW="5905500" imgH="4581525" progId="Excel.Sheet.8">
                  <p:embed/>
                </p:oleObj>
              </mc:Choice>
              <mc:Fallback>
                <p:oleObj name="Worksheet" r:id="rId3" imgW="5905500" imgH="458152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760413"/>
                        <a:ext cx="5902325" cy="420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C38BAB0C-4DB1-417D-A3B5-FA756C9DF267}"/>
              </a:ext>
            </a:extLst>
          </p:cNvPr>
          <p:cNvSpPr/>
          <p:nvPr/>
        </p:nvSpPr>
        <p:spPr>
          <a:xfrm>
            <a:off x="6535738" y="1255713"/>
            <a:ext cx="2555875" cy="129698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8389" name="Rectangle 3">
            <a:extLst>
              <a:ext uri="{FF2B5EF4-FFF2-40B4-BE49-F238E27FC236}">
                <a16:creationId xmlns:a16="http://schemas.microsoft.com/office/drawing/2014/main" id="{08017141-4A5E-41E4-8826-DB994813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1365250"/>
            <a:ext cx="180975" cy="1809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E2038DF2-7435-45C1-90D3-48D1B88A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1330325"/>
            <a:ext cx="133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b="1"/>
              <a:t>Skeletal muscle</a:t>
            </a:r>
            <a:endParaRPr lang="en-CA" altLang="fr-FR" sz="1200" b="1"/>
          </a:p>
        </p:txBody>
      </p:sp>
      <p:sp>
        <p:nvSpPr>
          <p:cNvPr id="58397" name="Rectangle 6">
            <a:extLst>
              <a:ext uri="{FF2B5EF4-FFF2-40B4-BE49-F238E27FC236}">
                <a16:creationId xmlns:a16="http://schemas.microsoft.com/office/drawing/2014/main" id="{C4A5EC79-525F-44F0-AFB1-A70468DD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1949450"/>
            <a:ext cx="180975" cy="18097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3080" name="Text Box 7">
            <a:extLst>
              <a:ext uri="{FF2B5EF4-FFF2-40B4-BE49-F238E27FC236}">
                <a16:creationId xmlns:a16="http://schemas.microsoft.com/office/drawing/2014/main" id="{A3BB6458-247A-46A2-9D03-1DFCD6F8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1903413"/>
            <a:ext cx="167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b="1"/>
              <a:t>Abdominal fat</a:t>
            </a:r>
            <a:endParaRPr lang="en-CA" altLang="fr-FR" sz="1200" b="1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22C49908-88CF-4AD8-8013-783FBFC12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1657350"/>
            <a:ext cx="180975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sz="1200" b="1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523354A0-55D9-495A-BE73-587CFA2D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1612900"/>
            <a:ext cx="2287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b="1"/>
              <a:t>Intra-abdominal (visceral) fat</a:t>
            </a:r>
            <a:endParaRPr lang="en-CA" altLang="fr-FR" sz="1200" b="1"/>
          </a:p>
        </p:txBody>
      </p:sp>
      <p:sp>
        <p:nvSpPr>
          <p:cNvPr id="58393" name="Rectangle 11">
            <a:extLst>
              <a:ext uri="{FF2B5EF4-FFF2-40B4-BE49-F238E27FC236}">
                <a16:creationId xmlns:a16="http://schemas.microsoft.com/office/drawing/2014/main" id="{3A38AFAB-1699-4EE8-8D35-A8F6361C1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2241550"/>
            <a:ext cx="180975" cy="18097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DB48D7F6-5978-444A-82B1-B719D207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2193925"/>
            <a:ext cx="103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b="1"/>
              <a:t>Total fat</a:t>
            </a:r>
            <a:endParaRPr lang="en-CA" altLang="fr-FR" sz="1200" b="1"/>
          </a:p>
        </p:txBody>
      </p:sp>
      <p:sp>
        <p:nvSpPr>
          <p:cNvPr id="3085" name="Text Box 15">
            <a:extLst>
              <a:ext uri="{FF2B5EF4-FFF2-40B4-BE49-F238E27FC236}">
                <a16:creationId xmlns:a16="http://schemas.microsoft.com/office/drawing/2014/main" id="{4A9F944C-6C8B-417B-9462-7068315D2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93700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</a:t>
            </a:r>
          </a:p>
        </p:txBody>
      </p:sp>
      <p:sp>
        <p:nvSpPr>
          <p:cNvPr id="58373" name="Text Box 16">
            <a:extLst>
              <a:ext uri="{FF2B5EF4-FFF2-40B4-BE49-F238E27FC236}">
                <a16:creationId xmlns:a16="http://schemas.microsoft.com/office/drawing/2014/main" id="{FD32D88C-8A6D-4351-9400-4614A737515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76362" y="2838450"/>
            <a:ext cx="384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Percent change (%)</a:t>
            </a:r>
            <a:endParaRPr lang="en-CA" sz="20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87" name="Text Box 17">
            <a:extLst>
              <a:ext uri="{FF2B5EF4-FFF2-40B4-BE49-F238E27FC236}">
                <a16:creationId xmlns:a16="http://schemas.microsoft.com/office/drawing/2014/main" id="{7174EACE-A6D1-46BA-929F-3FBB3B26A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1036638"/>
            <a:ext cx="77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 </a:t>
            </a:r>
            <a:r>
              <a:rPr lang="en-US" altLang="fr-FR" sz="1400" baseline="30000"/>
              <a:t>†</a:t>
            </a:r>
            <a:r>
              <a:rPr lang="en-US" altLang="fr-FR" sz="1400"/>
              <a:t> </a:t>
            </a:r>
            <a:endParaRPr lang="en-US" altLang="fr-FR" sz="1400" baseline="30000"/>
          </a:p>
        </p:txBody>
      </p:sp>
      <p:sp>
        <p:nvSpPr>
          <p:cNvPr id="3088" name="Text Box 18">
            <a:extLst>
              <a:ext uri="{FF2B5EF4-FFF2-40B4-BE49-F238E27FC236}">
                <a16:creationId xmlns:a16="http://schemas.microsoft.com/office/drawing/2014/main" id="{7F396949-2D2A-4B6E-89F4-C0F43A12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3641725"/>
            <a:ext cx="44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</a:t>
            </a:r>
          </a:p>
        </p:txBody>
      </p:sp>
      <p:sp>
        <p:nvSpPr>
          <p:cNvPr id="3089" name="Text Box 19">
            <a:extLst>
              <a:ext uri="{FF2B5EF4-FFF2-40B4-BE49-F238E27FC236}">
                <a16:creationId xmlns:a16="http://schemas.microsoft.com/office/drawing/2014/main" id="{4CD1CF67-59FE-49DA-B5D3-BF6B1EA1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1060450"/>
            <a:ext cx="77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 </a:t>
            </a:r>
            <a:r>
              <a:rPr lang="en-US" altLang="fr-FR" sz="1400" baseline="30000"/>
              <a:t>†</a:t>
            </a:r>
          </a:p>
        </p:txBody>
      </p:sp>
      <p:sp>
        <p:nvSpPr>
          <p:cNvPr id="58377" name="Text Box 20">
            <a:extLst>
              <a:ext uri="{FF2B5EF4-FFF2-40B4-BE49-F238E27FC236}">
                <a16:creationId xmlns:a16="http://schemas.microsoft.com/office/drawing/2014/main" id="{AF835BE2-827C-4B81-AD9F-27D51F10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638675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Control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8378" name="Text Box 21">
            <a:extLst>
              <a:ext uri="{FF2B5EF4-FFF2-40B4-BE49-F238E27FC236}">
                <a16:creationId xmlns:a16="http://schemas.microsoft.com/office/drawing/2014/main" id="{21535957-F4C6-43B9-93F5-F07280DB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4638675"/>
            <a:ext cx="126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Resistance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8379" name="Text Box 22">
            <a:extLst>
              <a:ext uri="{FF2B5EF4-FFF2-40B4-BE49-F238E27FC236}">
                <a16:creationId xmlns:a16="http://schemas.microsoft.com/office/drawing/2014/main" id="{731879D1-F904-412D-B812-E72931FA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4638675"/>
            <a:ext cx="102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Aerobic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8380" name="Text Box 23">
            <a:extLst>
              <a:ext uri="{FF2B5EF4-FFF2-40B4-BE49-F238E27FC236}">
                <a16:creationId xmlns:a16="http://schemas.microsoft.com/office/drawing/2014/main" id="{36CCAEBD-676D-4F5C-AA26-4CD61B22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4638675"/>
            <a:ext cx="1370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Aerobic and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resistance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94" name="Text Box 24">
            <a:extLst>
              <a:ext uri="{FF2B5EF4-FFF2-40B4-BE49-F238E27FC236}">
                <a16:creationId xmlns:a16="http://schemas.microsoft.com/office/drawing/2014/main" id="{EE3E76FC-DFA8-49B0-A45E-3A4AE459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3175000"/>
            <a:ext cx="741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 </a:t>
            </a:r>
            <a:r>
              <a:rPr lang="en-US" altLang="fr-FR" sz="1400" baseline="30000"/>
              <a:t>‡</a:t>
            </a:r>
          </a:p>
        </p:txBody>
      </p:sp>
      <p:sp>
        <p:nvSpPr>
          <p:cNvPr id="3095" name="Text Box 25">
            <a:extLst>
              <a:ext uri="{FF2B5EF4-FFF2-40B4-BE49-F238E27FC236}">
                <a16:creationId xmlns:a16="http://schemas.microsoft.com/office/drawing/2014/main" id="{41E22492-6331-4C3B-B144-0E46797D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3390900"/>
            <a:ext cx="741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 </a:t>
            </a:r>
            <a:r>
              <a:rPr lang="en-US" altLang="fr-FR" sz="1400" baseline="30000"/>
              <a:t>‡</a:t>
            </a:r>
          </a:p>
        </p:txBody>
      </p:sp>
      <p:sp>
        <p:nvSpPr>
          <p:cNvPr id="3096" name="Text Box 26">
            <a:extLst>
              <a:ext uri="{FF2B5EF4-FFF2-40B4-BE49-F238E27FC236}">
                <a16:creationId xmlns:a16="http://schemas.microsoft.com/office/drawing/2014/main" id="{C8E2269C-0126-4705-B583-565AF1203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343535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</a:t>
            </a:r>
          </a:p>
        </p:txBody>
      </p:sp>
      <p:sp>
        <p:nvSpPr>
          <p:cNvPr id="3097" name="Text Box 27">
            <a:extLst>
              <a:ext uri="{FF2B5EF4-FFF2-40B4-BE49-F238E27FC236}">
                <a16:creationId xmlns:a16="http://schemas.microsoft.com/office/drawing/2014/main" id="{C1EE52CF-BA05-4B3C-8CA0-8AF6598E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345440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/>
              <a:t>*</a:t>
            </a:r>
          </a:p>
        </p:txBody>
      </p:sp>
      <p:sp>
        <p:nvSpPr>
          <p:cNvPr id="3098" name="Line 31">
            <a:extLst>
              <a:ext uri="{FF2B5EF4-FFF2-40B4-BE49-F238E27FC236}">
                <a16:creationId xmlns:a16="http://schemas.microsoft.com/office/drawing/2014/main" id="{5ACDC066-8099-4CF2-A4B8-596A9DEB8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1288" y="3646488"/>
            <a:ext cx="41767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099" name="Titre 31">
            <a:extLst>
              <a:ext uri="{FF2B5EF4-FFF2-40B4-BE49-F238E27FC236}">
                <a16:creationId xmlns:a16="http://schemas.microsoft.com/office/drawing/2014/main" id="{3B9466DA-5C44-4660-B1A7-6001783C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Effects of Exercise Modality on Intra-Abdominal Fat, Total Fat and Skeletal Muscle in Older Men and Women</a:t>
            </a:r>
            <a:endParaRPr lang="fr-CA" altLang="fr-FR" sz="2400"/>
          </a:p>
        </p:txBody>
      </p:sp>
      <p:sp>
        <p:nvSpPr>
          <p:cNvPr id="3100" name="Espace réservé du texte 34">
            <a:extLst>
              <a:ext uri="{FF2B5EF4-FFF2-40B4-BE49-F238E27FC236}">
                <a16:creationId xmlns:a16="http://schemas.microsoft.com/office/drawing/2014/main" id="{E056E5BE-66C6-4999-8AA5-4EB36AFC0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Davidson LE et al. Arch Intern Med 2009;169:122-31</a:t>
            </a:r>
          </a:p>
        </p:txBody>
      </p:sp>
      <p:sp>
        <p:nvSpPr>
          <p:cNvPr id="34" name="Rectangle à coins arrondis 33">
            <a:extLst>
              <a:ext uri="{FF2B5EF4-FFF2-40B4-BE49-F238E27FC236}">
                <a16:creationId xmlns:a16="http://schemas.microsoft.com/office/drawing/2014/main" id="{ECE49A0E-73DE-4B34-8C7F-B47AAF012F7C}"/>
              </a:ext>
            </a:extLst>
          </p:cNvPr>
          <p:cNvSpPr/>
          <p:nvPr/>
        </p:nvSpPr>
        <p:spPr>
          <a:xfrm>
            <a:off x="182563" y="5349875"/>
            <a:ext cx="5073650" cy="64770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100"/>
          </a:p>
        </p:txBody>
      </p:sp>
      <p:sp>
        <p:nvSpPr>
          <p:cNvPr id="3102" name="Text Box 2">
            <a:extLst>
              <a:ext uri="{FF2B5EF4-FFF2-40B4-BE49-F238E27FC236}">
                <a16:creationId xmlns:a16="http://schemas.microsoft.com/office/drawing/2014/main" id="{9E0C7B91-EFF0-497C-BA30-0254E2F4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5357813"/>
            <a:ext cx="5072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200"/>
              <a:t>* Change significantly greater than the control group p&lt;0.05</a:t>
            </a:r>
          </a:p>
          <a:p>
            <a:pPr eaLnBrk="1" hangingPunct="1"/>
            <a:r>
              <a:rPr lang="en-US" altLang="fr-FR" sz="1200" baseline="30000">
                <a:cs typeface="Times New Roman" panose="02020603050405020304" pitchFamily="18" charset="0"/>
              </a:rPr>
              <a:t>†</a:t>
            </a:r>
            <a:r>
              <a:rPr lang="en-US" altLang="fr-FR" sz="1200">
                <a:cs typeface="Times New Roman" panose="02020603050405020304" pitchFamily="18" charset="0"/>
              </a:rPr>
              <a:t> </a:t>
            </a:r>
            <a:r>
              <a:rPr lang="en-US" altLang="fr-FR" sz="1200"/>
              <a:t>Change significantly greater than the resistance exercise group p&lt;0.05</a:t>
            </a:r>
            <a:endParaRPr lang="en-US" altLang="fr-FR" sz="1200" baseline="3000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fr-FR" sz="1200" baseline="30000"/>
              <a:t>‡</a:t>
            </a:r>
            <a:r>
              <a:rPr lang="en-US" altLang="fr-FR" sz="1200"/>
              <a:t> Change significantly greater than the aerobic exercise group p&lt;0.05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3723C2-0249-43B1-83FC-1571C310C637}"/>
              </a:ext>
            </a:extLst>
          </p:cNvPr>
          <p:cNvSpPr/>
          <p:nvPr/>
        </p:nvSpPr>
        <p:spPr>
          <a:xfrm>
            <a:off x="1884363" y="1320800"/>
            <a:ext cx="5892800" cy="345598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557D3EDF-4CBE-41F3-9B3D-CE8D3A0B945E}"/>
              </a:ext>
            </a:extLst>
          </p:cNvPr>
          <p:cNvSpPr/>
          <p:nvPr/>
        </p:nvSpPr>
        <p:spPr>
          <a:xfrm>
            <a:off x="415925" y="5503863"/>
            <a:ext cx="5040313" cy="46831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1776719E-12E3-4DD0-8B24-775B41E7029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96925" y="2678113"/>
            <a:ext cx="364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Percent change in insulin sensitivity (%)</a:t>
            </a:r>
          </a:p>
        </p:txBody>
      </p:sp>
      <p:sp>
        <p:nvSpPr>
          <p:cNvPr id="4102" name="Titre 15">
            <a:extLst>
              <a:ext uri="{FF2B5EF4-FFF2-40B4-BE49-F238E27FC236}">
                <a16:creationId xmlns:a16="http://schemas.microsoft.com/office/drawing/2014/main" id="{591A84DF-20AC-459C-8D73-B8DEEC95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Effects of Exercise Modality on Insulin Sensitivity in Older Men and Women</a:t>
            </a:r>
            <a:endParaRPr lang="fr-CA" altLang="fr-FR" sz="2400"/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EAC7C7D3-A7C4-4777-80AE-105FD8F8331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31900" y="989013"/>
          <a:ext cx="67183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3" imgW="6858000" imgH="5105400" progId="Excel.Sheet.8">
                  <p:embed/>
                </p:oleObj>
              </mc:Choice>
              <mc:Fallback>
                <p:oleObj name="Worksheet" r:id="rId3" imgW="6858000" imgH="510540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989013"/>
                        <a:ext cx="6718300" cy="500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Espace réservé du texte 16">
            <a:extLst>
              <a:ext uri="{FF2B5EF4-FFF2-40B4-BE49-F238E27FC236}">
                <a16:creationId xmlns:a16="http://schemas.microsoft.com/office/drawing/2014/main" id="{0ED04B7E-6DD2-4DE3-913E-12A5E0E03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Davidson LE et al. Arch Intern Med 2009;169:122-31</a:t>
            </a:r>
          </a:p>
        </p:txBody>
      </p:sp>
      <p:sp>
        <p:nvSpPr>
          <p:cNvPr id="4104" name="Text Box 4">
            <a:extLst>
              <a:ext uri="{FF2B5EF4-FFF2-40B4-BE49-F238E27FC236}">
                <a16:creationId xmlns:a16="http://schemas.microsoft.com/office/drawing/2014/main" id="{1BFF7334-DF95-4635-B03B-2F36BE2A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1320800"/>
            <a:ext cx="455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b="1"/>
              <a:t>* </a:t>
            </a:r>
            <a:r>
              <a:rPr lang="en-US" altLang="fr-FR" baseline="30000"/>
              <a:t>†</a:t>
            </a:r>
          </a:p>
        </p:txBody>
      </p:sp>
      <p:sp>
        <p:nvSpPr>
          <p:cNvPr id="4105" name="Text Box 5">
            <a:extLst>
              <a:ext uri="{FF2B5EF4-FFF2-40B4-BE49-F238E27FC236}">
                <a16:creationId xmlns:a16="http://schemas.microsoft.com/office/drawing/2014/main" id="{906CC7EB-70DC-4586-B178-94F71228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2281238"/>
            <a:ext cx="379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b="1"/>
              <a:t>*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140577CD-5B70-4498-9E90-41D97B0D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482441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Control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1C4D8D33-2023-4AFA-B7C1-2ABF012E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4827588"/>
            <a:ext cx="126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Resistance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A3A67CA5-0B47-4296-BDBA-CE86BBE5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4829175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Aerobic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A9535E53-17AB-488B-A9A8-3D11F3E9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4814888"/>
            <a:ext cx="1825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Resistance and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aerobic exercise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10" name="Text Box 2">
            <a:extLst>
              <a:ext uri="{FF2B5EF4-FFF2-40B4-BE49-F238E27FC236}">
                <a16:creationId xmlns:a16="http://schemas.microsoft.com/office/drawing/2014/main" id="{2EA06998-14E5-4F3E-8A8F-689B68961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5521325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* Change significantly greater than the control group p&lt;0.05</a:t>
            </a:r>
          </a:p>
          <a:p>
            <a:pPr eaLnBrk="1" hangingPunct="1"/>
            <a:r>
              <a:rPr lang="en-US" altLang="fr-FR" sz="1200" baseline="30000">
                <a:cs typeface="Times New Roman" panose="02020603050405020304" pitchFamily="18" charset="0"/>
              </a:rPr>
              <a:t>†</a:t>
            </a:r>
            <a:r>
              <a:rPr lang="en-US" altLang="fr-FR" sz="1200">
                <a:cs typeface="Times New Roman" panose="02020603050405020304" pitchFamily="18" charset="0"/>
              </a:rPr>
              <a:t> </a:t>
            </a:r>
            <a:r>
              <a:rPr lang="en-US" altLang="fr-FR" sz="1200"/>
              <a:t>Change significantly greater than the resistance exercise group p&lt;0.05</a:t>
            </a:r>
          </a:p>
        </p:txBody>
      </p:sp>
      <p:sp>
        <p:nvSpPr>
          <p:cNvPr id="4111" name="Line 13">
            <a:extLst>
              <a:ext uri="{FF2B5EF4-FFF2-40B4-BE49-F238E27FC236}">
                <a16:creationId xmlns:a16="http://schemas.microsoft.com/office/drawing/2014/main" id="{8E5FF4A9-552A-4CA0-869E-54B73ABD5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4363" y="299085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12" name="Line 12">
            <a:extLst>
              <a:ext uri="{FF2B5EF4-FFF2-40B4-BE49-F238E27FC236}">
                <a16:creationId xmlns:a16="http://schemas.microsoft.com/office/drawing/2014/main" id="{6E7C573A-92A7-463A-A0C6-5C3DE409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1188" y="2073275"/>
            <a:ext cx="47529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1638E802-B67E-404A-8D5D-9A970EFFB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247775"/>
            <a:ext cx="637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200" b="1">
                <a:solidFill>
                  <a:schemeClr val="tx2"/>
                </a:solidFill>
              </a:rPr>
              <a:t>150 minutes of weekly exercise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213EB58F-8448-444B-8F5C-3B9DC36C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27238"/>
            <a:ext cx="72485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latin typeface="Arial" charset="0"/>
                <a:cs typeface="Arial" charset="0"/>
              </a:rPr>
              <a:t>Reduction of abdominal and intra- abdominal (visceral) fat </a:t>
            </a:r>
          </a:p>
          <a:p>
            <a:pPr marL="182563" indent="-18256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latin typeface="Arial" charset="0"/>
                <a:cs typeface="Arial" charset="0"/>
              </a:rPr>
              <a:t> Increase in skeletal muscle mass</a:t>
            </a:r>
          </a:p>
          <a:p>
            <a:pPr marL="182563" indent="-18256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latin typeface="Arial" charset="0"/>
                <a:cs typeface="Arial" charset="0"/>
              </a:rPr>
              <a:t> Improvement in insulin resistance</a:t>
            </a:r>
          </a:p>
          <a:p>
            <a:pPr marL="182563" indent="-18256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latin typeface="Arial" charset="0"/>
                <a:cs typeface="Arial" charset="0"/>
              </a:rPr>
              <a:t> Improvement in </a:t>
            </a:r>
            <a:r>
              <a:rPr lang="en-US" sz="2600" b="1" dirty="0" err="1">
                <a:latin typeface="Arial" charset="0"/>
                <a:cs typeface="Arial" charset="0"/>
              </a:rPr>
              <a:t>cardiorespiratory</a:t>
            </a:r>
            <a:r>
              <a:rPr lang="en-US" sz="2600" b="1" dirty="0">
                <a:latin typeface="Arial" charset="0"/>
                <a:cs typeface="Arial" charset="0"/>
              </a:rPr>
              <a:t> fitness</a:t>
            </a:r>
          </a:p>
        </p:txBody>
      </p:sp>
      <p:pic>
        <p:nvPicPr>
          <p:cNvPr id="67589" name="Picture 5" descr="DSCN9483">
            <a:extLst>
              <a:ext uri="{FF2B5EF4-FFF2-40B4-BE49-F238E27FC236}">
                <a16:creationId xmlns:a16="http://schemas.microsoft.com/office/drawing/2014/main" id="{48CA542B-9095-49E4-94F8-98505926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27670" t="9766" r="36520" b="3560"/>
          <a:stretch>
            <a:fillRect/>
          </a:stretch>
        </p:blipFill>
        <p:spPr bwMode="auto">
          <a:xfrm>
            <a:off x="7538034" y="1372190"/>
            <a:ext cx="1205730" cy="356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5" name="Text Box 2">
            <a:extLst>
              <a:ext uri="{FF2B5EF4-FFF2-40B4-BE49-F238E27FC236}">
                <a16:creationId xmlns:a16="http://schemas.microsoft.com/office/drawing/2014/main" id="{D1389C98-5BE2-44AB-AAA5-D123592A8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5210175"/>
            <a:ext cx="7786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200" b="1" i="1">
                <a:solidFill>
                  <a:schemeClr val="tx2"/>
                </a:solidFill>
              </a:rPr>
              <a:t>Balanced diet, exercise, no weight loss</a:t>
            </a:r>
          </a:p>
        </p:txBody>
      </p:sp>
      <p:sp>
        <p:nvSpPr>
          <p:cNvPr id="40966" name="Titre 8">
            <a:extLst>
              <a:ext uri="{FF2B5EF4-FFF2-40B4-BE49-F238E27FC236}">
                <a16:creationId xmlns:a16="http://schemas.microsoft.com/office/drawing/2014/main" id="{38FB9679-2B08-408E-A831-85EA5FB0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400"/>
              <a:t>Principal Finding</a:t>
            </a:r>
            <a:endParaRPr lang="fr-CA" altLang="fr-FR" sz="2400"/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ED28FAE4-3BF2-43C3-A4F6-BA95009658B4}"/>
              </a:ext>
            </a:extLst>
          </p:cNvPr>
          <p:cNvSpPr txBox="1">
            <a:spLocks/>
          </p:cNvSpPr>
          <p:nvPr/>
        </p:nvSpPr>
        <p:spPr>
          <a:xfrm>
            <a:off x="2119313" y="6096000"/>
            <a:ext cx="6800850" cy="552450"/>
          </a:xfrm>
          <a:prstGeom prst="rect">
            <a:avLst/>
          </a:prstGeom>
        </p:spPr>
        <p:txBody>
          <a:bodyPr anchor="ctr"/>
          <a:lstStyle/>
          <a:p>
            <a:pPr marL="449263" indent="-449263" algn="r">
              <a:spcBef>
                <a:spcPct val="20000"/>
              </a:spcBef>
              <a:buClr>
                <a:srgbClr val="333333"/>
              </a:buClr>
              <a:defRPr/>
            </a:pPr>
            <a:r>
              <a:rPr lang="en-US" sz="1000" kern="0" dirty="0">
                <a:latin typeface="+mn-lt"/>
                <a:cs typeface="+mn-cs"/>
              </a:rPr>
              <a:t>Adapted from Davidson LE et al. Arch Intern Med 2009;169:122-31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C2F58F1-689E-4BC4-A1E8-AD1E206B4D28}"/>
              </a:ext>
            </a:extLst>
          </p:cNvPr>
          <p:cNvSpPr/>
          <p:nvPr/>
        </p:nvSpPr>
        <p:spPr>
          <a:xfrm>
            <a:off x="838200" y="2197100"/>
            <a:ext cx="3178175" cy="216376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1478" name="AutoShape 11">
            <a:extLst>
              <a:ext uri="{FF2B5EF4-FFF2-40B4-BE49-F238E27FC236}">
                <a16:creationId xmlns:a16="http://schemas.microsoft.com/office/drawing/2014/main" id="{45A62C96-9CD3-41F3-8FD7-6DEC9E6FDF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26581" y="3148807"/>
            <a:ext cx="2919413" cy="15875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988" name="Text Box 12">
            <a:extLst>
              <a:ext uri="{FF2B5EF4-FFF2-40B4-BE49-F238E27FC236}">
                <a16:creationId xmlns:a16="http://schemas.microsoft.com/office/drawing/2014/main" id="{B1B35C6C-B812-4D61-80E6-D0CDDF6E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3751263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1132557" name="Text Box 13">
            <a:extLst>
              <a:ext uri="{FF2B5EF4-FFF2-40B4-BE49-F238E27FC236}">
                <a16:creationId xmlns:a16="http://schemas.microsoft.com/office/drawing/2014/main" id="{384EF665-0307-4E91-9BF8-D2C65C6B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2303463"/>
            <a:ext cx="113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Winner!</a:t>
            </a:r>
          </a:p>
        </p:txBody>
      </p:sp>
      <p:sp>
        <p:nvSpPr>
          <p:cNvPr id="61447" name="Rectangle 17">
            <a:extLst>
              <a:ext uri="{FF2B5EF4-FFF2-40B4-BE49-F238E27FC236}">
                <a16:creationId xmlns:a16="http://schemas.microsoft.com/office/drawing/2014/main" id="{46D1D554-1EBE-4088-B91C-2D5B6FB0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162425"/>
            <a:ext cx="576262" cy="198438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8" name="Rectangle 18">
            <a:extLst>
              <a:ext uri="{FF2B5EF4-FFF2-40B4-BE49-F238E27FC236}">
                <a16:creationId xmlns:a16="http://schemas.microsoft.com/office/drawing/2014/main" id="{6A9E7D99-6DA3-41CA-A2CF-043999DBD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2744788"/>
            <a:ext cx="649287" cy="1624012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61449" name="Rectangle 19">
            <a:extLst>
              <a:ext uri="{FF2B5EF4-FFF2-40B4-BE49-F238E27FC236}">
                <a16:creationId xmlns:a16="http://schemas.microsoft.com/office/drawing/2014/main" id="{B379F1A5-3FAA-4107-B703-909C8CA2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3495675"/>
            <a:ext cx="630237" cy="865188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41993" name="Line 20">
            <a:extLst>
              <a:ext uri="{FF2B5EF4-FFF2-40B4-BE49-F238E27FC236}">
                <a16:creationId xmlns:a16="http://schemas.microsoft.com/office/drawing/2014/main" id="{26C2F40A-C659-44EF-A438-C28569E41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97100"/>
            <a:ext cx="1588" cy="21637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4" name="Line 21">
            <a:extLst>
              <a:ext uri="{FF2B5EF4-FFF2-40B4-BE49-F238E27FC236}">
                <a16:creationId xmlns:a16="http://schemas.microsoft.com/office/drawing/2014/main" id="{AAC8B51A-838E-4D45-AC78-2C56C9D05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360863"/>
            <a:ext cx="38100" cy="1587"/>
          </a:xfrm>
          <a:prstGeom prst="line">
            <a:avLst/>
          </a:prstGeom>
          <a:noFill/>
          <a:ln w="206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5" name="Line 22">
            <a:extLst>
              <a:ext uri="{FF2B5EF4-FFF2-40B4-BE49-F238E27FC236}">
                <a16:creationId xmlns:a16="http://schemas.microsoft.com/office/drawing/2014/main" id="{24125CAE-ED09-4E9C-90C0-651CDD8DD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22700"/>
            <a:ext cx="38100" cy="0"/>
          </a:xfrm>
          <a:prstGeom prst="line">
            <a:avLst/>
          </a:prstGeom>
          <a:noFill/>
          <a:ln w="206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6" name="Line 23">
            <a:extLst>
              <a:ext uri="{FF2B5EF4-FFF2-40B4-BE49-F238E27FC236}">
                <a16:creationId xmlns:a16="http://schemas.microsoft.com/office/drawing/2014/main" id="{18493B6A-08AA-4B23-8A49-68A252BB8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282950"/>
            <a:ext cx="38100" cy="1588"/>
          </a:xfrm>
          <a:prstGeom prst="line">
            <a:avLst/>
          </a:prstGeom>
          <a:noFill/>
          <a:ln w="206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7" name="Line 24">
            <a:extLst>
              <a:ext uri="{FF2B5EF4-FFF2-40B4-BE49-F238E27FC236}">
                <a16:creationId xmlns:a16="http://schemas.microsoft.com/office/drawing/2014/main" id="{E04774FD-6697-4D5F-B3A7-3B6B4ABBE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736850"/>
            <a:ext cx="38100" cy="1588"/>
          </a:xfrm>
          <a:prstGeom prst="line">
            <a:avLst/>
          </a:prstGeom>
          <a:noFill/>
          <a:ln w="206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8" name="Line 25">
            <a:extLst>
              <a:ext uri="{FF2B5EF4-FFF2-40B4-BE49-F238E27FC236}">
                <a16:creationId xmlns:a16="http://schemas.microsoft.com/office/drawing/2014/main" id="{3001619D-E635-4E39-97E9-FC54686A5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97100"/>
            <a:ext cx="38100" cy="1588"/>
          </a:xfrm>
          <a:prstGeom prst="line">
            <a:avLst/>
          </a:prstGeom>
          <a:noFill/>
          <a:ln w="206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9" name="Line 26">
            <a:extLst>
              <a:ext uri="{FF2B5EF4-FFF2-40B4-BE49-F238E27FC236}">
                <a16:creationId xmlns:a16="http://schemas.microsoft.com/office/drawing/2014/main" id="{057B40D9-8238-48A2-A0B8-2CE939E72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360863"/>
            <a:ext cx="50800" cy="1587"/>
          </a:xfrm>
          <a:prstGeom prst="line">
            <a:avLst/>
          </a:prstGeom>
          <a:noFill/>
          <a:ln w="206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000" name="Line 27">
            <a:extLst>
              <a:ext uri="{FF2B5EF4-FFF2-40B4-BE49-F238E27FC236}">
                <a16:creationId xmlns:a16="http://schemas.microsoft.com/office/drawing/2014/main" id="{39D59421-65BF-4C6E-B1C5-8EC7FF282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22700"/>
            <a:ext cx="50800" cy="0"/>
          </a:xfrm>
          <a:prstGeom prst="line">
            <a:avLst/>
          </a:prstGeom>
          <a:noFill/>
          <a:ln w="20701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001" name="Line 28">
            <a:extLst>
              <a:ext uri="{FF2B5EF4-FFF2-40B4-BE49-F238E27FC236}">
                <a16:creationId xmlns:a16="http://schemas.microsoft.com/office/drawing/2014/main" id="{8E4B7962-CEA7-45BC-9A6C-9616E085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282950"/>
            <a:ext cx="50800" cy="1588"/>
          </a:xfrm>
          <a:prstGeom prst="line">
            <a:avLst/>
          </a:prstGeom>
          <a:noFill/>
          <a:ln w="20701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002" name="Line 29">
            <a:extLst>
              <a:ext uri="{FF2B5EF4-FFF2-40B4-BE49-F238E27FC236}">
                <a16:creationId xmlns:a16="http://schemas.microsoft.com/office/drawing/2014/main" id="{F1838EEE-A36E-4BBC-A1A1-091CE8962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736850"/>
            <a:ext cx="50800" cy="1588"/>
          </a:xfrm>
          <a:prstGeom prst="line">
            <a:avLst/>
          </a:prstGeom>
          <a:noFill/>
          <a:ln w="20701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003" name="Line 30">
            <a:extLst>
              <a:ext uri="{FF2B5EF4-FFF2-40B4-BE49-F238E27FC236}">
                <a16:creationId xmlns:a16="http://schemas.microsoft.com/office/drawing/2014/main" id="{CAD7EE46-28FB-4C9D-9263-11C81770C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97100"/>
            <a:ext cx="50800" cy="1588"/>
          </a:xfrm>
          <a:prstGeom prst="line">
            <a:avLst/>
          </a:prstGeom>
          <a:noFill/>
          <a:ln w="20701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004" name="Line 31">
            <a:extLst>
              <a:ext uri="{FF2B5EF4-FFF2-40B4-BE49-F238E27FC236}">
                <a16:creationId xmlns:a16="http://schemas.microsoft.com/office/drawing/2014/main" id="{E4F1EC4C-3B35-4A8B-8531-CFE4945C7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425" y="4360863"/>
            <a:ext cx="3155950" cy="1587"/>
          </a:xfrm>
          <a:prstGeom prst="line">
            <a:avLst/>
          </a:prstGeom>
          <a:noFill/>
          <a:ln w="20701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005" name="Rectangle 32">
            <a:extLst>
              <a:ext uri="{FF2B5EF4-FFF2-40B4-BE49-F238E27FC236}">
                <a16:creationId xmlns:a16="http://schemas.microsoft.com/office/drawing/2014/main" id="{951429D3-A75C-4691-8A08-84DF01AAB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421798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900">
                <a:solidFill>
                  <a:schemeClr val="tx2"/>
                </a:solidFill>
              </a:rPr>
              <a:t>0</a:t>
            </a:r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2006" name="Rectangle 33">
            <a:extLst>
              <a:ext uri="{FF2B5EF4-FFF2-40B4-BE49-F238E27FC236}">
                <a16:creationId xmlns:a16="http://schemas.microsoft.com/office/drawing/2014/main" id="{82247A00-F13A-4329-8AF2-EF51959E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67823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900">
                <a:solidFill>
                  <a:schemeClr val="tx2"/>
                </a:solidFill>
              </a:rPr>
              <a:t>2</a:t>
            </a:r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2007" name="Rectangle 34">
            <a:extLst>
              <a:ext uri="{FF2B5EF4-FFF2-40B4-BE49-F238E27FC236}">
                <a16:creationId xmlns:a16="http://schemas.microsoft.com/office/drawing/2014/main" id="{67EBE233-937B-4B9C-9FEB-5919D8BA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13848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2008" name="Rectangle 35">
            <a:extLst>
              <a:ext uri="{FF2B5EF4-FFF2-40B4-BE49-F238E27FC236}">
                <a16:creationId xmlns:a16="http://schemas.microsoft.com/office/drawing/2014/main" id="{191F48F1-95AA-4E99-941C-1C6336B6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593975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900">
                <a:solidFill>
                  <a:schemeClr val="tx2"/>
                </a:solidFill>
              </a:rPr>
              <a:t>6</a:t>
            </a:r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2009" name="Rectangle 36">
            <a:extLst>
              <a:ext uri="{FF2B5EF4-FFF2-40B4-BE49-F238E27FC236}">
                <a16:creationId xmlns:a16="http://schemas.microsoft.com/office/drawing/2014/main" id="{30EA82D2-B204-4CAE-A590-C48B07955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054225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900">
                <a:solidFill>
                  <a:schemeClr val="tx2"/>
                </a:solidFill>
              </a:rPr>
              <a:t>8</a:t>
            </a:r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1468" name="Rectangle 38">
            <a:extLst>
              <a:ext uri="{FF2B5EF4-FFF2-40B4-BE49-F238E27FC236}">
                <a16:creationId xmlns:a16="http://schemas.microsoft.com/office/drawing/2014/main" id="{060652A8-07D6-468C-B908-699271C5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4443413"/>
            <a:ext cx="636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61469" name="Rectangle 39">
            <a:extLst>
              <a:ext uri="{FF2B5EF4-FFF2-40B4-BE49-F238E27FC236}">
                <a16:creationId xmlns:a16="http://schemas.microsoft.com/office/drawing/2014/main" id="{AF4B2F35-37F1-458D-9C8C-82F51E91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4422775"/>
            <a:ext cx="593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Weight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loss</a:t>
            </a:r>
          </a:p>
        </p:txBody>
      </p:sp>
      <p:sp>
        <p:nvSpPr>
          <p:cNvPr id="61470" name="Rectangle 40">
            <a:extLst>
              <a:ext uri="{FF2B5EF4-FFF2-40B4-BE49-F238E27FC236}">
                <a16:creationId xmlns:a16="http://schemas.microsoft.com/office/drawing/2014/main" id="{14527714-A1CC-492D-A496-B2FB93A7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19600"/>
            <a:ext cx="8540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No weight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loss</a:t>
            </a:r>
          </a:p>
        </p:txBody>
      </p:sp>
      <p:sp>
        <p:nvSpPr>
          <p:cNvPr id="61471" name="Text Box 41">
            <a:extLst>
              <a:ext uri="{FF2B5EF4-FFF2-40B4-BE49-F238E27FC236}">
                <a16:creationId xmlns:a16="http://schemas.microsoft.com/office/drawing/2014/main" id="{C31A5B97-445D-443C-8DA1-3E30495B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4867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Exercise</a:t>
            </a:r>
          </a:p>
        </p:txBody>
      </p:sp>
      <p:grpSp>
        <p:nvGrpSpPr>
          <p:cNvPr id="42014" name="Group 43">
            <a:extLst>
              <a:ext uri="{FF2B5EF4-FFF2-40B4-BE49-F238E27FC236}">
                <a16:creationId xmlns:a16="http://schemas.microsoft.com/office/drawing/2014/main" id="{BD4849FF-F3CB-4485-82E9-E38D8611E11C}"/>
              </a:ext>
            </a:extLst>
          </p:cNvPr>
          <p:cNvGrpSpPr>
            <a:grpSpLocks/>
          </p:cNvGrpSpPr>
          <p:nvPr/>
        </p:nvGrpSpPr>
        <p:grpSpPr bwMode="auto">
          <a:xfrm>
            <a:off x="2898775" y="4416425"/>
            <a:ext cx="1017588" cy="1006475"/>
            <a:chOff x="4944" y="3204"/>
            <a:chExt cx="680" cy="634"/>
          </a:xfrm>
        </p:grpSpPr>
        <p:sp>
          <p:nvSpPr>
            <p:cNvPr id="42025" name="Rectangle 44">
              <a:extLst>
                <a:ext uri="{FF2B5EF4-FFF2-40B4-BE49-F238E27FC236}">
                  <a16:creationId xmlns:a16="http://schemas.microsoft.com/office/drawing/2014/main" id="{9D9101B1-F171-477A-BDE0-6504EE3F0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204"/>
              <a:ext cx="680" cy="2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42026" name="Line 45">
              <a:extLst>
                <a:ext uri="{FF2B5EF4-FFF2-40B4-BE49-F238E27FC236}">
                  <a16:creationId xmlns:a16="http://schemas.microsoft.com/office/drawing/2014/main" id="{1F07EC0A-A95D-467B-88E1-2D8767F18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7" y="3475"/>
              <a:ext cx="0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2015" name="Text Box 46">
            <a:extLst>
              <a:ext uri="{FF2B5EF4-FFF2-40B4-BE49-F238E27FC236}">
                <a16:creationId xmlns:a16="http://schemas.microsoft.com/office/drawing/2014/main" id="{A7655939-C432-4499-B916-9B56B732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5387975"/>
            <a:ext cx="1254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No change</a:t>
            </a:r>
          </a:p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in BMI</a:t>
            </a:r>
          </a:p>
        </p:txBody>
      </p:sp>
      <p:sp>
        <p:nvSpPr>
          <p:cNvPr id="61474" name="Text Box 47">
            <a:extLst>
              <a:ext uri="{FF2B5EF4-FFF2-40B4-BE49-F238E27FC236}">
                <a16:creationId xmlns:a16="http://schemas.microsoft.com/office/drawing/2014/main" id="{1A34F07A-60AE-4B1E-986C-96232F4DAD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216025" y="3124200"/>
            <a:ext cx="3155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Waist circumference reduction</a:t>
            </a:r>
          </a:p>
        </p:txBody>
      </p:sp>
      <p:sp>
        <p:nvSpPr>
          <p:cNvPr id="42017" name="Text Box 5">
            <a:extLst>
              <a:ext uri="{FF2B5EF4-FFF2-40B4-BE49-F238E27FC236}">
                <a16:creationId xmlns:a16="http://schemas.microsoft.com/office/drawing/2014/main" id="{5772E0FA-0A78-400E-886C-1CFA8531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2838450"/>
            <a:ext cx="3797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1500" b="1"/>
              <a:t> Decrease in abdominal and intra-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fr-FR" sz="1500" b="1"/>
              <a:t>    abdominal (visceral) fat</a:t>
            </a:r>
          </a:p>
        </p:txBody>
      </p:sp>
      <p:sp>
        <p:nvSpPr>
          <p:cNvPr id="42018" name="Text Box 6">
            <a:extLst>
              <a:ext uri="{FF2B5EF4-FFF2-40B4-BE49-F238E27FC236}">
                <a16:creationId xmlns:a16="http://schemas.microsoft.com/office/drawing/2014/main" id="{0A5DCABC-4DAE-498E-B99E-8D6EE5E7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3879850"/>
            <a:ext cx="3438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1500" b="1"/>
              <a:t> Increase in skeletal muscle mass</a:t>
            </a:r>
          </a:p>
        </p:txBody>
      </p:sp>
      <p:sp>
        <p:nvSpPr>
          <p:cNvPr id="42019" name="Text Box 7">
            <a:extLst>
              <a:ext uri="{FF2B5EF4-FFF2-40B4-BE49-F238E27FC236}">
                <a16:creationId xmlns:a16="http://schemas.microsoft.com/office/drawing/2014/main" id="{1E2844B2-E13E-4AC7-8B88-AC2857C8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360863"/>
            <a:ext cx="3724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1500" b="1"/>
              <a:t> Increase in cardiorespiratory fitness</a:t>
            </a:r>
          </a:p>
        </p:txBody>
      </p:sp>
      <p:sp>
        <p:nvSpPr>
          <p:cNvPr id="42020" name="Text Box 8">
            <a:extLst>
              <a:ext uri="{FF2B5EF4-FFF2-40B4-BE49-F238E27FC236}">
                <a16:creationId xmlns:a16="http://schemas.microsoft.com/office/drawing/2014/main" id="{D303C21B-1FFB-4018-BBCF-1E765E494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816475"/>
            <a:ext cx="3078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1500" b="1"/>
              <a:t> Increase in insulin sensitivity</a:t>
            </a:r>
          </a:p>
        </p:txBody>
      </p:sp>
      <p:sp>
        <p:nvSpPr>
          <p:cNvPr id="42021" name="Text Box 9">
            <a:extLst>
              <a:ext uri="{FF2B5EF4-FFF2-40B4-BE49-F238E27FC236}">
                <a16:creationId xmlns:a16="http://schemas.microsoft.com/office/drawing/2014/main" id="{C231FAC0-0B50-46C0-80C4-9BB9F505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3448050"/>
            <a:ext cx="3395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1500" b="1"/>
              <a:t> Decrease in waist circumference</a:t>
            </a:r>
          </a:p>
        </p:txBody>
      </p:sp>
      <p:sp>
        <p:nvSpPr>
          <p:cNvPr id="42022" name="Titre 44">
            <a:extLst>
              <a:ext uri="{FF2B5EF4-FFF2-40B4-BE49-F238E27FC236}">
                <a16:creationId xmlns:a16="http://schemas.microsoft.com/office/drawing/2014/main" id="{DD0209C9-7160-4BF5-BE70-F801F9FF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For Reducing Obesity and Related Comorbidities, </a:t>
            </a:r>
            <a:br>
              <a:rPr lang="en-US" altLang="fr-FR" sz="2400"/>
            </a:br>
            <a:r>
              <a:rPr lang="en-US" altLang="fr-FR" sz="2400"/>
              <a:t>Exercise Without (Minimal) Weight Loss is Not a Failure</a:t>
            </a:r>
            <a:endParaRPr lang="fr-CA" altLang="fr-FR" sz="2400"/>
          </a:p>
        </p:txBody>
      </p:sp>
      <p:sp>
        <p:nvSpPr>
          <p:cNvPr id="42023" name="Espace réservé du texte 52">
            <a:extLst>
              <a:ext uri="{FF2B5EF4-FFF2-40B4-BE49-F238E27FC236}">
                <a16:creationId xmlns:a16="http://schemas.microsoft.com/office/drawing/2014/main" id="{6BE28956-0C44-457D-9EBF-717B2E7FF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Ross R and Bradshaw AJ Nature Rev Endocrinol 2009;5:319-26</a:t>
            </a:r>
          </a:p>
        </p:txBody>
      </p:sp>
      <p:sp>
        <p:nvSpPr>
          <p:cNvPr id="68614" name="Text Box 15">
            <a:extLst>
              <a:ext uri="{FF2B5EF4-FFF2-40B4-BE49-F238E27FC236}">
                <a16:creationId xmlns:a16="http://schemas.microsoft.com/office/drawing/2014/main" id="{03D6585C-4783-44AA-886D-A1FF5804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455738"/>
            <a:ext cx="3076575" cy="442912"/>
          </a:xfrm>
          <a:prstGeom prst="roundRect">
            <a:avLst/>
          </a:prstGeom>
          <a:ln w="190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1"/>
                </a:solidFill>
              </a:rPr>
              <a:t>Obese men and women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>
            <a:extLst>
              <a:ext uri="{FF2B5EF4-FFF2-40B4-BE49-F238E27FC236}">
                <a16:creationId xmlns:a16="http://schemas.microsoft.com/office/drawing/2014/main" id="{07C3497B-FC2B-4C94-9DF1-000B48D7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871538"/>
            <a:ext cx="8337550" cy="143033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3" rIns="91424" bIns="45713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ysClr val="windowText" lastClr="000000"/>
                </a:solidFill>
              </a:rPr>
              <a:t>For management of obesity and related health risk, 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C00000"/>
                </a:solidFill>
              </a:rPr>
              <a:t>we must look beyond weight loss as the only indicator of therapeutic/treatment success.</a:t>
            </a:r>
          </a:p>
        </p:txBody>
      </p:sp>
      <p:pic>
        <p:nvPicPr>
          <p:cNvPr id="76" name="Picture 30" descr="C:\Documents and Settings\ver-tre01\Local Settings\Temporary Internet Files\Content.IE5\MQ581QKO\MP900400571[1].jpg">
            <a:extLst>
              <a:ext uri="{FF2B5EF4-FFF2-40B4-BE49-F238E27FC236}">
                <a16:creationId xmlns:a16="http://schemas.microsoft.com/office/drawing/2014/main" id="{93761E81-668A-4745-A05F-33E348D2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783" y="3552092"/>
            <a:ext cx="2496312" cy="3121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" name="Picture 15" descr="C:\Documents and Settings\ver-tre01\Local Settings\Temporary Internet Files\Content.IE5\QCRP0WB9\MP900399918[1].jpg">
            <a:extLst>
              <a:ext uri="{FF2B5EF4-FFF2-40B4-BE49-F238E27FC236}">
                <a16:creationId xmlns:a16="http://schemas.microsoft.com/office/drawing/2014/main" id="{D8CC5C86-F971-46E7-8586-02C84DD19D81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279" y="2439342"/>
            <a:ext cx="3214800" cy="212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3" name="Titre 73">
            <a:extLst>
              <a:ext uri="{FF2B5EF4-FFF2-40B4-BE49-F238E27FC236}">
                <a16:creationId xmlns:a16="http://schemas.microsoft.com/office/drawing/2014/main" id="{2A86BD6A-8EC7-4FA8-B59A-00BEB923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Rethink</a:t>
            </a:r>
            <a:r>
              <a:rPr lang="en-US" altLang="fr-F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400"/>
              <a:t>our</a:t>
            </a:r>
            <a:r>
              <a:rPr lang="en-US" altLang="fr-F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400"/>
              <a:t>Treatment Targets</a:t>
            </a:r>
            <a:endParaRPr lang="fr-CA" altLang="fr-FR" sz="2400"/>
          </a:p>
        </p:txBody>
      </p:sp>
      <p:grpSp>
        <p:nvGrpSpPr>
          <p:cNvPr id="43014" name="Groupe 139">
            <a:extLst>
              <a:ext uri="{FF2B5EF4-FFF2-40B4-BE49-F238E27FC236}">
                <a16:creationId xmlns:a16="http://schemas.microsoft.com/office/drawing/2014/main" id="{B40A0664-1F7D-48DE-B6EF-8028B26B390C}"/>
              </a:ext>
            </a:extLst>
          </p:cNvPr>
          <p:cNvGrpSpPr>
            <a:grpSpLocks/>
          </p:cNvGrpSpPr>
          <p:nvPr/>
        </p:nvGrpSpPr>
        <p:grpSpPr bwMode="auto">
          <a:xfrm>
            <a:off x="795338" y="2574925"/>
            <a:ext cx="2903537" cy="3376613"/>
            <a:chOff x="811886" y="2661596"/>
            <a:chExt cx="2785984" cy="3239574"/>
          </a:xfrm>
        </p:grpSpPr>
        <p:sp>
          <p:nvSpPr>
            <p:cNvPr id="43015" name="Line 7">
              <a:extLst>
                <a:ext uri="{FF2B5EF4-FFF2-40B4-BE49-F238E27FC236}">
                  <a16:creationId xmlns:a16="http://schemas.microsoft.com/office/drawing/2014/main" id="{A8BE1189-36F3-4810-B950-E5BC953CA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520" y="4031645"/>
              <a:ext cx="104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43016" name="Group 6">
              <a:extLst>
                <a:ext uri="{FF2B5EF4-FFF2-40B4-BE49-F238E27FC236}">
                  <a16:creationId xmlns:a16="http://schemas.microsoft.com/office/drawing/2014/main" id="{9D2BF37F-47B5-468D-BB09-5954C20F8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886" y="2661596"/>
              <a:ext cx="2785984" cy="3239574"/>
              <a:chOff x="1585" y="752"/>
              <a:chExt cx="2321" cy="2735"/>
            </a:xfrm>
          </p:grpSpPr>
          <p:pic>
            <p:nvPicPr>
              <p:cNvPr id="43017" name="Picture 9" descr="skeleton">
                <a:extLst>
                  <a:ext uri="{FF2B5EF4-FFF2-40B4-BE49-F238E27FC236}">
                    <a16:creationId xmlns:a16="http://schemas.microsoft.com/office/drawing/2014/main" id="{3F48C75A-CF5C-409D-948F-F412364B7C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22"/>
              <a:stretch>
                <a:fillRect/>
              </a:stretch>
            </p:blipFill>
            <p:spPr bwMode="auto">
              <a:xfrm>
                <a:off x="1585" y="886"/>
                <a:ext cx="752" cy="2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8" name="Freeform 8">
                <a:extLst>
                  <a:ext uri="{FF2B5EF4-FFF2-40B4-BE49-F238E27FC236}">
                    <a16:creationId xmlns:a16="http://schemas.microsoft.com/office/drawing/2014/main" id="{554BA98F-CC6E-48A6-B5DB-ADD8995FE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922"/>
                <a:ext cx="666" cy="2355"/>
              </a:xfrm>
              <a:custGeom>
                <a:avLst/>
                <a:gdLst>
                  <a:gd name="T0" fmla="*/ 3 w 784"/>
                  <a:gd name="T1" fmla="*/ 3 h 2738"/>
                  <a:gd name="T2" fmla="*/ 3 w 784"/>
                  <a:gd name="T3" fmla="*/ 3 h 2738"/>
                  <a:gd name="T4" fmla="*/ 3 w 784"/>
                  <a:gd name="T5" fmla="*/ 3 h 2738"/>
                  <a:gd name="T6" fmla="*/ 3 w 784"/>
                  <a:gd name="T7" fmla="*/ 3 h 2738"/>
                  <a:gd name="T8" fmla="*/ 3 w 784"/>
                  <a:gd name="T9" fmla="*/ 3 h 2738"/>
                  <a:gd name="T10" fmla="*/ 3 w 784"/>
                  <a:gd name="T11" fmla="*/ 3 h 2738"/>
                  <a:gd name="T12" fmla="*/ 3 w 784"/>
                  <a:gd name="T13" fmla="*/ 3 h 2738"/>
                  <a:gd name="T14" fmla="*/ 3 w 784"/>
                  <a:gd name="T15" fmla="*/ 3 h 2738"/>
                  <a:gd name="T16" fmla="*/ 3 w 784"/>
                  <a:gd name="T17" fmla="*/ 3 h 2738"/>
                  <a:gd name="T18" fmla="*/ 3 w 784"/>
                  <a:gd name="T19" fmla="*/ 3 h 2738"/>
                  <a:gd name="T20" fmla="*/ 3 w 784"/>
                  <a:gd name="T21" fmla="*/ 3 h 2738"/>
                  <a:gd name="T22" fmla="*/ 3 w 784"/>
                  <a:gd name="T23" fmla="*/ 3 h 2738"/>
                  <a:gd name="T24" fmla="*/ 3 w 784"/>
                  <a:gd name="T25" fmla="*/ 3 h 2738"/>
                  <a:gd name="T26" fmla="*/ 3 w 784"/>
                  <a:gd name="T27" fmla="*/ 3 h 2738"/>
                  <a:gd name="T28" fmla="*/ 3 w 784"/>
                  <a:gd name="T29" fmla="*/ 3 h 2738"/>
                  <a:gd name="T30" fmla="*/ 3 w 784"/>
                  <a:gd name="T31" fmla="*/ 3 h 2738"/>
                  <a:gd name="T32" fmla="*/ 3 w 784"/>
                  <a:gd name="T33" fmla="*/ 3 h 2738"/>
                  <a:gd name="T34" fmla="*/ 3 w 784"/>
                  <a:gd name="T35" fmla="*/ 3 h 2738"/>
                  <a:gd name="T36" fmla="*/ 3 w 784"/>
                  <a:gd name="T37" fmla="*/ 3 h 2738"/>
                  <a:gd name="T38" fmla="*/ 3 w 784"/>
                  <a:gd name="T39" fmla="*/ 3 h 2738"/>
                  <a:gd name="T40" fmla="*/ 3 w 784"/>
                  <a:gd name="T41" fmla="*/ 4 h 2738"/>
                  <a:gd name="T42" fmla="*/ 3 w 784"/>
                  <a:gd name="T43" fmla="*/ 5 h 2738"/>
                  <a:gd name="T44" fmla="*/ 3 w 784"/>
                  <a:gd name="T45" fmla="*/ 5 h 2738"/>
                  <a:gd name="T46" fmla="*/ 3 w 784"/>
                  <a:gd name="T47" fmla="*/ 5 h 2738"/>
                  <a:gd name="T48" fmla="*/ 3 w 784"/>
                  <a:gd name="T49" fmla="*/ 5 h 2738"/>
                  <a:gd name="T50" fmla="*/ 3 w 784"/>
                  <a:gd name="T51" fmla="*/ 6 h 2738"/>
                  <a:gd name="T52" fmla="*/ 3 w 784"/>
                  <a:gd name="T53" fmla="*/ 6 h 2738"/>
                  <a:gd name="T54" fmla="*/ 3 w 784"/>
                  <a:gd name="T55" fmla="*/ 7 h 2738"/>
                  <a:gd name="T56" fmla="*/ 3 w 784"/>
                  <a:gd name="T57" fmla="*/ 7 h 2738"/>
                  <a:gd name="T58" fmla="*/ 3 w 784"/>
                  <a:gd name="T59" fmla="*/ 7 h 2738"/>
                  <a:gd name="T60" fmla="*/ 3 w 784"/>
                  <a:gd name="T61" fmla="*/ 7 h 2738"/>
                  <a:gd name="T62" fmla="*/ 3 w 784"/>
                  <a:gd name="T63" fmla="*/ 7 h 2738"/>
                  <a:gd name="T64" fmla="*/ 3 w 784"/>
                  <a:gd name="T65" fmla="*/ 7 h 2738"/>
                  <a:gd name="T66" fmla="*/ 3 w 784"/>
                  <a:gd name="T67" fmla="*/ 7 h 2738"/>
                  <a:gd name="T68" fmla="*/ 3 w 784"/>
                  <a:gd name="T69" fmla="*/ 7 h 2738"/>
                  <a:gd name="T70" fmla="*/ 3 w 784"/>
                  <a:gd name="T71" fmla="*/ 6 h 2738"/>
                  <a:gd name="T72" fmla="*/ 3 w 784"/>
                  <a:gd name="T73" fmla="*/ 6 h 2738"/>
                  <a:gd name="T74" fmla="*/ 3 w 784"/>
                  <a:gd name="T75" fmla="*/ 6 h 2738"/>
                  <a:gd name="T76" fmla="*/ 3 w 784"/>
                  <a:gd name="T77" fmla="*/ 5 h 2738"/>
                  <a:gd name="T78" fmla="*/ 3 w 784"/>
                  <a:gd name="T79" fmla="*/ 5 h 2738"/>
                  <a:gd name="T80" fmla="*/ 3 w 784"/>
                  <a:gd name="T81" fmla="*/ 4 h 2738"/>
                  <a:gd name="T82" fmla="*/ 3 w 784"/>
                  <a:gd name="T83" fmla="*/ 3 h 2738"/>
                  <a:gd name="T84" fmla="*/ 2 w 784"/>
                  <a:gd name="T85" fmla="*/ 3 h 2738"/>
                  <a:gd name="T86" fmla="*/ 3 w 784"/>
                  <a:gd name="T87" fmla="*/ 3 h 2738"/>
                  <a:gd name="T88" fmla="*/ 3 w 784"/>
                  <a:gd name="T89" fmla="*/ 3 h 2738"/>
                  <a:gd name="T90" fmla="*/ 3 w 784"/>
                  <a:gd name="T91" fmla="*/ 3 h 2738"/>
                  <a:gd name="T92" fmla="*/ 3 w 784"/>
                  <a:gd name="T93" fmla="*/ 3 h 2738"/>
                  <a:gd name="T94" fmla="*/ 3 w 784"/>
                  <a:gd name="T95" fmla="*/ 3 h 2738"/>
                  <a:gd name="T96" fmla="*/ 3 w 784"/>
                  <a:gd name="T97" fmla="*/ 3 h 2738"/>
                  <a:gd name="T98" fmla="*/ 3 w 784"/>
                  <a:gd name="T99" fmla="*/ 3 h 2738"/>
                  <a:gd name="T100" fmla="*/ 3 w 784"/>
                  <a:gd name="T101" fmla="*/ 3 h 2738"/>
                  <a:gd name="T102" fmla="*/ 3 w 784"/>
                  <a:gd name="T103" fmla="*/ 3 h 2738"/>
                  <a:gd name="T104" fmla="*/ 3 w 784"/>
                  <a:gd name="T105" fmla="*/ 3 h 2738"/>
                  <a:gd name="T106" fmla="*/ 3 w 784"/>
                  <a:gd name="T107" fmla="*/ 3 h 2738"/>
                  <a:gd name="T108" fmla="*/ 3 w 784"/>
                  <a:gd name="T109" fmla="*/ 3 h 2738"/>
                  <a:gd name="T110" fmla="*/ 3 w 784"/>
                  <a:gd name="T111" fmla="*/ 3 h 2738"/>
                  <a:gd name="T112" fmla="*/ 3 w 784"/>
                  <a:gd name="T113" fmla="*/ 3 h 2738"/>
                  <a:gd name="T114" fmla="*/ 3 w 784"/>
                  <a:gd name="T115" fmla="*/ 3 h 2738"/>
                  <a:gd name="T116" fmla="*/ 3 w 784"/>
                  <a:gd name="T117" fmla="*/ 3 h 2738"/>
                  <a:gd name="T118" fmla="*/ 3 w 784"/>
                  <a:gd name="T119" fmla="*/ 3 h 27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4"/>
                  <a:gd name="T181" fmla="*/ 0 h 2738"/>
                  <a:gd name="T182" fmla="*/ 784 w 784"/>
                  <a:gd name="T183" fmla="*/ 2738 h 27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4" h="2738">
                    <a:moveTo>
                      <a:pt x="544" y="346"/>
                    </a:moveTo>
                    <a:cubicBezTo>
                      <a:pt x="545" y="357"/>
                      <a:pt x="541" y="361"/>
                      <a:pt x="541" y="366"/>
                    </a:cubicBezTo>
                    <a:cubicBezTo>
                      <a:pt x="541" y="371"/>
                      <a:pt x="544" y="371"/>
                      <a:pt x="544" y="378"/>
                    </a:cubicBezTo>
                    <a:cubicBezTo>
                      <a:pt x="544" y="384"/>
                      <a:pt x="538" y="399"/>
                      <a:pt x="538" y="406"/>
                    </a:cubicBezTo>
                    <a:cubicBezTo>
                      <a:pt x="538" y="414"/>
                      <a:pt x="548" y="417"/>
                      <a:pt x="547" y="424"/>
                    </a:cubicBezTo>
                    <a:cubicBezTo>
                      <a:pt x="546" y="430"/>
                      <a:pt x="548" y="444"/>
                      <a:pt x="535" y="448"/>
                    </a:cubicBezTo>
                    <a:cubicBezTo>
                      <a:pt x="522" y="451"/>
                      <a:pt x="479" y="446"/>
                      <a:pt x="466" y="450"/>
                    </a:cubicBezTo>
                    <a:cubicBezTo>
                      <a:pt x="453" y="455"/>
                      <a:pt x="456" y="462"/>
                      <a:pt x="454" y="476"/>
                    </a:cubicBezTo>
                    <a:cubicBezTo>
                      <a:pt x="452" y="491"/>
                      <a:pt x="450" y="521"/>
                      <a:pt x="454" y="540"/>
                    </a:cubicBezTo>
                    <a:cubicBezTo>
                      <a:pt x="458" y="559"/>
                      <a:pt x="450" y="563"/>
                      <a:pt x="478" y="586"/>
                    </a:cubicBezTo>
                    <a:cubicBezTo>
                      <a:pt x="506" y="609"/>
                      <a:pt x="582" y="653"/>
                      <a:pt x="621" y="679"/>
                    </a:cubicBezTo>
                    <a:cubicBezTo>
                      <a:pt x="660" y="705"/>
                      <a:pt x="689" y="722"/>
                      <a:pt x="711" y="746"/>
                    </a:cubicBezTo>
                    <a:cubicBezTo>
                      <a:pt x="733" y="769"/>
                      <a:pt x="748" y="794"/>
                      <a:pt x="753" y="820"/>
                    </a:cubicBezTo>
                    <a:cubicBezTo>
                      <a:pt x="758" y="847"/>
                      <a:pt x="752" y="878"/>
                      <a:pt x="742" y="903"/>
                    </a:cubicBezTo>
                    <a:cubicBezTo>
                      <a:pt x="732" y="928"/>
                      <a:pt x="690" y="944"/>
                      <a:pt x="691" y="973"/>
                    </a:cubicBezTo>
                    <a:cubicBezTo>
                      <a:pt x="692" y="1002"/>
                      <a:pt x="736" y="1035"/>
                      <a:pt x="751" y="1078"/>
                    </a:cubicBezTo>
                    <a:cubicBezTo>
                      <a:pt x="766" y="1121"/>
                      <a:pt x="784" y="1184"/>
                      <a:pt x="784" y="1236"/>
                    </a:cubicBezTo>
                    <a:cubicBezTo>
                      <a:pt x="784" y="1287"/>
                      <a:pt x="772" y="1349"/>
                      <a:pt x="751" y="1385"/>
                    </a:cubicBezTo>
                    <a:cubicBezTo>
                      <a:pt x="730" y="1422"/>
                      <a:pt x="688" y="1429"/>
                      <a:pt x="660" y="1452"/>
                    </a:cubicBezTo>
                    <a:cubicBezTo>
                      <a:pt x="632" y="1475"/>
                      <a:pt x="597" y="1478"/>
                      <a:pt x="580" y="1527"/>
                    </a:cubicBezTo>
                    <a:cubicBezTo>
                      <a:pt x="563" y="1552"/>
                      <a:pt x="569" y="1667"/>
                      <a:pt x="555" y="1743"/>
                    </a:cubicBezTo>
                    <a:cubicBezTo>
                      <a:pt x="541" y="1819"/>
                      <a:pt x="507" y="1931"/>
                      <a:pt x="498" y="1984"/>
                    </a:cubicBezTo>
                    <a:cubicBezTo>
                      <a:pt x="489" y="2038"/>
                      <a:pt x="502" y="2044"/>
                      <a:pt x="498" y="2067"/>
                    </a:cubicBezTo>
                    <a:cubicBezTo>
                      <a:pt x="494" y="2090"/>
                      <a:pt x="483" y="2107"/>
                      <a:pt x="473" y="2126"/>
                    </a:cubicBezTo>
                    <a:cubicBezTo>
                      <a:pt x="463" y="2145"/>
                      <a:pt x="448" y="2153"/>
                      <a:pt x="440" y="2183"/>
                    </a:cubicBezTo>
                    <a:cubicBezTo>
                      <a:pt x="432" y="2214"/>
                      <a:pt x="429" y="2264"/>
                      <a:pt x="423" y="2309"/>
                    </a:cubicBezTo>
                    <a:cubicBezTo>
                      <a:pt x="417" y="2353"/>
                      <a:pt x="402" y="2402"/>
                      <a:pt x="403" y="2453"/>
                    </a:cubicBezTo>
                    <a:cubicBezTo>
                      <a:pt x="404" y="2505"/>
                      <a:pt x="399" y="2583"/>
                      <a:pt x="428" y="2619"/>
                    </a:cubicBezTo>
                    <a:cubicBezTo>
                      <a:pt x="457" y="2655"/>
                      <a:pt x="541" y="2660"/>
                      <a:pt x="578" y="2672"/>
                    </a:cubicBezTo>
                    <a:cubicBezTo>
                      <a:pt x="615" y="2684"/>
                      <a:pt x="647" y="2679"/>
                      <a:pt x="652" y="2689"/>
                    </a:cubicBezTo>
                    <a:cubicBezTo>
                      <a:pt x="657" y="2699"/>
                      <a:pt x="678" y="2722"/>
                      <a:pt x="611" y="2730"/>
                    </a:cubicBezTo>
                    <a:cubicBezTo>
                      <a:pt x="544" y="2738"/>
                      <a:pt x="319" y="2736"/>
                      <a:pt x="247" y="2736"/>
                    </a:cubicBezTo>
                    <a:cubicBezTo>
                      <a:pt x="175" y="2736"/>
                      <a:pt x="198" y="2735"/>
                      <a:pt x="181" y="2727"/>
                    </a:cubicBezTo>
                    <a:cubicBezTo>
                      <a:pt x="164" y="2719"/>
                      <a:pt x="144" y="2707"/>
                      <a:pt x="142" y="2688"/>
                    </a:cubicBezTo>
                    <a:cubicBezTo>
                      <a:pt x="140" y="2669"/>
                      <a:pt x="160" y="2637"/>
                      <a:pt x="166" y="2614"/>
                    </a:cubicBezTo>
                    <a:cubicBezTo>
                      <a:pt x="172" y="2591"/>
                      <a:pt x="179" y="2595"/>
                      <a:pt x="175" y="2548"/>
                    </a:cubicBezTo>
                    <a:cubicBezTo>
                      <a:pt x="171" y="2501"/>
                      <a:pt x="148" y="2381"/>
                      <a:pt x="144" y="2333"/>
                    </a:cubicBezTo>
                    <a:cubicBezTo>
                      <a:pt x="140" y="2285"/>
                      <a:pt x="146" y="2285"/>
                      <a:pt x="152" y="2258"/>
                    </a:cubicBezTo>
                    <a:cubicBezTo>
                      <a:pt x="158" y="2231"/>
                      <a:pt x="182" y="2220"/>
                      <a:pt x="181" y="2170"/>
                    </a:cubicBezTo>
                    <a:cubicBezTo>
                      <a:pt x="180" y="2121"/>
                      <a:pt x="161" y="2033"/>
                      <a:pt x="148" y="1962"/>
                    </a:cubicBezTo>
                    <a:cubicBezTo>
                      <a:pt x="135" y="1891"/>
                      <a:pt x="120" y="1796"/>
                      <a:pt x="103" y="1743"/>
                    </a:cubicBezTo>
                    <a:cubicBezTo>
                      <a:pt x="86" y="1689"/>
                      <a:pt x="62" y="1682"/>
                      <a:pt x="45" y="1643"/>
                    </a:cubicBezTo>
                    <a:cubicBezTo>
                      <a:pt x="28" y="1604"/>
                      <a:pt x="4" y="1555"/>
                      <a:pt x="2" y="1511"/>
                    </a:cubicBezTo>
                    <a:cubicBezTo>
                      <a:pt x="0" y="1467"/>
                      <a:pt x="16" y="1431"/>
                      <a:pt x="35" y="1377"/>
                    </a:cubicBezTo>
                    <a:cubicBezTo>
                      <a:pt x="54" y="1323"/>
                      <a:pt x="100" y="1252"/>
                      <a:pt x="115" y="1189"/>
                    </a:cubicBezTo>
                    <a:cubicBezTo>
                      <a:pt x="130" y="1127"/>
                      <a:pt x="127" y="1053"/>
                      <a:pt x="123" y="998"/>
                    </a:cubicBezTo>
                    <a:cubicBezTo>
                      <a:pt x="119" y="944"/>
                      <a:pt x="103" y="909"/>
                      <a:pt x="94" y="862"/>
                    </a:cubicBezTo>
                    <a:cubicBezTo>
                      <a:pt x="85" y="814"/>
                      <a:pt x="61" y="778"/>
                      <a:pt x="70" y="712"/>
                    </a:cubicBezTo>
                    <a:cubicBezTo>
                      <a:pt x="79" y="647"/>
                      <a:pt x="133" y="518"/>
                      <a:pt x="148" y="466"/>
                    </a:cubicBezTo>
                    <a:cubicBezTo>
                      <a:pt x="163" y="413"/>
                      <a:pt x="163" y="422"/>
                      <a:pt x="158" y="396"/>
                    </a:cubicBezTo>
                    <a:cubicBezTo>
                      <a:pt x="153" y="370"/>
                      <a:pt x="132" y="338"/>
                      <a:pt x="117" y="305"/>
                    </a:cubicBezTo>
                    <a:cubicBezTo>
                      <a:pt x="102" y="272"/>
                      <a:pt x="71" y="231"/>
                      <a:pt x="68" y="195"/>
                    </a:cubicBezTo>
                    <a:cubicBezTo>
                      <a:pt x="65" y="159"/>
                      <a:pt x="76" y="118"/>
                      <a:pt x="101" y="88"/>
                    </a:cubicBezTo>
                    <a:cubicBezTo>
                      <a:pt x="126" y="58"/>
                      <a:pt x="175" y="27"/>
                      <a:pt x="216" y="14"/>
                    </a:cubicBezTo>
                    <a:cubicBezTo>
                      <a:pt x="257" y="1"/>
                      <a:pt x="304" y="0"/>
                      <a:pt x="346" y="9"/>
                    </a:cubicBezTo>
                    <a:cubicBezTo>
                      <a:pt x="388" y="18"/>
                      <a:pt x="438" y="30"/>
                      <a:pt x="469" y="67"/>
                    </a:cubicBezTo>
                    <a:cubicBezTo>
                      <a:pt x="500" y="103"/>
                      <a:pt x="515" y="190"/>
                      <a:pt x="535" y="225"/>
                    </a:cubicBezTo>
                    <a:cubicBezTo>
                      <a:pt x="555" y="261"/>
                      <a:pt x="588" y="267"/>
                      <a:pt x="588" y="280"/>
                    </a:cubicBezTo>
                    <a:cubicBezTo>
                      <a:pt x="588" y="293"/>
                      <a:pt x="544" y="291"/>
                      <a:pt x="537" y="302"/>
                    </a:cubicBezTo>
                    <a:cubicBezTo>
                      <a:pt x="530" y="313"/>
                      <a:pt x="543" y="337"/>
                      <a:pt x="544" y="346"/>
                    </a:cubicBezTo>
                    <a:close/>
                  </a:path>
                </a:pathLst>
              </a:custGeom>
              <a:solidFill>
                <a:srgbClr val="5F5F5F">
                  <a:alpha val="30196"/>
                </a:srgbClr>
              </a:solidFill>
              <a:ln w="285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pic>
            <p:nvPicPr>
              <p:cNvPr id="43019" name="Picture 10" descr="skeleton">
                <a:extLst>
                  <a:ext uri="{FF2B5EF4-FFF2-40B4-BE49-F238E27FC236}">
                    <a16:creationId xmlns:a16="http://schemas.microsoft.com/office/drawing/2014/main" id="{C6B62FAB-0042-4096-91B6-E811D38E62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" y="752"/>
                <a:ext cx="765" cy="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20" name="Freeform 7">
                <a:extLst>
                  <a:ext uri="{FF2B5EF4-FFF2-40B4-BE49-F238E27FC236}">
                    <a16:creationId xmlns:a16="http://schemas.microsoft.com/office/drawing/2014/main" id="{8065D6BD-4235-4870-9740-F3A8F902A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879"/>
                <a:ext cx="685" cy="2487"/>
              </a:xfrm>
              <a:custGeom>
                <a:avLst/>
                <a:gdLst>
                  <a:gd name="T0" fmla="*/ 3 w 807"/>
                  <a:gd name="T1" fmla="*/ 3 h 2891"/>
                  <a:gd name="T2" fmla="*/ 3 w 807"/>
                  <a:gd name="T3" fmla="*/ 3 h 2891"/>
                  <a:gd name="T4" fmla="*/ 3 w 807"/>
                  <a:gd name="T5" fmla="*/ 3 h 2891"/>
                  <a:gd name="T6" fmla="*/ 3 w 807"/>
                  <a:gd name="T7" fmla="*/ 3 h 2891"/>
                  <a:gd name="T8" fmla="*/ 3 w 807"/>
                  <a:gd name="T9" fmla="*/ 3 h 2891"/>
                  <a:gd name="T10" fmla="*/ 3 w 807"/>
                  <a:gd name="T11" fmla="*/ 3 h 2891"/>
                  <a:gd name="T12" fmla="*/ 3 w 807"/>
                  <a:gd name="T13" fmla="*/ 3 h 2891"/>
                  <a:gd name="T14" fmla="*/ 3 w 807"/>
                  <a:gd name="T15" fmla="*/ 3 h 2891"/>
                  <a:gd name="T16" fmla="*/ 3 w 807"/>
                  <a:gd name="T17" fmla="*/ 3 h 2891"/>
                  <a:gd name="T18" fmla="*/ 3 w 807"/>
                  <a:gd name="T19" fmla="*/ 3 h 2891"/>
                  <a:gd name="T20" fmla="*/ 3 w 807"/>
                  <a:gd name="T21" fmla="*/ 5 h 2891"/>
                  <a:gd name="T22" fmla="*/ 3 w 807"/>
                  <a:gd name="T23" fmla="*/ 5 h 2891"/>
                  <a:gd name="T24" fmla="*/ 3 w 807"/>
                  <a:gd name="T25" fmla="*/ 6 h 2891"/>
                  <a:gd name="T26" fmla="*/ 3 w 807"/>
                  <a:gd name="T27" fmla="*/ 7 h 2891"/>
                  <a:gd name="T28" fmla="*/ 3 w 807"/>
                  <a:gd name="T29" fmla="*/ 7 h 2891"/>
                  <a:gd name="T30" fmla="*/ 3 w 807"/>
                  <a:gd name="T31" fmla="*/ 7 h 2891"/>
                  <a:gd name="T32" fmla="*/ 3 w 807"/>
                  <a:gd name="T33" fmla="*/ 7 h 2891"/>
                  <a:gd name="T34" fmla="*/ 3 w 807"/>
                  <a:gd name="T35" fmla="*/ 7 h 2891"/>
                  <a:gd name="T36" fmla="*/ 3 w 807"/>
                  <a:gd name="T37" fmla="*/ 7 h 2891"/>
                  <a:gd name="T38" fmla="*/ 3 w 807"/>
                  <a:gd name="T39" fmla="*/ 6 h 2891"/>
                  <a:gd name="T40" fmla="*/ 3 w 807"/>
                  <a:gd name="T41" fmla="*/ 5 h 2891"/>
                  <a:gd name="T42" fmla="*/ 3 w 807"/>
                  <a:gd name="T43" fmla="*/ 4 h 2891"/>
                  <a:gd name="T44" fmla="*/ 3 w 807"/>
                  <a:gd name="T45" fmla="*/ 3 h 2891"/>
                  <a:gd name="T46" fmla="*/ 3 w 807"/>
                  <a:gd name="T47" fmla="*/ 3 h 2891"/>
                  <a:gd name="T48" fmla="*/ 3 w 807"/>
                  <a:gd name="T49" fmla="*/ 3 h 2891"/>
                  <a:gd name="T50" fmla="*/ 3 w 807"/>
                  <a:gd name="T51" fmla="*/ 3 h 2891"/>
                  <a:gd name="T52" fmla="*/ 3 w 807"/>
                  <a:gd name="T53" fmla="*/ 3 h 2891"/>
                  <a:gd name="T54" fmla="*/ 3 w 807"/>
                  <a:gd name="T55" fmla="*/ 3 h 2891"/>
                  <a:gd name="T56" fmla="*/ 3 w 807"/>
                  <a:gd name="T57" fmla="*/ 3 h 2891"/>
                  <a:gd name="T58" fmla="*/ 3 w 807"/>
                  <a:gd name="T59" fmla="*/ 3 h 2891"/>
                  <a:gd name="T60" fmla="*/ 3 w 807"/>
                  <a:gd name="T61" fmla="*/ 3 h 2891"/>
                  <a:gd name="T62" fmla="*/ 3 w 807"/>
                  <a:gd name="T63" fmla="*/ 3 h 28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7"/>
                  <a:gd name="T97" fmla="*/ 0 h 2891"/>
                  <a:gd name="T98" fmla="*/ 807 w 807"/>
                  <a:gd name="T99" fmla="*/ 2891 h 28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7" h="2891">
                    <a:moveTo>
                      <a:pt x="485" y="371"/>
                    </a:moveTo>
                    <a:cubicBezTo>
                      <a:pt x="486" y="382"/>
                      <a:pt x="482" y="387"/>
                      <a:pt x="482" y="392"/>
                    </a:cubicBezTo>
                    <a:cubicBezTo>
                      <a:pt x="482" y="398"/>
                      <a:pt x="485" y="398"/>
                      <a:pt x="485" y="405"/>
                    </a:cubicBezTo>
                    <a:cubicBezTo>
                      <a:pt x="485" y="412"/>
                      <a:pt x="479" y="427"/>
                      <a:pt x="479" y="435"/>
                    </a:cubicBezTo>
                    <a:cubicBezTo>
                      <a:pt x="479" y="443"/>
                      <a:pt x="489" y="447"/>
                      <a:pt x="488" y="454"/>
                    </a:cubicBezTo>
                    <a:cubicBezTo>
                      <a:pt x="487" y="460"/>
                      <a:pt x="489" y="474"/>
                      <a:pt x="476" y="478"/>
                    </a:cubicBezTo>
                    <a:cubicBezTo>
                      <a:pt x="463" y="482"/>
                      <a:pt x="420" y="476"/>
                      <a:pt x="407" y="481"/>
                    </a:cubicBezTo>
                    <a:cubicBezTo>
                      <a:pt x="394" y="486"/>
                      <a:pt x="397" y="493"/>
                      <a:pt x="395" y="508"/>
                    </a:cubicBezTo>
                    <a:cubicBezTo>
                      <a:pt x="393" y="524"/>
                      <a:pt x="391" y="556"/>
                      <a:pt x="395" y="575"/>
                    </a:cubicBezTo>
                    <a:cubicBezTo>
                      <a:pt x="399" y="595"/>
                      <a:pt x="396" y="598"/>
                      <a:pt x="419" y="624"/>
                    </a:cubicBezTo>
                    <a:cubicBezTo>
                      <a:pt x="442" y="650"/>
                      <a:pt x="506" y="704"/>
                      <a:pt x="531" y="731"/>
                    </a:cubicBezTo>
                    <a:cubicBezTo>
                      <a:pt x="556" y="758"/>
                      <a:pt x="557" y="766"/>
                      <a:pt x="572" y="788"/>
                    </a:cubicBezTo>
                    <a:cubicBezTo>
                      <a:pt x="587" y="810"/>
                      <a:pt x="607" y="834"/>
                      <a:pt x="622" y="862"/>
                    </a:cubicBezTo>
                    <a:cubicBezTo>
                      <a:pt x="637" y="890"/>
                      <a:pt x="652" y="928"/>
                      <a:pt x="663" y="953"/>
                    </a:cubicBezTo>
                    <a:cubicBezTo>
                      <a:pt x="674" y="978"/>
                      <a:pt x="669" y="984"/>
                      <a:pt x="687" y="1011"/>
                    </a:cubicBezTo>
                    <a:cubicBezTo>
                      <a:pt x="705" y="1038"/>
                      <a:pt x="752" y="1066"/>
                      <a:pt x="770" y="1117"/>
                    </a:cubicBezTo>
                    <a:cubicBezTo>
                      <a:pt x="788" y="1168"/>
                      <a:pt x="807" y="1257"/>
                      <a:pt x="794" y="1315"/>
                    </a:cubicBezTo>
                    <a:cubicBezTo>
                      <a:pt x="781" y="1373"/>
                      <a:pt x="724" y="1428"/>
                      <a:pt x="692" y="1464"/>
                    </a:cubicBezTo>
                    <a:cubicBezTo>
                      <a:pt x="660" y="1500"/>
                      <a:pt x="629" y="1516"/>
                      <a:pt x="601" y="1534"/>
                    </a:cubicBezTo>
                    <a:cubicBezTo>
                      <a:pt x="573" y="1552"/>
                      <a:pt x="548" y="1554"/>
                      <a:pt x="523" y="1570"/>
                    </a:cubicBezTo>
                    <a:cubicBezTo>
                      <a:pt x="506" y="1596"/>
                      <a:pt x="503" y="1777"/>
                      <a:pt x="496" y="1840"/>
                    </a:cubicBezTo>
                    <a:cubicBezTo>
                      <a:pt x="489" y="1903"/>
                      <a:pt x="487" y="1910"/>
                      <a:pt x="482" y="1949"/>
                    </a:cubicBezTo>
                    <a:cubicBezTo>
                      <a:pt x="477" y="1988"/>
                      <a:pt x="472" y="2033"/>
                      <a:pt x="465" y="2072"/>
                    </a:cubicBezTo>
                    <a:cubicBezTo>
                      <a:pt x="458" y="2111"/>
                      <a:pt x="447" y="2153"/>
                      <a:pt x="439" y="2181"/>
                    </a:cubicBezTo>
                    <a:cubicBezTo>
                      <a:pt x="431" y="2209"/>
                      <a:pt x="424" y="2222"/>
                      <a:pt x="414" y="2242"/>
                    </a:cubicBezTo>
                    <a:cubicBezTo>
                      <a:pt x="404" y="2263"/>
                      <a:pt x="389" y="2271"/>
                      <a:pt x="381" y="2303"/>
                    </a:cubicBezTo>
                    <a:cubicBezTo>
                      <a:pt x="373" y="2335"/>
                      <a:pt x="370" y="2388"/>
                      <a:pt x="364" y="2435"/>
                    </a:cubicBezTo>
                    <a:cubicBezTo>
                      <a:pt x="358" y="2481"/>
                      <a:pt x="349" y="2544"/>
                      <a:pt x="344" y="2586"/>
                    </a:cubicBezTo>
                    <a:cubicBezTo>
                      <a:pt x="339" y="2628"/>
                      <a:pt x="330" y="2660"/>
                      <a:pt x="334" y="2689"/>
                    </a:cubicBezTo>
                    <a:cubicBezTo>
                      <a:pt x="338" y="2718"/>
                      <a:pt x="342" y="2744"/>
                      <a:pt x="369" y="2761"/>
                    </a:cubicBezTo>
                    <a:cubicBezTo>
                      <a:pt x="396" y="2778"/>
                      <a:pt x="461" y="2781"/>
                      <a:pt x="494" y="2788"/>
                    </a:cubicBezTo>
                    <a:cubicBezTo>
                      <a:pt x="527" y="2795"/>
                      <a:pt x="554" y="2789"/>
                      <a:pt x="568" y="2804"/>
                    </a:cubicBezTo>
                    <a:cubicBezTo>
                      <a:pt x="582" y="2819"/>
                      <a:pt x="640" y="2865"/>
                      <a:pt x="577" y="2878"/>
                    </a:cubicBezTo>
                    <a:cubicBezTo>
                      <a:pt x="514" y="2891"/>
                      <a:pt x="264" y="2885"/>
                      <a:pt x="188" y="2884"/>
                    </a:cubicBezTo>
                    <a:cubicBezTo>
                      <a:pt x="112" y="2883"/>
                      <a:pt x="135" y="2884"/>
                      <a:pt x="122" y="2874"/>
                    </a:cubicBezTo>
                    <a:cubicBezTo>
                      <a:pt x="109" y="2865"/>
                      <a:pt x="108" y="2848"/>
                      <a:pt x="109" y="2827"/>
                    </a:cubicBezTo>
                    <a:cubicBezTo>
                      <a:pt x="110" y="2807"/>
                      <a:pt x="126" y="2780"/>
                      <a:pt x="130" y="2752"/>
                    </a:cubicBezTo>
                    <a:cubicBezTo>
                      <a:pt x="134" y="2724"/>
                      <a:pt x="138" y="2688"/>
                      <a:pt x="136" y="2656"/>
                    </a:cubicBezTo>
                    <a:cubicBezTo>
                      <a:pt x="134" y="2624"/>
                      <a:pt x="128" y="2590"/>
                      <a:pt x="120" y="2557"/>
                    </a:cubicBezTo>
                    <a:cubicBezTo>
                      <a:pt x="112" y="2524"/>
                      <a:pt x="90" y="2489"/>
                      <a:pt x="85" y="2460"/>
                    </a:cubicBezTo>
                    <a:cubicBezTo>
                      <a:pt x="80" y="2431"/>
                      <a:pt x="85" y="2424"/>
                      <a:pt x="93" y="2381"/>
                    </a:cubicBezTo>
                    <a:cubicBezTo>
                      <a:pt x="101" y="2338"/>
                      <a:pt x="133" y="2258"/>
                      <a:pt x="136" y="2204"/>
                    </a:cubicBezTo>
                    <a:cubicBezTo>
                      <a:pt x="139" y="2150"/>
                      <a:pt x="118" y="2115"/>
                      <a:pt x="111" y="2056"/>
                    </a:cubicBezTo>
                    <a:cubicBezTo>
                      <a:pt x="104" y="1997"/>
                      <a:pt x="104" y="1908"/>
                      <a:pt x="95" y="1850"/>
                    </a:cubicBezTo>
                    <a:cubicBezTo>
                      <a:pt x="86" y="1792"/>
                      <a:pt x="68" y="1758"/>
                      <a:pt x="54" y="1710"/>
                    </a:cubicBezTo>
                    <a:cubicBezTo>
                      <a:pt x="40" y="1662"/>
                      <a:pt x="18" y="1615"/>
                      <a:pt x="13" y="1562"/>
                    </a:cubicBezTo>
                    <a:cubicBezTo>
                      <a:pt x="8" y="1509"/>
                      <a:pt x="14" y="1440"/>
                      <a:pt x="21" y="1389"/>
                    </a:cubicBezTo>
                    <a:cubicBezTo>
                      <a:pt x="28" y="1338"/>
                      <a:pt x="49" y="1313"/>
                      <a:pt x="56" y="1258"/>
                    </a:cubicBezTo>
                    <a:cubicBezTo>
                      <a:pt x="63" y="1203"/>
                      <a:pt x="68" y="1115"/>
                      <a:pt x="64" y="1057"/>
                    </a:cubicBezTo>
                    <a:cubicBezTo>
                      <a:pt x="60" y="1000"/>
                      <a:pt x="44" y="964"/>
                      <a:pt x="35" y="914"/>
                    </a:cubicBezTo>
                    <a:cubicBezTo>
                      <a:pt x="26" y="864"/>
                      <a:pt x="0" y="826"/>
                      <a:pt x="11" y="757"/>
                    </a:cubicBezTo>
                    <a:cubicBezTo>
                      <a:pt x="22" y="688"/>
                      <a:pt x="88" y="555"/>
                      <a:pt x="103" y="500"/>
                    </a:cubicBezTo>
                    <a:cubicBezTo>
                      <a:pt x="118" y="445"/>
                      <a:pt x="106" y="452"/>
                      <a:pt x="99" y="424"/>
                    </a:cubicBezTo>
                    <a:cubicBezTo>
                      <a:pt x="92" y="396"/>
                      <a:pt x="70" y="363"/>
                      <a:pt x="58" y="329"/>
                    </a:cubicBezTo>
                    <a:cubicBezTo>
                      <a:pt x="46" y="295"/>
                      <a:pt x="27" y="258"/>
                      <a:pt x="27" y="221"/>
                    </a:cubicBezTo>
                    <a:cubicBezTo>
                      <a:pt x="27" y="184"/>
                      <a:pt x="41" y="137"/>
                      <a:pt x="60" y="105"/>
                    </a:cubicBezTo>
                    <a:cubicBezTo>
                      <a:pt x="79" y="73"/>
                      <a:pt x="108" y="47"/>
                      <a:pt x="142" y="31"/>
                    </a:cubicBezTo>
                    <a:cubicBezTo>
                      <a:pt x="176" y="15"/>
                      <a:pt x="217" y="0"/>
                      <a:pt x="265" y="7"/>
                    </a:cubicBezTo>
                    <a:cubicBezTo>
                      <a:pt x="313" y="14"/>
                      <a:pt x="394" y="47"/>
                      <a:pt x="430" y="72"/>
                    </a:cubicBezTo>
                    <a:cubicBezTo>
                      <a:pt x="466" y="97"/>
                      <a:pt x="471" y="126"/>
                      <a:pt x="479" y="155"/>
                    </a:cubicBezTo>
                    <a:cubicBezTo>
                      <a:pt x="487" y="184"/>
                      <a:pt x="468" y="220"/>
                      <a:pt x="476" y="245"/>
                    </a:cubicBezTo>
                    <a:cubicBezTo>
                      <a:pt x="484" y="270"/>
                      <a:pt x="527" y="290"/>
                      <a:pt x="527" y="304"/>
                    </a:cubicBezTo>
                    <a:cubicBezTo>
                      <a:pt x="527" y="318"/>
                      <a:pt x="486" y="317"/>
                      <a:pt x="479" y="328"/>
                    </a:cubicBezTo>
                    <a:cubicBezTo>
                      <a:pt x="472" y="339"/>
                      <a:pt x="484" y="362"/>
                      <a:pt x="485" y="371"/>
                    </a:cubicBezTo>
                    <a:close/>
                  </a:path>
                </a:pathLst>
              </a:custGeom>
              <a:solidFill>
                <a:srgbClr val="5F5F5F">
                  <a:alpha val="30196"/>
                </a:srgbClr>
              </a:solidFill>
              <a:ln w="285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grpSp>
            <p:nvGrpSpPr>
              <p:cNvPr id="43021" name="Group 11">
                <a:extLst>
                  <a:ext uri="{FF2B5EF4-FFF2-40B4-BE49-F238E27FC236}">
                    <a16:creationId xmlns:a16="http://schemas.microsoft.com/office/drawing/2014/main" id="{1B82D840-A669-4695-90BF-BDFDFAA5FF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7" y="1886"/>
                <a:ext cx="849" cy="204"/>
                <a:chOff x="3248" y="2010"/>
                <a:chExt cx="999" cy="236"/>
              </a:xfrm>
            </p:grpSpPr>
            <p:sp>
              <p:nvSpPr>
                <p:cNvPr id="43053" name="Freeform 12">
                  <a:extLst>
                    <a:ext uri="{FF2B5EF4-FFF2-40B4-BE49-F238E27FC236}">
                      <a16:creationId xmlns:a16="http://schemas.microsoft.com/office/drawing/2014/main" id="{7D8DDE9D-5098-4EF7-A60E-EEC5E21F3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" y="2010"/>
                  <a:ext cx="853" cy="59"/>
                </a:xfrm>
                <a:custGeom>
                  <a:avLst/>
                  <a:gdLst>
                    <a:gd name="T0" fmla="*/ 796 w 853"/>
                    <a:gd name="T1" fmla="*/ 0 h 59"/>
                    <a:gd name="T2" fmla="*/ 389 w 853"/>
                    <a:gd name="T3" fmla="*/ 9 h 59"/>
                    <a:gd name="T4" fmla="*/ 149 w 853"/>
                    <a:gd name="T5" fmla="*/ 9 h 59"/>
                    <a:gd name="T6" fmla="*/ 89 w 853"/>
                    <a:gd name="T7" fmla="*/ 9 h 59"/>
                    <a:gd name="T8" fmla="*/ 77 w 853"/>
                    <a:gd name="T9" fmla="*/ 27 h 59"/>
                    <a:gd name="T10" fmla="*/ 118 w 853"/>
                    <a:gd name="T11" fmla="*/ 57 h 59"/>
                    <a:gd name="T12" fmla="*/ 784 w 853"/>
                    <a:gd name="T13" fmla="*/ 42 h 59"/>
                    <a:gd name="T14" fmla="*/ 853 w 853"/>
                    <a:gd name="T15" fmla="*/ 57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3"/>
                    <a:gd name="T25" fmla="*/ 0 h 59"/>
                    <a:gd name="T26" fmla="*/ 853 w 853"/>
                    <a:gd name="T27" fmla="*/ 59 h 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3" h="59">
                      <a:moveTo>
                        <a:pt x="796" y="0"/>
                      </a:moveTo>
                      <a:cubicBezTo>
                        <a:pt x="728" y="2"/>
                        <a:pt x="497" y="8"/>
                        <a:pt x="389" y="9"/>
                      </a:cubicBezTo>
                      <a:cubicBezTo>
                        <a:pt x="281" y="10"/>
                        <a:pt x="199" y="9"/>
                        <a:pt x="149" y="9"/>
                      </a:cubicBezTo>
                      <a:cubicBezTo>
                        <a:pt x="99" y="9"/>
                        <a:pt x="101" y="6"/>
                        <a:pt x="89" y="9"/>
                      </a:cubicBezTo>
                      <a:cubicBezTo>
                        <a:pt x="77" y="12"/>
                        <a:pt x="72" y="19"/>
                        <a:pt x="77" y="27"/>
                      </a:cubicBezTo>
                      <a:cubicBezTo>
                        <a:pt x="82" y="35"/>
                        <a:pt x="0" y="55"/>
                        <a:pt x="118" y="57"/>
                      </a:cubicBezTo>
                      <a:cubicBezTo>
                        <a:pt x="236" y="59"/>
                        <a:pt x="645" y="45"/>
                        <a:pt x="784" y="42"/>
                      </a:cubicBezTo>
                      <a:cubicBezTo>
                        <a:pt x="784" y="42"/>
                        <a:pt x="796" y="0"/>
                        <a:pt x="853" y="5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4" name="Freeform 13">
                  <a:extLst>
                    <a:ext uri="{FF2B5EF4-FFF2-40B4-BE49-F238E27FC236}">
                      <a16:creationId xmlns:a16="http://schemas.microsoft.com/office/drawing/2014/main" id="{949578A7-EDFC-4DC5-8738-3CE1113D9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2067"/>
                  <a:ext cx="194" cy="179"/>
                </a:xfrm>
                <a:custGeom>
                  <a:avLst/>
                  <a:gdLst>
                    <a:gd name="T0" fmla="*/ 146 w 194"/>
                    <a:gd name="T1" fmla="*/ 0 h 179"/>
                    <a:gd name="T2" fmla="*/ 50 w 194"/>
                    <a:gd name="T3" fmla="*/ 96 h 179"/>
                    <a:gd name="T4" fmla="*/ 2 w 194"/>
                    <a:gd name="T5" fmla="*/ 138 h 179"/>
                    <a:gd name="T6" fmla="*/ 38 w 194"/>
                    <a:gd name="T7" fmla="*/ 156 h 179"/>
                    <a:gd name="T8" fmla="*/ 194 w 194"/>
                    <a:gd name="T9" fmla="*/ 0 h 1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179"/>
                    <a:gd name="T17" fmla="*/ 194 w 194"/>
                    <a:gd name="T18" fmla="*/ 179 h 1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179">
                      <a:moveTo>
                        <a:pt x="146" y="0"/>
                      </a:moveTo>
                      <a:cubicBezTo>
                        <a:pt x="110" y="36"/>
                        <a:pt x="74" y="73"/>
                        <a:pt x="50" y="96"/>
                      </a:cubicBezTo>
                      <a:cubicBezTo>
                        <a:pt x="26" y="119"/>
                        <a:pt x="4" y="128"/>
                        <a:pt x="2" y="138"/>
                      </a:cubicBezTo>
                      <a:cubicBezTo>
                        <a:pt x="0" y="148"/>
                        <a:pt x="6" y="179"/>
                        <a:pt x="38" y="156"/>
                      </a:cubicBezTo>
                      <a:cubicBezTo>
                        <a:pt x="70" y="133"/>
                        <a:pt x="162" y="32"/>
                        <a:pt x="194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5" name="Freeform 14">
                  <a:extLst>
                    <a:ext uri="{FF2B5EF4-FFF2-40B4-BE49-F238E27FC236}">
                      <a16:creationId xmlns:a16="http://schemas.microsoft.com/office/drawing/2014/main" id="{83C661E8-B9FF-4B4B-A9B9-C85EF6C0B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" y="2010"/>
                  <a:ext cx="221" cy="201"/>
                </a:xfrm>
                <a:custGeom>
                  <a:avLst/>
                  <a:gdLst>
                    <a:gd name="T0" fmla="*/ 24 w 221"/>
                    <a:gd name="T1" fmla="*/ 0 h 201"/>
                    <a:gd name="T2" fmla="*/ 78 w 221"/>
                    <a:gd name="T3" fmla="*/ 24 h 201"/>
                    <a:gd name="T4" fmla="*/ 114 w 221"/>
                    <a:gd name="T5" fmla="*/ 45 h 201"/>
                    <a:gd name="T6" fmla="*/ 168 w 221"/>
                    <a:gd name="T7" fmla="*/ 99 h 201"/>
                    <a:gd name="T8" fmla="*/ 216 w 221"/>
                    <a:gd name="T9" fmla="*/ 153 h 201"/>
                    <a:gd name="T10" fmla="*/ 198 w 221"/>
                    <a:gd name="T11" fmla="*/ 201 h 201"/>
                    <a:gd name="T12" fmla="*/ 168 w 221"/>
                    <a:gd name="T13" fmla="*/ 153 h 201"/>
                    <a:gd name="T14" fmla="*/ 42 w 221"/>
                    <a:gd name="T15" fmla="*/ 57 h 201"/>
                    <a:gd name="T16" fmla="*/ 0 w 221"/>
                    <a:gd name="T17" fmla="*/ 45 h 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1"/>
                    <a:gd name="T28" fmla="*/ 0 h 201"/>
                    <a:gd name="T29" fmla="*/ 221 w 221"/>
                    <a:gd name="T30" fmla="*/ 201 h 2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1" h="201">
                      <a:moveTo>
                        <a:pt x="24" y="0"/>
                      </a:moveTo>
                      <a:cubicBezTo>
                        <a:pt x="34" y="4"/>
                        <a:pt x="63" y="17"/>
                        <a:pt x="78" y="24"/>
                      </a:cubicBezTo>
                      <a:cubicBezTo>
                        <a:pt x="93" y="31"/>
                        <a:pt x="99" y="33"/>
                        <a:pt x="114" y="45"/>
                      </a:cubicBezTo>
                      <a:cubicBezTo>
                        <a:pt x="129" y="57"/>
                        <a:pt x="151" y="81"/>
                        <a:pt x="168" y="99"/>
                      </a:cubicBezTo>
                      <a:cubicBezTo>
                        <a:pt x="185" y="117"/>
                        <a:pt x="211" y="136"/>
                        <a:pt x="216" y="153"/>
                      </a:cubicBezTo>
                      <a:cubicBezTo>
                        <a:pt x="221" y="170"/>
                        <a:pt x="206" y="201"/>
                        <a:pt x="198" y="201"/>
                      </a:cubicBezTo>
                      <a:cubicBezTo>
                        <a:pt x="190" y="201"/>
                        <a:pt x="194" y="177"/>
                        <a:pt x="168" y="153"/>
                      </a:cubicBezTo>
                      <a:cubicBezTo>
                        <a:pt x="142" y="129"/>
                        <a:pt x="70" y="75"/>
                        <a:pt x="42" y="57"/>
                      </a:cubicBezTo>
                      <a:cubicBezTo>
                        <a:pt x="14" y="39"/>
                        <a:pt x="9" y="47"/>
                        <a:pt x="0" y="4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6" name="Line 15">
                  <a:extLst>
                    <a:ext uri="{FF2B5EF4-FFF2-40B4-BE49-F238E27FC236}">
                      <a16:creationId xmlns:a16="http://schemas.microsoft.com/office/drawing/2014/main" id="{5190D598-F74A-48B4-943E-0C1F68D08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7" name="Line 16">
                  <a:extLst>
                    <a:ext uri="{FF2B5EF4-FFF2-40B4-BE49-F238E27FC236}">
                      <a16:creationId xmlns:a16="http://schemas.microsoft.com/office/drawing/2014/main" id="{2D0DF333-D091-40FE-84FE-AF0F94934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8" name="Line 17">
                  <a:extLst>
                    <a:ext uri="{FF2B5EF4-FFF2-40B4-BE49-F238E27FC236}">
                      <a16:creationId xmlns:a16="http://schemas.microsoft.com/office/drawing/2014/main" id="{07457088-BC55-460B-9DFE-A0D5037A3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9" name="Line 18">
                  <a:extLst>
                    <a:ext uri="{FF2B5EF4-FFF2-40B4-BE49-F238E27FC236}">
                      <a16:creationId xmlns:a16="http://schemas.microsoft.com/office/drawing/2014/main" id="{1829997F-FE00-44F4-A83B-7D58505E8E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0" name="Line 19">
                  <a:extLst>
                    <a:ext uri="{FF2B5EF4-FFF2-40B4-BE49-F238E27FC236}">
                      <a16:creationId xmlns:a16="http://schemas.microsoft.com/office/drawing/2014/main" id="{B1B3CE3E-8E38-4A56-86C5-7A5D71758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1" name="Line 20">
                  <a:extLst>
                    <a:ext uri="{FF2B5EF4-FFF2-40B4-BE49-F238E27FC236}">
                      <a16:creationId xmlns:a16="http://schemas.microsoft.com/office/drawing/2014/main" id="{5F53AB3A-46FB-4801-A397-65DB5F87E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2" name="Line 21">
                  <a:extLst>
                    <a:ext uri="{FF2B5EF4-FFF2-40B4-BE49-F238E27FC236}">
                      <a16:creationId xmlns:a16="http://schemas.microsoft.com/office/drawing/2014/main" id="{14751D2E-2AC1-4FB7-9194-271D545E5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3" name="Line 22">
                  <a:extLst>
                    <a:ext uri="{FF2B5EF4-FFF2-40B4-BE49-F238E27FC236}">
                      <a16:creationId xmlns:a16="http://schemas.microsoft.com/office/drawing/2014/main" id="{F6BB0859-D8B6-47C4-9C01-DF4A4A1BF9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4" name="Line 23">
                  <a:extLst>
                    <a:ext uri="{FF2B5EF4-FFF2-40B4-BE49-F238E27FC236}">
                      <a16:creationId xmlns:a16="http://schemas.microsoft.com/office/drawing/2014/main" id="{22564B27-E65D-4EC3-95C8-ABBA690BB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5" name="Line 24">
                  <a:extLst>
                    <a:ext uri="{FF2B5EF4-FFF2-40B4-BE49-F238E27FC236}">
                      <a16:creationId xmlns:a16="http://schemas.microsoft.com/office/drawing/2014/main" id="{F58006F0-65D7-4E79-B225-1488851E2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6" name="Line 25">
                  <a:extLst>
                    <a:ext uri="{FF2B5EF4-FFF2-40B4-BE49-F238E27FC236}">
                      <a16:creationId xmlns:a16="http://schemas.microsoft.com/office/drawing/2014/main" id="{81DFF579-21F0-448A-8819-4A148DD9FF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7" name="Line 26">
                  <a:extLst>
                    <a:ext uri="{FF2B5EF4-FFF2-40B4-BE49-F238E27FC236}">
                      <a16:creationId xmlns:a16="http://schemas.microsoft.com/office/drawing/2014/main" id="{2B157BE8-B4CD-4985-97FA-AAB89A72F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8" name="Line 27">
                  <a:extLst>
                    <a:ext uri="{FF2B5EF4-FFF2-40B4-BE49-F238E27FC236}">
                      <a16:creationId xmlns:a16="http://schemas.microsoft.com/office/drawing/2014/main" id="{30263DFB-E69E-4782-96D8-5266F54A0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69" name="Line 28">
                  <a:extLst>
                    <a:ext uri="{FF2B5EF4-FFF2-40B4-BE49-F238E27FC236}">
                      <a16:creationId xmlns:a16="http://schemas.microsoft.com/office/drawing/2014/main" id="{F4E3CBEA-65DA-4872-A2DB-68DBBA2BA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084" y="202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0" name="Line 29">
                  <a:extLst>
                    <a:ext uri="{FF2B5EF4-FFF2-40B4-BE49-F238E27FC236}">
                      <a16:creationId xmlns:a16="http://schemas.microsoft.com/office/drawing/2014/main" id="{7E7881D0-C488-42AA-BD9E-A8EA7FCE7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24" y="204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1" name="Line 30">
                  <a:extLst>
                    <a:ext uri="{FF2B5EF4-FFF2-40B4-BE49-F238E27FC236}">
                      <a16:creationId xmlns:a16="http://schemas.microsoft.com/office/drawing/2014/main" id="{6B68CBE3-34FE-4686-9F67-B6A6FA2644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97" y="2113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2" name="Line 31">
                  <a:extLst>
                    <a:ext uri="{FF2B5EF4-FFF2-40B4-BE49-F238E27FC236}">
                      <a16:creationId xmlns:a16="http://schemas.microsoft.com/office/drawing/2014/main" id="{55378E7C-599C-4629-9BF7-D0AFCF2C02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888" y="216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3" name="Line 32">
                  <a:extLst>
                    <a:ext uri="{FF2B5EF4-FFF2-40B4-BE49-F238E27FC236}">
                      <a16:creationId xmlns:a16="http://schemas.microsoft.com/office/drawing/2014/main" id="{3562E1BC-CAE1-4628-9F80-F5D930B7D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45" y="2107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4" name="Line 33">
                  <a:extLst>
                    <a:ext uri="{FF2B5EF4-FFF2-40B4-BE49-F238E27FC236}">
                      <a16:creationId xmlns:a16="http://schemas.microsoft.com/office/drawing/2014/main" id="{B6C96C0D-DD19-47E4-975E-97B79EB37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4001" y="2055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5" name="Line 34">
                  <a:extLst>
                    <a:ext uri="{FF2B5EF4-FFF2-40B4-BE49-F238E27FC236}">
                      <a16:creationId xmlns:a16="http://schemas.microsoft.com/office/drawing/2014/main" id="{711B3E67-D10A-4AD0-AA39-19BDF64EA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17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6" name="Line 35">
                  <a:extLst>
                    <a:ext uri="{FF2B5EF4-FFF2-40B4-BE49-F238E27FC236}">
                      <a16:creationId xmlns:a16="http://schemas.microsoft.com/office/drawing/2014/main" id="{22ECA44A-698E-41A6-A41D-46AF88948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75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7" name="Line 36">
                  <a:extLst>
                    <a:ext uri="{FF2B5EF4-FFF2-40B4-BE49-F238E27FC236}">
                      <a16:creationId xmlns:a16="http://schemas.microsoft.com/office/drawing/2014/main" id="{552BC5B3-DD10-444C-927A-679F6B363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57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8" name="Line 37">
                  <a:extLst>
                    <a:ext uri="{FF2B5EF4-FFF2-40B4-BE49-F238E27FC236}">
                      <a16:creationId xmlns:a16="http://schemas.microsoft.com/office/drawing/2014/main" id="{8B63E829-04A5-47FD-871B-D26F080A22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220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79" name="Line 38">
                  <a:extLst>
                    <a:ext uri="{FF2B5EF4-FFF2-40B4-BE49-F238E27FC236}">
                      <a16:creationId xmlns:a16="http://schemas.microsoft.com/office/drawing/2014/main" id="{425041EA-99B2-46EB-BAD0-4272792F96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80" name="Line 39">
                  <a:extLst>
                    <a:ext uri="{FF2B5EF4-FFF2-40B4-BE49-F238E27FC236}">
                      <a16:creationId xmlns:a16="http://schemas.microsoft.com/office/drawing/2014/main" id="{0533E5D0-D426-4264-B8D5-61B9E5CBA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grpSp>
            <p:nvGrpSpPr>
              <p:cNvPr id="43022" name="Group 40">
                <a:extLst>
                  <a:ext uri="{FF2B5EF4-FFF2-40B4-BE49-F238E27FC236}">
                    <a16:creationId xmlns:a16="http://schemas.microsoft.com/office/drawing/2014/main" id="{764DB8B2-750C-4F14-870A-64F75989F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5" y="1886"/>
                <a:ext cx="816" cy="204"/>
                <a:chOff x="3248" y="2010"/>
                <a:chExt cx="999" cy="236"/>
              </a:xfrm>
            </p:grpSpPr>
            <p:sp>
              <p:nvSpPr>
                <p:cNvPr id="43025" name="Freeform 41">
                  <a:extLst>
                    <a:ext uri="{FF2B5EF4-FFF2-40B4-BE49-F238E27FC236}">
                      <a16:creationId xmlns:a16="http://schemas.microsoft.com/office/drawing/2014/main" id="{9E838F42-C5DB-4DE4-AD12-6BF00587D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" y="2010"/>
                  <a:ext cx="853" cy="59"/>
                </a:xfrm>
                <a:custGeom>
                  <a:avLst/>
                  <a:gdLst>
                    <a:gd name="T0" fmla="*/ 796 w 853"/>
                    <a:gd name="T1" fmla="*/ 0 h 59"/>
                    <a:gd name="T2" fmla="*/ 389 w 853"/>
                    <a:gd name="T3" fmla="*/ 9 h 59"/>
                    <a:gd name="T4" fmla="*/ 149 w 853"/>
                    <a:gd name="T5" fmla="*/ 9 h 59"/>
                    <a:gd name="T6" fmla="*/ 89 w 853"/>
                    <a:gd name="T7" fmla="*/ 9 h 59"/>
                    <a:gd name="T8" fmla="*/ 77 w 853"/>
                    <a:gd name="T9" fmla="*/ 27 h 59"/>
                    <a:gd name="T10" fmla="*/ 118 w 853"/>
                    <a:gd name="T11" fmla="*/ 57 h 59"/>
                    <a:gd name="T12" fmla="*/ 784 w 853"/>
                    <a:gd name="T13" fmla="*/ 42 h 59"/>
                    <a:gd name="T14" fmla="*/ 853 w 853"/>
                    <a:gd name="T15" fmla="*/ 57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3"/>
                    <a:gd name="T25" fmla="*/ 0 h 59"/>
                    <a:gd name="T26" fmla="*/ 853 w 853"/>
                    <a:gd name="T27" fmla="*/ 59 h 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3" h="59">
                      <a:moveTo>
                        <a:pt x="796" y="0"/>
                      </a:moveTo>
                      <a:cubicBezTo>
                        <a:pt x="728" y="2"/>
                        <a:pt x="497" y="8"/>
                        <a:pt x="389" y="9"/>
                      </a:cubicBezTo>
                      <a:cubicBezTo>
                        <a:pt x="281" y="10"/>
                        <a:pt x="199" y="9"/>
                        <a:pt x="149" y="9"/>
                      </a:cubicBezTo>
                      <a:cubicBezTo>
                        <a:pt x="99" y="9"/>
                        <a:pt x="101" y="6"/>
                        <a:pt x="89" y="9"/>
                      </a:cubicBezTo>
                      <a:cubicBezTo>
                        <a:pt x="77" y="12"/>
                        <a:pt x="72" y="19"/>
                        <a:pt x="77" y="27"/>
                      </a:cubicBezTo>
                      <a:cubicBezTo>
                        <a:pt x="82" y="35"/>
                        <a:pt x="0" y="55"/>
                        <a:pt x="118" y="57"/>
                      </a:cubicBezTo>
                      <a:cubicBezTo>
                        <a:pt x="236" y="59"/>
                        <a:pt x="645" y="45"/>
                        <a:pt x="784" y="42"/>
                      </a:cubicBezTo>
                      <a:cubicBezTo>
                        <a:pt x="784" y="42"/>
                        <a:pt x="796" y="0"/>
                        <a:pt x="853" y="5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26" name="Freeform 42">
                  <a:extLst>
                    <a:ext uri="{FF2B5EF4-FFF2-40B4-BE49-F238E27FC236}">
                      <a16:creationId xmlns:a16="http://schemas.microsoft.com/office/drawing/2014/main" id="{2FEC9BCD-CE60-440E-83EC-2340CCC20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2067"/>
                  <a:ext cx="194" cy="179"/>
                </a:xfrm>
                <a:custGeom>
                  <a:avLst/>
                  <a:gdLst>
                    <a:gd name="T0" fmla="*/ 146 w 194"/>
                    <a:gd name="T1" fmla="*/ 0 h 179"/>
                    <a:gd name="T2" fmla="*/ 50 w 194"/>
                    <a:gd name="T3" fmla="*/ 96 h 179"/>
                    <a:gd name="T4" fmla="*/ 2 w 194"/>
                    <a:gd name="T5" fmla="*/ 138 h 179"/>
                    <a:gd name="T6" fmla="*/ 38 w 194"/>
                    <a:gd name="T7" fmla="*/ 156 h 179"/>
                    <a:gd name="T8" fmla="*/ 194 w 194"/>
                    <a:gd name="T9" fmla="*/ 0 h 1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179"/>
                    <a:gd name="T17" fmla="*/ 194 w 194"/>
                    <a:gd name="T18" fmla="*/ 179 h 1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179">
                      <a:moveTo>
                        <a:pt x="146" y="0"/>
                      </a:moveTo>
                      <a:cubicBezTo>
                        <a:pt x="110" y="36"/>
                        <a:pt x="74" y="73"/>
                        <a:pt x="50" y="96"/>
                      </a:cubicBezTo>
                      <a:cubicBezTo>
                        <a:pt x="26" y="119"/>
                        <a:pt x="4" y="128"/>
                        <a:pt x="2" y="138"/>
                      </a:cubicBezTo>
                      <a:cubicBezTo>
                        <a:pt x="0" y="148"/>
                        <a:pt x="6" y="179"/>
                        <a:pt x="38" y="156"/>
                      </a:cubicBezTo>
                      <a:cubicBezTo>
                        <a:pt x="70" y="133"/>
                        <a:pt x="162" y="32"/>
                        <a:pt x="194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27" name="Freeform 43">
                  <a:extLst>
                    <a:ext uri="{FF2B5EF4-FFF2-40B4-BE49-F238E27FC236}">
                      <a16:creationId xmlns:a16="http://schemas.microsoft.com/office/drawing/2014/main" id="{AC8434C2-2A19-490C-BCF7-EB6183AFF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" y="2010"/>
                  <a:ext cx="221" cy="201"/>
                </a:xfrm>
                <a:custGeom>
                  <a:avLst/>
                  <a:gdLst>
                    <a:gd name="T0" fmla="*/ 24 w 221"/>
                    <a:gd name="T1" fmla="*/ 0 h 201"/>
                    <a:gd name="T2" fmla="*/ 78 w 221"/>
                    <a:gd name="T3" fmla="*/ 24 h 201"/>
                    <a:gd name="T4" fmla="*/ 114 w 221"/>
                    <a:gd name="T5" fmla="*/ 45 h 201"/>
                    <a:gd name="T6" fmla="*/ 168 w 221"/>
                    <a:gd name="T7" fmla="*/ 99 h 201"/>
                    <a:gd name="T8" fmla="*/ 216 w 221"/>
                    <a:gd name="T9" fmla="*/ 153 h 201"/>
                    <a:gd name="T10" fmla="*/ 198 w 221"/>
                    <a:gd name="T11" fmla="*/ 201 h 201"/>
                    <a:gd name="T12" fmla="*/ 168 w 221"/>
                    <a:gd name="T13" fmla="*/ 153 h 201"/>
                    <a:gd name="T14" fmla="*/ 42 w 221"/>
                    <a:gd name="T15" fmla="*/ 57 h 201"/>
                    <a:gd name="T16" fmla="*/ 0 w 221"/>
                    <a:gd name="T17" fmla="*/ 45 h 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1"/>
                    <a:gd name="T28" fmla="*/ 0 h 201"/>
                    <a:gd name="T29" fmla="*/ 221 w 221"/>
                    <a:gd name="T30" fmla="*/ 201 h 2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1" h="201">
                      <a:moveTo>
                        <a:pt x="24" y="0"/>
                      </a:moveTo>
                      <a:cubicBezTo>
                        <a:pt x="34" y="4"/>
                        <a:pt x="63" y="17"/>
                        <a:pt x="78" y="24"/>
                      </a:cubicBezTo>
                      <a:cubicBezTo>
                        <a:pt x="93" y="31"/>
                        <a:pt x="99" y="33"/>
                        <a:pt x="114" y="45"/>
                      </a:cubicBezTo>
                      <a:cubicBezTo>
                        <a:pt x="129" y="57"/>
                        <a:pt x="151" y="81"/>
                        <a:pt x="168" y="99"/>
                      </a:cubicBezTo>
                      <a:cubicBezTo>
                        <a:pt x="185" y="117"/>
                        <a:pt x="211" y="136"/>
                        <a:pt x="216" y="153"/>
                      </a:cubicBezTo>
                      <a:cubicBezTo>
                        <a:pt x="221" y="170"/>
                        <a:pt x="206" y="201"/>
                        <a:pt x="198" y="201"/>
                      </a:cubicBezTo>
                      <a:cubicBezTo>
                        <a:pt x="190" y="201"/>
                        <a:pt x="194" y="177"/>
                        <a:pt x="168" y="153"/>
                      </a:cubicBezTo>
                      <a:cubicBezTo>
                        <a:pt x="142" y="129"/>
                        <a:pt x="70" y="75"/>
                        <a:pt x="42" y="57"/>
                      </a:cubicBezTo>
                      <a:cubicBezTo>
                        <a:pt x="14" y="39"/>
                        <a:pt x="9" y="47"/>
                        <a:pt x="0" y="4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28" name="Line 44">
                  <a:extLst>
                    <a:ext uri="{FF2B5EF4-FFF2-40B4-BE49-F238E27FC236}">
                      <a16:creationId xmlns:a16="http://schemas.microsoft.com/office/drawing/2014/main" id="{BF70F2E2-12C8-4A75-867F-579EAEA66B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29" name="Line 45">
                  <a:extLst>
                    <a:ext uri="{FF2B5EF4-FFF2-40B4-BE49-F238E27FC236}">
                      <a16:creationId xmlns:a16="http://schemas.microsoft.com/office/drawing/2014/main" id="{A5593927-CAFF-4729-9263-9E07C7451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0" name="Line 46">
                  <a:extLst>
                    <a:ext uri="{FF2B5EF4-FFF2-40B4-BE49-F238E27FC236}">
                      <a16:creationId xmlns:a16="http://schemas.microsoft.com/office/drawing/2014/main" id="{8BC5F4F2-D2F9-457F-B061-96BA3D9F8B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1" name="Line 47">
                  <a:extLst>
                    <a:ext uri="{FF2B5EF4-FFF2-40B4-BE49-F238E27FC236}">
                      <a16:creationId xmlns:a16="http://schemas.microsoft.com/office/drawing/2014/main" id="{C9855AE2-A356-41A3-947C-AE9E52E758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2" name="Line 48">
                  <a:extLst>
                    <a:ext uri="{FF2B5EF4-FFF2-40B4-BE49-F238E27FC236}">
                      <a16:creationId xmlns:a16="http://schemas.microsoft.com/office/drawing/2014/main" id="{9C44C814-9DB7-4BED-8DB1-DE787251AF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3" name="Line 49">
                  <a:extLst>
                    <a:ext uri="{FF2B5EF4-FFF2-40B4-BE49-F238E27FC236}">
                      <a16:creationId xmlns:a16="http://schemas.microsoft.com/office/drawing/2014/main" id="{F013B73C-BE36-4139-B771-2CD914E71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4" name="Line 50">
                  <a:extLst>
                    <a:ext uri="{FF2B5EF4-FFF2-40B4-BE49-F238E27FC236}">
                      <a16:creationId xmlns:a16="http://schemas.microsoft.com/office/drawing/2014/main" id="{A248D15D-FB46-4A3D-B395-A56A1815DA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5" name="Line 51">
                  <a:extLst>
                    <a:ext uri="{FF2B5EF4-FFF2-40B4-BE49-F238E27FC236}">
                      <a16:creationId xmlns:a16="http://schemas.microsoft.com/office/drawing/2014/main" id="{090FC818-D360-4B1D-99BF-8C72A9194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6" name="Line 52">
                  <a:extLst>
                    <a:ext uri="{FF2B5EF4-FFF2-40B4-BE49-F238E27FC236}">
                      <a16:creationId xmlns:a16="http://schemas.microsoft.com/office/drawing/2014/main" id="{63DEC1F3-5C69-44E1-BF69-5A8C7E1325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7" name="Line 53">
                  <a:extLst>
                    <a:ext uri="{FF2B5EF4-FFF2-40B4-BE49-F238E27FC236}">
                      <a16:creationId xmlns:a16="http://schemas.microsoft.com/office/drawing/2014/main" id="{056E32FD-61E7-423D-B299-8905E0065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8" name="Line 54">
                  <a:extLst>
                    <a:ext uri="{FF2B5EF4-FFF2-40B4-BE49-F238E27FC236}">
                      <a16:creationId xmlns:a16="http://schemas.microsoft.com/office/drawing/2014/main" id="{5AE02659-3C82-4610-AC58-301A2F0BD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39" name="Line 55">
                  <a:extLst>
                    <a:ext uri="{FF2B5EF4-FFF2-40B4-BE49-F238E27FC236}">
                      <a16:creationId xmlns:a16="http://schemas.microsoft.com/office/drawing/2014/main" id="{51A4AF25-0A63-4374-AD45-817F20407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0" name="Line 56">
                  <a:extLst>
                    <a:ext uri="{FF2B5EF4-FFF2-40B4-BE49-F238E27FC236}">
                      <a16:creationId xmlns:a16="http://schemas.microsoft.com/office/drawing/2014/main" id="{B1705FD7-D3EB-4045-A5FB-897229FBB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1" name="Line 57">
                  <a:extLst>
                    <a:ext uri="{FF2B5EF4-FFF2-40B4-BE49-F238E27FC236}">
                      <a16:creationId xmlns:a16="http://schemas.microsoft.com/office/drawing/2014/main" id="{B97E3A08-1D7D-45AD-9D98-DA188A877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084" y="202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2" name="Line 58">
                  <a:extLst>
                    <a:ext uri="{FF2B5EF4-FFF2-40B4-BE49-F238E27FC236}">
                      <a16:creationId xmlns:a16="http://schemas.microsoft.com/office/drawing/2014/main" id="{F64FF67E-BB03-4443-808E-24F76DE1B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24" y="204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3" name="Line 59">
                  <a:extLst>
                    <a:ext uri="{FF2B5EF4-FFF2-40B4-BE49-F238E27FC236}">
                      <a16:creationId xmlns:a16="http://schemas.microsoft.com/office/drawing/2014/main" id="{5AC91400-6ECE-47BC-8F7E-AF2B94D30F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97" y="2113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4" name="Line 60">
                  <a:extLst>
                    <a:ext uri="{FF2B5EF4-FFF2-40B4-BE49-F238E27FC236}">
                      <a16:creationId xmlns:a16="http://schemas.microsoft.com/office/drawing/2014/main" id="{12BF8585-E544-4A48-9A8C-193F33D36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888" y="216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5" name="Line 61">
                  <a:extLst>
                    <a:ext uri="{FF2B5EF4-FFF2-40B4-BE49-F238E27FC236}">
                      <a16:creationId xmlns:a16="http://schemas.microsoft.com/office/drawing/2014/main" id="{219F3299-1933-4711-AC50-585FFDEEE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45" y="2107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6" name="Line 62">
                  <a:extLst>
                    <a:ext uri="{FF2B5EF4-FFF2-40B4-BE49-F238E27FC236}">
                      <a16:creationId xmlns:a16="http://schemas.microsoft.com/office/drawing/2014/main" id="{0407B06B-E44C-4130-89A0-821D58E0C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4001" y="2055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7" name="Line 63">
                  <a:extLst>
                    <a:ext uri="{FF2B5EF4-FFF2-40B4-BE49-F238E27FC236}">
                      <a16:creationId xmlns:a16="http://schemas.microsoft.com/office/drawing/2014/main" id="{CBBEA93E-7E98-4CA6-89BD-B59134CC0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17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8" name="Line 64">
                  <a:extLst>
                    <a:ext uri="{FF2B5EF4-FFF2-40B4-BE49-F238E27FC236}">
                      <a16:creationId xmlns:a16="http://schemas.microsoft.com/office/drawing/2014/main" id="{E82103FD-B8D8-402A-B4BB-A264704E9D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75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49" name="Line 65">
                  <a:extLst>
                    <a:ext uri="{FF2B5EF4-FFF2-40B4-BE49-F238E27FC236}">
                      <a16:creationId xmlns:a16="http://schemas.microsoft.com/office/drawing/2014/main" id="{BCFE6DB3-D1BA-4809-B733-7C909DA17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57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0" name="Line 66">
                  <a:extLst>
                    <a:ext uri="{FF2B5EF4-FFF2-40B4-BE49-F238E27FC236}">
                      <a16:creationId xmlns:a16="http://schemas.microsoft.com/office/drawing/2014/main" id="{F95E77E0-0FAF-4C43-9068-AB9EE232B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220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1" name="Line 67">
                  <a:extLst>
                    <a:ext uri="{FF2B5EF4-FFF2-40B4-BE49-F238E27FC236}">
                      <a16:creationId xmlns:a16="http://schemas.microsoft.com/office/drawing/2014/main" id="{4D956565-F8F0-4441-B85A-ED2367279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43052" name="Line 68">
                  <a:extLst>
                    <a:ext uri="{FF2B5EF4-FFF2-40B4-BE49-F238E27FC236}">
                      <a16:creationId xmlns:a16="http://schemas.microsoft.com/office/drawing/2014/main" id="{392B9CD2-BF5E-47B6-B797-1378F1B874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sp>
            <p:nvSpPr>
              <p:cNvPr id="43023" name="Freeform 69">
                <a:extLst>
                  <a:ext uri="{FF2B5EF4-FFF2-40B4-BE49-F238E27FC236}">
                    <a16:creationId xmlns:a16="http://schemas.microsoft.com/office/drawing/2014/main" id="{DB6EE278-E4E5-4A5C-9FD6-F83CF1FED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922"/>
                <a:ext cx="187" cy="68"/>
              </a:xfrm>
              <a:custGeom>
                <a:avLst/>
                <a:gdLst>
                  <a:gd name="T0" fmla="*/ 0 w 220"/>
                  <a:gd name="T1" fmla="*/ 3 h 80"/>
                  <a:gd name="T2" fmla="*/ 3 w 220"/>
                  <a:gd name="T3" fmla="*/ 3 h 80"/>
                  <a:gd name="T4" fmla="*/ 3 w 220"/>
                  <a:gd name="T5" fmla="*/ 3 h 80"/>
                  <a:gd name="T6" fmla="*/ 3 w 220"/>
                  <a:gd name="T7" fmla="*/ 3 h 80"/>
                  <a:gd name="T8" fmla="*/ 3 w 220"/>
                  <a:gd name="T9" fmla="*/ 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80"/>
                  <a:gd name="T17" fmla="*/ 220 w 22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80">
                    <a:moveTo>
                      <a:pt x="0" y="80"/>
                    </a:moveTo>
                    <a:cubicBezTo>
                      <a:pt x="11" y="69"/>
                      <a:pt x="38" y="24"/>
                      <a:pt x="64" y="12"/>
                    </a:cubicBezTo>
                    <a:cubicBezTo>
                      <a:pt x="90" y="0"/>
                      <a:pt x="133" y="5"/>
                      <a:pt x="156" y="8"/>
                    </a:cubicBezTo>
                    <a:cubicBezTo>
                      <a:pt x="179" y="11"/>
                      <a:pt x="189" y="23"/>
                      <a:pt x="200" y="32"/>
                    </a:cubicBezTo>
                    <a:cubicBezTo>
                      <a:pt x="211" y="41"/>
                      <a:pt x="216" y="57"/>
                      <a:pt x="220" y="6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024" name="Freeform 70">
                <a:extLst>
                  <a:ext uri="{FF2B5EF4-FFF2-40B4-BE49-F238E27FC236}">
                    <a16:creationId xmlns:a16="http://schemas.microsoft.com/office/drawing/2014/main" id="{1FE9ACD0-42EF-4BDC-9F52-CD394469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918"/>
                <a:ext cx="187" cy="69"/>
              </a:xfrm>
              <a:custGeom>
                <a:avLst/>
                <a:gdLst>
                  <a:gd name="T0" fmla="*/ 0 w 220"/>
                  <a:gd name="T1" fmla="*/ 3 h 80"/>
                  <a:gd name="T2" fmla="*/ 3 w 220"/>
                  <a:gd name="T3" fmla="*/ 3 h 80"/>
                  <a:gd name="T4" fmla="*/ 3 w 220"/>
                  <a:gd name="T5" fmla="*/ 3 h 80"/>
                  <a:gd name="T6" fmla="*/ 3 w 220"/>
                  <a:gd name="T7" fmla="*/ 3 h 80"/>
                  <a:gd name="T8" fmla="*/ 3 w 220"/>
                  <a:gd name="T9" fmla="*/ 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80"/>
                  <a:gd name="T17" fmla="*/ 220 w 22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80">
                    <a:moveTo>
                      <a:pt x="0" y="80"/>
                    </a:moveTo>
                    <a:cubicBezTo>
                      <a:pt x="11" y="69"/>
                      <a:pt x="38" y="24"/>
                      <a:pt x="64" y="12"/>
                    </a:cubicBezTo>
                    <a:cubicBezTo>
                      <a:pt x="90" y="0"/>
                      <a:pt x="133" y="8"/>
                      <a:pt x="156" y="8"/>
                    </a:cubicBezTo>
                    <a:cubicBezTo>
                      <a:pt x="179" y="8"/>
                      <a:pt x="189" y="3"/>
                      <a:pt x="200" y="12"/>
                    </a:cubicBezTo>
                    <a:cubicBezTo>
                      <a:pt x="211" y="21"/>
                      <a:pt x="216" y="53"/>
                      <a:pt x="220" y="6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>
            <a:extLst>
              <a:ext uri="{FF2B5EF4-FFF2-40B4-BE49-F238E27FC236}">
                <a16:creationId xmlns:a16="http://schemas.microsoft.com/office/drawing/2014/main" id="{80071A1A-C076-46C6-9608-5A6825CC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4951413"/>
            <a:ext cx="7161212" cy="10223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To help identify the high-risk, abdominally obese patient.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tabLst>
                <a:tab pos="184150" algn="l"/>
              </a:tabLst>
              <a:defRPr/>
            </a:pPr>
            <a:r>
              <a:rPr lang="en-US" b="1" dirty="0">
                <a:solidFill>
                  <a:srgbClr val="C00000"/>
                </a:solidFill>
              </a:rPr>
              <a:t> To follow the utility of strategies designed to reduce obesity 	and related health risk.</a:t>
            </a:r>
          </a:p>
        </p:txBody>
      </p:sp>
      <p:sp>
        <p:nvSpPr>
          <p:cNvPr id="44035" name="Titre 69">
            <a:extLst>
              <a:ext uri="{FF2B5EF4-FFF2-40B4-BE49-F238E27FC236}">
                <a16:creationId xmlns:a16="http://schemas.microsoft.com/office/drawing/2014/main" id="{8351D86C-1D98-4B83-A32D-13FE79DA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Add Waist Circumference to Routine Allied Health Care</a:t>
            </a:r>
            <a:endParaRPr lang="fr-CA" altLang="fr-FR" sz="2400"/>
          </a:p>
        </p:txBody>
      </p:sp>
      <p:grpSp>
        <p:nvGrpSpPr>
          <p:cNvPr id="44036" name="Group 6">
            <a:extLst>
              <a:ext uri="{FF2B5EF4-FFF2-40B4-BE49-F238E27FC236}">
                <a16:creationId xmlns:a16="http://schemas.microsoft.com/office/drawing/2014/main" id="{8E2C6867-4C12-493A-B267-4EA6E74B85CE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833438"/>
            <a:ext cx="3568700" cy="4149725"/>
            <a:chOff x="1585" y="752"/>
            <a:chExt cx="2321" cy="2735"/>
          </a:xfrm>
        </p:grpSpPr>
        <p:pic>
          <p:nvPicPr>
            <p:cNvPr id="44037" name="Picture 9" descr="skeleton">
              <a:extLst>
                <a:ext uri="{FF2B5EF4-FFF2-40B4-BE49-F238E27FC236}">
                  <a16:creationId xmlns:a16="http://schemas.microsoft.com/office/drawing/2014/main" id="{EA5A9CCC-A086-4B2F-B167-43F5DCB3C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"/>
            <a:stretch>
              <a:fillRect/>
            </a:stretch>
          </p:blipFill>
          <p:spPr bwMode="auto">
            <a:xfrm>
              <a:off x="1585" y="886"/>
              <a:ext cx="752" cy="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Freeform 8">
              <a:extLst>
                <a:ext uri="{FF2B5EF4-FFF2-40B4-BE49-F238E27FC236}">
                  <a16:creationId xmlns:a16="http://schemas.microsoft.com/office/drawing/2014/main" id="{2CA17DF1-01DE-497E-904E-C6FA3FE2A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922"/>
              <a:ext cx="666" cy="2355"/>
            </a:xfrm>
            <a:custGeom>
              <a:avLst/>
              <a:gdLst>
                <a:gd name="T0" fmla="*/ 3 w 784"/>
                <a:gd name="T1" fmla="*/ 3 h 2738"/>
                <a:gd name="T2" fmla="*/ 3 w 784"/>
                <a:gd name="T3" fmla="*/ 3 h 2738"/>
                <a:gd name="T4" fmla="*/ 3 w 784"/>
                <a:gd name="T5" fmla="*/ 3 h 2738"/>
                <a:gd name="T6" fmla="*/ 3 w 784"/>
                <a:gd name="T7" fmla="*/ 3 h 2738"/>
                <a:gd name="T8" fmla="*/ 3 w 784"/>
                <a:gd name="T9" fmla="*/ 3 h 2738"/>
                <a:gd name="T10" fmla="*/ 3 w 784"/>
                <a:gd name="T11" fmla="*/ 3 h 2738"/>
                <a:gd name="T12" fmla="*/ 3 w 784"/>
                <a:gd name="T13" fmla="*/ 3 h 2738"/>
                <a:gd name="T14" fmla="*/ 3 w 784"/>
                <a:gd name="T15" fmla="*/ 3 h 2738"/>
                <a:gd name="T16" fmla="*/ 3 w 784"/>
                <a:gd name="T17" fmla="*/ 3 h 2738"/>
                <a:gd name="T18" fmla="*/ 3 w 784"/>
                <a:gd name="T19" fmla="*/ 3 h 2738"/>
                <a:gd name="T20" fmla="*/ 3 w 784"/>
                <a:gd name="T21" fmla="*/ 3 h 2738"/>
                <a:gd name="T22" fmla="*/ 3 w 784"/>
                <a:gd name="T23" fmla="*/ 3 h 2738"/>
                <a:gd name="T24" fmla="*/ 3 w 784"/>
                <a:gd name="T25" fmla="*/ 3 h 2738"/>
                <a:gd name="T26" fmla="*/ 3 w 784"/>
                <a:gd name="T27" fmla="*/ 3 h 2738"/>
                <a:gd name="T28" fmla="*/ 3 w 784"/>
                <a:gd name="T29" fmla="*/ 3 h 2738"/>
                <a:gd name="T30" fmla="*/ 3 w 784"/>
                <a:gd name="T31" fmla="*/ 3 h 2738"/>
                <a:gd name="T32" fmla="*/ 3 w 784"/>
                <a:gd name="T33" fmla="*/ 3 h 2738"/>
                <a:gd name="T34" fmla="*/ 3 w 784"/>
                <a:gd name="T35" fmla="*/ 3 h 2738"/>
                <a:gd name="T36" fmla="*/ 3 w 784"/>
                <a:gd name="T37" fmla="*/ 3 h 2738"/>
                <a:gd name="T38" fmla="*/ 3 w 784"/>
                <a:gd name="T39" fmla="*/ 3 h 2738"/>
                <a:gd name="T40" fmla="*/ 3 w 784"/>
                <a:gd name="T41" fmla="*/ 4 h 2738"/>
                <a:gd name="T42" fmla="*/ 3 w 784"/>
                <a:gd name="T43" fmla="*/ 5 h 2738"/>
                <a:gd name="T44" fmla="*/ 3 w 784"/>
                <a:gd name="T45" fmla="*/ 5 h 2738"/>
                <a:gd name="T46" fmla="*/ 3 w 784"/>
                <a:gd name="T47" fmla="*/ 5 h 2738"/>
                <a:gd name="T48" fmla="*/ 3 w 784"/>
                <a:gd name="T49" fmla="*/ 5 h 2738"/>
                <a:gd name="T50" fmla="*/ 3 w 784"/>
                <a:gd name="T51" fmla="*/ 6 h 2738"/>
                <a:gd name="T52" fmla="*/ 3 w 784"/>
                <a:gd name="T53" fmla="*/ 6 h 2738"/>
                <a:gd name="T54" fmla="*/ 3 w 784"/>
                <a:gd name="T55" fmla="*/ 7 h 2738"/>
                <a:gd name="T56" fmla="*/ 3 w 784"/>
                <a:gd name="T57" fmla="*/ 7 h 2738"/>
                <a:gd name="T58" fmla="*/ 3 w 784"/>
                <a:gd name="T59" fmla="*/ 7 h 2738"/>
                <a:gd name="T60" fmla="*/ 3 w 784"/>
                <a:gd name="T61" fmla="*/ 7 h 2738"/>
                <a:gd name="T62" fmla="*/ 3 w 784"/>
                <a:gd name="T63" fmla="*/ 7 h 2738"/>
                <a:gd name="T64" fmla="*/ 3 w 784"/>
                <a:gd name="T65" fmla="*/ 7 h 2738"/>
                <a:gd name="T66" fmla="*/ 3 w 784"/>
                <a:gd name="T67" fmla="*/ 7 h 2738"/>
                <a:gd name="T68" fmla="*/ 3 w 784"/>
                <a:gd name="T69" fmla="*/ 7 h 2738"/>
                <a:gd name="T70" fmla="*/ 3 w 784"/>
                <a:gd name="T71" fmla="*/ 6 h 2738"/>
                <a:gd name="T72" fmla="*/ 3 w 784"/>
                <a:gd name="T73" fmla="*/ 6 h 2738"/>
                <a:gd name="T74" fmla="*/ 3 w 784"/>
                <a:gd name="T75" fmla="*/ 6 h 2738"/>
                <a:gd name="T76" fmla="*/ 3 w 784"/>
                <a:gd name="T77" fmla="*/ 5 h 2738"/>
                <a:gd name="T78" fmla="*/ 3 w 784"/>
                <a:gd name="T79" fmla="*/ 5 h 2738"/>
                <a:gd name="T80" fmla="*/ 3 w 784"/>
                <a:gd name="T81" fmla="*/ 4 h 2738"/>
                <a:gd name="T82" fmla="*/ 3 w 784"/>
                <a:gd name="T83" fmla="*/ 3 h 2738"/>
                <a:gd name="T84" fmla="*/ 2 w 784"/>
                <a:gd name="T85" fmla="*/ 3 h 2738"/>
                <a:gd name="T86" fmla="*/ 3 w 784"/>
                <a:gd name="T87" fmla="*/ 3 h 2738"/>
                <a:gd name="T88" fmla="*/ 3 w 784"/>
                <a:gd name="T89" fmla="*/ 3 h 2738"/>
                <a:gd name="T90" fmla="*/ 3 w 784"/>
                <a:gd name="T91" fmla="*/ 3 h 2738"/>
                <a:gd name="T92" fmla="*/ 3 w 784"/>
                <a:gd name="T93" fmla="*/ 3 h 2738"/>
                <a:gd name="T94" fmla="*/ 3 w 784"/>
                <a:gd name="T95" fmla="*/ 3 h 2738"/>
                <a:gd name="T96" fmla="*/ 3 w 784"/>
                <a:gd name="T97" fmla="*/ 3 h 2738"/>
                <a:gd name="T98" fmla="*/ 3 w 784"/>
                <a:gd name="T99" fmla="*/ 3 h 2738"/>
                <a:gd name="T100" fmla="*/ 3 w 784"/>
                <a:gd name="T101" fmla="*/ 3 h 2738"/>
                <a:gd name="T102" fmla="*/ 3 w 784"/>
                <a:gd name="T103" fmla="*/ 3 h 2738"/>
                <a:gd name="T104" fmla="*/ 3 w 784"/>
                <a:gd name="T105" fmla="*/ 3 h 2738"/>
                <a:gd name="T106" fmla="*/ 3 w 784"/>
                <a:gd name="T107" fmla="*/ 3 h 2738"/>
                <a:gd name="T108" fmla="*/ 3 w 784"/>
                <a:gd name="T109" fmla="*/ 3 h 2738"/>
                <a:gd name="T110" fmla="*/ 3 w 784"/>
                <a:gd name="T111" fmla="*/ 3 h 2738"/>
                <a:gd name="T112" fmla="*/ 3 w 784"/>
                <a:gd name="T113" fmla="*/ 3 h 2738"/>
                <a:gd name="T114" fmla="*/ 3 w 784"/>
                <a:gd name="T115" fmla="*/ 3 h 2738"/>
                <a:gd name="T116" fmla="*/ 3 w 784"/>
                <a:gd name="T117" fmla="*/ 3 h 2738"/>
                <a:gd name="T118" fmla="*/ 3 w 784"/>
                <a:gd name="T119" fmla="*/ 3 h 2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4"/>
                <a:gd name="T181" fmla="*/ 0 h 2738"/>
                <a:gd name="T182" fmla="*/ 784 w 784"/>
                <a:gd name="T183" fmla="*/ 2738 h 2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4" h="2738">
                  <a:moveTo>
                    <a:pt x="544" y="346"/>
                  </a:moveTo>
                  <a:cubicBezTo>
                    <a:pt x="545" y="357"/>
                    <a:pt x="541" y="361"/>
                    <a:pt x="541" y="366"/>
                  </a:cubicBezTo>
                  <a:cubicBezTo>
                    <a:pt x="541" y="371"/>
                    <a:pt x="544" y="371"/>
                    <a:pt x="544" y="378"/>
                  </a:cubicBezTo>
                  <a:cubicBezTo>
                    <a:pt x="544" y="384"/>
                    <a:pt x="538" y="399"/>
                    <a:pt x="538" y="406"/>
                  </a:cubicBezTo>
                  <a:cubicBezTo>
                    <a:pt x="538" y="414"/>
                    <a:pt x="548" y="417"/>
                    <a:pt x="547" y="424"/>
                  </a:cubicBezTo>
                  <a:cubicBezTo>
                    <a:pt x="546" y="430"/>
                    <a:pt x="548" y="444"/>
                    <a:pt x="535" y="448"/>
                  </a:cubicBezTo>
                  <a:cubicBezTo>
                    <a:pt x="522" y="451"/>
                    <a:pt x="479" y="446"/>
                    <a:pt x="466" y="450"/>
                  </a:cubicBezTo>
                  <a:cubicBezTo>
                    <a:pt x="453" y="455"/>
                    <a:pt x="456" y="462"/>
                    <a:pt x="454" y="476"/>
                  </a:cubicBezTo>
                  <a:cubicBezTo>
                    <a:pt x="452" y="491"/>
                    <a:pt x="450" y="521"/>
                    <a:pt x="454" y="540"/>
                  </a:cubicBezTo>
                  <a:cubicBezTo>
                    <a:pt x="458" y="559"/>
                    <a:pt x="450" y="563"/>
                    <a:pt x="478" y="586"/>
                  </a:cubicBezTo>
                  <a:cubicBezTo>
                    <a:pt x="506" y="609"/>
                    <a:pt x="582" y="653"/>
                    <a:pt x="621" y="679"/>
                  </a:cubicBezTo>
                  <a:cubicBezTo>
                    <a:pt x="660" y="705"/>
                    <a:pt x="689" y="722"/>
                    <a:pt x="711" y="746"/>
                  </a:cubicBezTo>
                  <a:cubicBezTo>
                    <a:pt x="733" y="769"/>
                    <a:pt x="748" y="794"/>
                    <a:pt x="753" y="820"/>
                  </a:cubicBezTo>
                  <a:cubicBezTo>
                    <a:pt x="758" y="847"/>
                    <a:pt x="752" y="878"/>
                    <a:pt x="742" y="903"/>
                  </a:cubicBezTo>
                  <a:cubicBezTo>
                    <a:pt x="732" y="928"/>
                    <a:pt x="690" y="944"/>
                    <a:pt x="691" y="973"/>
                  </a:cubicBezTo>
                  <a:cubicBezTo>
                    <a:pt x="692" y="1002"/>
                    <a:pt x="736" y="1035"/>
                    <a:pt x="751" y="1078"/>
                  </a:cubicBezTo>
                  <a:cubicBezTo>
                    <a:pt x="766" y="1121"/>
                    <a:pt x="784" y="1184"/>
                    <a:pt x="784" y="1236"/>
                  </a:cubicBezTo>
                  <a:cubicBezTo>
                    <a:pt x="784" y="1287"/>
                    <a:pt x="772" y="1349"/>
                    <a:pt x="751" y="1385"/>
                  </a:cubicBezTo>
                  <a:cubicBezTo>
                    <a:pt x="730" y="1422"/>
                    <a:pt x="688" y="1429"/>
                    <a:pt x="660" y="1452"/>
                  </a:cubicBezTo>
                  <a:cubicBezTo>
                    <a:pt x="632" y="1475"/>
                    <a:pt x="597" y="1478"/>
                    <a:pt x="580" y="1527"/>
                  </a:cubicBezTo>
                  <a:cubicBezTo>
                    <a:pt x="563" y="1552"/>
                    <a:pt x="569" y="1667"/>
                    <a:pt x="555" y="1743"/>
                  </a:cubicBezTo>
                  <a:cubicBezTo>
                    <a:pt x="541" y="1819"/>
                    <a:pt x="507" y="1931"/>
                    <a:pt x="498" y="1984"/>
                  </a:cubicBezTo>
                  <a:cubicBezTo>
                    <a:pt x="489" y="2038"/>
                    <a:pt x="502" y="2044"/>
                    <a:pt x="498" y="2067"/>
                  </a:cubicBezTo>
                  <a:cubicBezTo>
                    <a:pt x="494" y="2090"/>
                    <a:pt x="483" y="2107"/>
                    <a:pt x="473" y="2126"/>
                  </a:cubicBezTo>
                  <a:cubicBezTo>
                    <a:pt x="463" y="2145"/>
                    <a:pt x="448" y="2153"/>
                    <a:pt x="440" y="2183"/>
                  </a:cubicBezTo>
                  <a:cubicBezTo>
                    <a:pt x="432" y="2214"/>
                    <a:pt x="429" y="2264"/>
                    <a:pt x="423" y="2309"/>
                  </a:cubicBezTo>
                  <a:cubicBezTo>
                    <a:pt x="417" y="2353"/>
                    <a:pt x="402" y="2402"/>
                    <a:pt x="403" y="2453"/>
                  </a:cubicBezTo>
                  <a:cubicBezTo>
                    <a:pt x="404" y="2505"/>
                    <a:pt x="399" y="2583"/>
                    <a:pt x="428" y="2619"/>
                  </a:cubicBezTo>
                  <a:cubicBezTo>
                    <a:pt x="457" y="2655"/>
                    <a:pt x="541" y="2660"/>
                    <a:pt x="578" y="2672"/>
                  </a:cubicBezTo>
                  <a:cubicBezTo>
                    <a:pt x="615" y="2684"/>
                    <a:pt x="647" y="2679"/>
                    <a:pt x="652" y="2689"/>
                  </a:cubicBezTo>
                  <a:cubicBezTo>
                    <a:pt x="657" y="2699"/>
                    <a:pt x="678" y="2722"/>
                    <a:pt x="611" y="2730"/>
                  </a:cubicBezTo>
                  <a:cubicBezTo>
                    <a:pt x="544" y="2738"/>
                    <a:pt x="319" y="2736"/>
                    <a:pt x="247" y="2736"/>
                  </a:cubicBezTo>
                  <a:cubicBezTo>
                    <a:pt x="175" y="2736"/>
                    <a:pt x="198" y="2735"/>
                    <a:pt x="181" y="2727"/>
                  </a:cubicBezTo>
                  <a:cubicBezTo>
                    <a:pt x="164" y="2719"/>
                    <a:pt x="144" y="2707"/>
                    <a:pt x="142" y="2688"/>
                  </a:cubicBezTo>
                  <a:cubicBezTo>
                    <a:pt x="140" y="2669"/>
                    <a:pt x="160" y="2637"/>
                    <a:pt x="166" y="2614"/>
                  </a:cubicBezTo>
                  <a:cubicBezTo>
                    <a:pt x="172" y="2591"/>
                    <a:pt x="179" y="2595"/>
                    <a:pt x="175" y="2548"/>
                  </a:cubicBezTo>
                  <a:cubicBezTo>
                    <a:pt x="171" y="2501"/>
                    <a:pt x="148" y="2381"/>
                    <a:pt x="144" y="2333"/>
                  </a:cubicBezTo>
                  <a:cubicBezTo>
                    <a:pt x="140" y="2285"/>
                    <a:pt x="146" y="2285"/>
                    <a:pt x="152" y="2258"/>
                  </a:cubicBezTo>
                  <a:cubicBezTo>
                    <a:pt x="158" y="2231"/>
                    <a:pt x="182" y="2220"/>
                    <a:pt x="181" y="2170"/>
                  </a:cubicBezTo>
                  <a:cubicBezTo>
                    <a:pt x="180" y="2121"/>
                    <a:pt x="161" y="2033"/>
                    <a:pt x="148" y="1962"/>
                  </a:cubicBezTo>
                  <a:cubicBezTo>
                    <a:pt x="135" y="1891"/>
                    <a:pt x="120" y="1796"/>
                    <a:pt x="103" y="1743"/>
                  </a:cubicBezTo>
                  <a:cubicBezTo>
                    <a:pt x="86" y="1689"/>
                    <a:pt x="62" y="1682"/>
                    <a:pt x="45" y="1643"/>
                  </a:cubicBezTo>
                  <a:cubicBezTo>
                    <a:pt x="28" y="1604"/>
                    <a:pt x="4" y="1555"/>
                    <a:pt x="2" y="1511"/>
                  </a:cubicBezTo>
                  <a:cubicBezTo>
                    <a:pt x="0" y="1467"/>
                    <a:pt x="16" y="1431"/>
                    <a:pt x="35" y="1377"/>
                  </a:cubicBezTo>
                  <a:cubicBezTo>
                    <a:pt x="54" y="1323"/>
                    <a:pt x="100" y="1252"/>
                    <a:pt x="115" y="1189"/>
                  </a:cubicBezTo>
                  <a:cubicBezTo>
                    <a:pt x="130" y="1127"/>
                    <a:pt x="127" y="1053"/>
                    <a:pt x="123" y="998"/>
                  </a:cubicBezTo>
                  <a:cubicBezTo>
                    <a:pt x="119" y="944"/>
                    <a:pt x="103" y="909"/>
                    <a:pt x="94" y="862"/>
                  </a:cubicBezTo>
                  <a:cubicBezTo>
                    <a:pt x="85" y="814"/>
                    <a:pt x="61" y="778"/>
                    <a:pt x="70" y="712"/>
                  </a:cubicBezTo>
                  <a:cubicBezTo>
                    <a:pt x="79" y="647"/>
                    <a:pt x="133" y="518"/>
                    <a:pt x="148" y="466"/>
                  </a:cubicBezTo>
                  <a:cubicBezTo>
                    <a:pt x="163" y="413"/>
                    <a:pt x="163" y="422"/>
                    <a:pt x="158" y="396"/>
                  </a:cubicBezTo>
                  <a:cubicBezTo>
                    <a:pt x="153" y="370"/>
                    <a:pt x="132" y="338"/>
                    <a:pt x="117" y="305"/>
                  </a:cubicBezTo>
                  <a:cubicBezTo>
                    <a:pt x="102" y="272"/>
                    <a:pt x="71" y="231"/>
                    <a:pt x="68" y="195"/>
                  </a:cubicBezTo>
                  <a:cubicBezTo>
                    <a:pt x="65" y="159"/>
                    <a:pt x="76" y="118"/>
                    <a:pt x="101" y="88"/>
                  </a:cubicBezTo>
                  <a:cubicBezTo>
                    <a:pt x="126" y="58"/>
                    <a:pt x="175" y="27"/>
                    <a:pt x="216" y="14"/>
                  </a:cubicBezTo>
                  <a:cubicBezTo>
                    <a:pt x="257" y="1"/>
                    <a:pt x="304" y="0"/>
                    <a:pt x="346" y="9"/>
                  </a:cubicBezTo>
                  <a:cubicBezTo>
                    <a:pt x="388" y="18"/>
                    <a:pt x="438" y="30"/>
                    <a:pt x="469" y="67"/>
                  </a:cubicBezTo>
                  <a:cubicBezTo>
                    <a:pt x="500" y="103"/>
                    <a:pt x="515" y="190"/>
                    <a:pt x="535" y="225"/>
                  </a:cubicBezTo>
                  <a:cubicBezTo>
                    <a:pt x="555" y="261"/>
                    <a:pt x="588" y="267"/>
                    <a:pt x="588" y="280"/>
                  </a:cubicBezTo>
                  <a:cubicBezTo>
                    <a:pt x="588" y="293"/>
                    <a:pt x="544" y="291"/>
                    <a:pt x="537" y="302"/>
                  </a:cubicBezTo>
                  <a:cubicBezTo>
                    <a:pt x="530" y="313"/>
                    <a:pt x="543" y="337"/>
                    <a:pt x="544" y="346"/>
                  </a:cubicBezTo>
                  <a:close/>
                </a:path>
              </a:pathLst>
            </a:custGeom>
            <a:solidFill>
              <a:srgbClr val="5F5F5F">
                <a:alpha val="30196"/>
              </a:srgbClr>
            </a:solidFill>
            <a:ln w="285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pic>
          <p:nvPicPr>
            <p:cNvPr id="44039" name="Picture 10" descr="skeleton">
              <a:extLst>
                <a:ext uri="{FF2B5EF4-FFF2-40B4-BE49-F238E27FC236}">
                  <a16:creationId xmlns:a16="http://schemas.microsoft.com/office/drawing/2014/main" id="{E5FBB47C-DB53-4812-A8DF-7D9463E3B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752"/>
              <a:ext cx="765" cy="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Freeform 7">
              <a:extLst>
                <a:ext uri="{FF2B5EF4-FFF2-40B4-BE49-F238E27FC236}">
                  <a16:creationId xmlns:a16="http://schemas.microsoft.com/office/drawing/2014/main" id="{E34E3327-54F0-451B-8B0C-511DC7C32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879"/>
              <a:ext cx="685" cy="2487"/>
            </a:xfrm>
            <a:custGeom>
              <a:avLst/>
              <a:gdLst>
                <a:gd name="T0" fmla="*/ 3 w 807"/>
                <a:gd name="T1" fmla="*/ 3 h 2891"/>
                <a:gd name="T2" fmla="*/ 3 w 807"/>
                <a:gd name="T3" fmla="*/ 3 h 2891"/>
                <a:gd name="T4" fmla="*/ 3 w 807"/>
                <a:gd name="T5" fmla="*/ 3 h 2891"/>
                <a:gd name="T6" fmla="*/ 3 w 807"/>
                <a:gd name="T7" fmla="*/ 3 h 2891"/>
                <a:gd name="T8" fmla="*/ 3 w 807"/>
                <a:gd name="T9" fmla="*/ 3 h 2891"/>
                <a:gd name="T10" fmla="*/ 3 w 807"/>
                <a:gd name="T11" fmla="*/ 3 h 2891"/>
                <a:gd name="T12" fmla="*/ 3 w 807"/>
                <a:gd name="T13" fmla="*/ 3 h 2891"/>
                <a:gd name="T14" fmla="*/ 3 w 807"/>
                <a:gd name="T15" fmla="*/ 3 h 2891"/>
                <a:gd name="T16" fmla="*/ 3 w 807"/>
                <a:gd name="T17" fmla="*/ 3 h 2891"/>
                <a:gd name="T18" fmla="*/ 3 w 807"/>
                <a:gd name="T19" fmla="*/ 3 h 2891"/>
                <a:gd name="T20" fmla="*/ 3 w 807"/>
                <a:gd name="T21" fmla="*/ 5 h 2891"/>
                <a:gd name="T22" fmla="*/ 3 w 807"/>
                <a:gd name="T23" fmla="*/ 5 h 2891"/>
                <a:gd name="T24" fmla="*/ 3 w 807"/>
                <a:gd name="T25" fmla="*/ 6 h 2891"/>
                <a:gd name="T26" fmla="*/ 3 w 807"/>
                <a:gd name="T27" fmla="*/ 7 h 2891"/>
                <a:gd name="T28" fmla="*/ 3 w 807"/>
                <a:gd name="T29" fmla="*/ 7 h 2891"/>
                <a:gd name="T30" fmla="*/ 3 w 807"/>
                <a:gd name="T31" fmla="*/ 7 h 2891"/>
                <a:gd name="T32" fmla="*/ 3 w 807"/>
                <a:gd name="T33" fmla="*/ 7 h 2891"/>
                <a:gd name="T34" fmla="*/ 3 w 807"/>
                <a:gd name="T35" fmla="*/ 7 h 2891"/>
                <a:gd name="T36" fmla="*/ 3 w 807"/>
                <a:gd name="T37" fmla="*/ 7 h 2891"/>
                <a:gd name="T38" fmla="*/ 3 w 807"/>
                <a:gd name="T39" fmla="*/ 6 h 2891"/>
                <a:gd name="T40" fmla="*/ 3 w 807"/>
                <a:gd name="T41" fmla="*/ 5 h 2891"/>
                <a:gd name="T42" fmla="*/ 3 w 807"/>
                <a:gd name="T43" fmla="*/ 4 h 2891"/>
                <a:gd name="T44" fmla="*/ 3 w 807"/>
                <a:gd name="T45" fmla="*/ 3 h 2891"/>
                <a:gd name="T46" fmla="*/ 3 w 807"/>
                <a:gd name="T47" fmla="*/ 3 h 2891"/>
                <a:gd name="T48" fmla="*/ 3 w 807"/>
                <a:gd name="T49" fmla="*/ 3 h 2891"/>
                <a:gd name="T50" fmla="*/ 3 w 807"/>
                <a:gd name="T51" fmla="*/ 3 h 2891"/>
                <a:gd name="T52" fmla="*/ 3 w 807"/>
                <a:gd name="T53" fmla="*/ 3 h 2891"/>
                <a:gd name="T54" fmla="*/ 3 w 807"/>
                <a:gd name="T55" fmla="*/ 3 h 2891"/>
                <a:gd name="T56" fmla="*/ 3 w 807"/>
                <a:gd name="T57" fmla="*/ 3 h 2891"/>
                <a:gd name="T58" fmla="*/ 3 w 807"/>
                <a:gd name="T59" fmla="*/ 3 h 2891"/>
                <a:gd name="T60" fmla="*/ 3 w 807"/>
                <a:gd name="T61" fmla="*/ 3 h 2891"/>
                <a:gd name="T62" fmla="*/ 3 w 807"/>
                <a:gd name="T63" fmla="*/ 3 h 28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7"/>
                <a:gd name="T97" fmla="*/ 0 h 2891"/>
                <a:gd name="T98" fmla="*/ 807 w 807"/>
                <a:gd name="T99" fmla="*/ 2891 h 28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7" h="2891">
                  <a:moveTo>
                    <a:pt x="485" y="371"/>
                  </a:moveTo>
                  <a:cubicBezTo>
                    <a:pt x="486" y="382"/>
                    <a:pt x="482" y="387"/>
                    <a:pt x="482" y="392"/>
                  </a:cubicBezTo>
                  <a:cubicBezTo>
                    <a:pt x="482" y="398"/>
                    <a:pt x="485" y="398"/>
                    <a:pt x="485" y="405"/>
                  </a:cubicBezTo>
                  <a:cubicBezTo>
                    <a:pt x="485" y="412"/>
                    <a:pt x="479" y="427"/>
                    <a:pt x="479" y="435"/>
                  </a:cubicBezTo>
                  <a:cubicBezTo>
                    <a:pt x="479" y="443"/>
                    <a:pt x="489" y="447"/>
                    <a:pt x="488" y="454"/>
                  </a:cubicBezTo>
                  <a:cubicBezTo>
                    <a:pt x="487" y="460"/>
                    <a:pt x="489" y="474"/>
                    <a:pt x="476" y="478"/>
                  </a:cubicBezTo>
                  <a:cubicBezTo>
                    <a:pt x="463" y="482"/>
                    <a:pt x="420" y="476"/>
                    <a:pt x="407" y="481"/>
                  </a:cubicBezTo>
                  <a:cubicBezTo>
                    <a:pt x="394" y="486"/>
                    <a:pt x="397" y="493"/>
                    <a:pt x="395" y="508"/>
                  </a:cubicBezTo>
                  <a:cubicBezTo>
                    <a:pt x="393" y="524"/>
                    <a:pt x="391" y="556"/>
                    <a:pt x="395" y="575"/>
                  </a:cubicBezTo>
                  <a:cubicBezTo>
                    <a:pt x="399" y="595"/>
                    <a:pt x="396" y="598"/>
                    <a:pt x="419" y="624"/>
                  </a:cubicBezTo>
                  <a:cubicBezTo>
                    <a:pt x="442" y="650"/>
                    <a:pt x="506" y="704"/>
                    <a:pt x="531" y="731"/>
                  </a:cubicBezTo>
                  <a:cubicBezTo>
                    <a:pt x="556" y="758"/>
                    <a:pt x="557" y="766"/>
                    <a:pt x="572" y="788"/>
                  </a:cubicBezTo>
                  <a:cubicBezTo>
                    <a:pt x="587" y="810"/>
                    <a:pt x="607" y="834"/>
                    <a:pt x="622" y="862"/>
                  </a:cubicBezTo>
                  <a:cubicBezTo>
                    <a:pt x="637" y="890"/>
                    <a:pt x="652" y="928"/>
                    <a:pt x="663" y="953"/>
                  </a:cubicBezTo>
                  <a:cubicBezTo>
                    <a:pt x="674" y="978"/>
                    <a:pt x="669" y="984"/>
                    <a:pt x="687" y="1011"/>
                  </a:cubicBezTo>
                  <a:cubicBezTo>
                    <a:pt x="705" y="1038"/>
                    <a:pt x="752" y="1066"/>
                    <a:pt x="770" y="1117"/>
                  </a:cubicBezTo>
                  <a:cubicBezTo>
                    <a:pt x="788" y="1168"/>
                    <a:pt x="807" y="1257"/>
                    <a:pt x="794" y="1315"/>
                  </a:cubicBezTo>
                  <a:cubicBezTo>
                    <a:pt x="781" y="1373"/>
                    <a:pt x="724" y="1428"/>
                    <a:pt x="692" y="1464"/>
                  </a:cubicBezTo>
                  <a:cubicBezTo>
                    <a:pt x="660" y="1500"/>
                    <a:pt x="629" y="1516"/>
                    <a:pt x="601" y="1534"/>
                  </a:cubicBezTo>
                  <a:cubicBezTo>
                    <a:pt x="573" y="1552"/>
                    <a:pt x="548" y="1554"/>
                    <a:pt x="523" y="1570"/>
                  </a:cubicBezTo>
                  <a:cubicBezTo>
                    <a:pt x="506" y="1596"/>
                    <a:pt x="503" y="1777"/>
                    <a:pt x="496" y="1840"/>
                  </a:cubicBezTo>
                  <a:cubicBezTo>
                    <a:pt x="489" y="1903"/>
                    <a:pt x="487" y="1910"/>
                    <a:pt x="482" y="1949"/>
                  </a:cubicBezTo>
                  <a:cubicBezTo>
                    <a:pt x="477" y="1988"/>
                    <a:pt x="472" y="2033"/>
                    <a:pt x="465" y="2072"/>
                  </a:cubicBezTo>
                  <a:cubicBezTo>
                    <a:pt x="458" y="2111"/>
                    <a:pt x="447" y="2153"/>
                    <a:pt x="439" y="2181"/>
                  </a:cubicBezTo>
                  <a:cubicBezTo>
                    <a:pt x="431" y="2209"/>
                    <a:pt x="424" y="2222"/>
                    <a:pt x="414" y="2242"/>
                  </a:cubicBezTo>
                  <a:cubicBezTo>
                    <a:pt x="404" y="2263"/>
                    <a:pt x="389" y="2271"/>
                    <a:pt x="381" y="2303"/>
                  </a:cubicBezTo>
                  <a:cubicBezTo>
                    <a:pt x="373" y="2335"/>
                    <a:pt x="370" y="2388"/>
                    <a:pt x="364" y="2435"/>
                  </a:cubicBezTo>
                  <a:cubicBezTo>
                    <a:pt x="358" y="2481"/>
                    <a:pt x="349" y="2544"/>
                    <a:pt x="344" y="2586"/>
                  </a:cubicBezTo>
                  <a:cubicBezTo>
                    <a:pt x="339" y="2628"/>
                    <a:pt x="330" y="2660"/>
                    <a:pt x="334" y="2689"/>
                  </a:cubicBezTo>
                  <a:cubicBezTo>
                    <a:pt x="338" y="2718"/>
                    <a:pt x="342" y="2744"/>
                    <a:pt x="369" y="2761"/>
                  </a:cubicBezTo>
                  <a:cubicBezTo>
                    <a:pt x="396" y="2778"/>
                    <a:pt x="461" y="2781"/>
                    <a:pt x="494" y="2788"/>
                  </a:cubicBezTo>
                  <a:cubicBezTo>
                    <a:pt x="527" y="2795"/>
                    <a:pt x="554" y="2789"/>
                    <a:pt x="568" y="2804"/>
                  </a:cubicBezTo>
                  <a:cubicBezTo>
                    <a:pt x="582" y="2819"/>
                    <a:pt x="640" y="2865"/>
                    <a:pt x="577" y="2878"/>
                  </a:cubicBezTo>
                  <a:cubicBezTo>
                    <a:pt x="514" y="2891"/>
                    <a:pt x="264" y="2885"/>
                    <a:pt x="188" y="2884"/>
                  </a:cubicBezTo>
                  <a:cubicBezTo>
                    <a:pt x="112" y="2883"/>
                    <a:pt x="135" y="2884"/>
                    <a:pt x="122" y="2874"/>
                  </a:cubicBezTo>
                  <a:cubicBezTo>
                    <a:pt x="109" y="2865"/>
                    <a:pt x="108" y="2848"/>
                    <a:pt x="109" y="2827"/>
                  </a:cubicBezTo>
                  <a:cubicBezTo>
                    <a:pt x="110" y="2807"/>
                    <a:pt x="126" y="2780"/>
                    <a:pt x="130" y="2752"/>
                  </a:cubicBezTo>
                  <a:cubicBezTo>
                    <a:pt x="134" y="2724"/>
                    <a:pt x="138" y="2688"/>
                    <a:pt x="136" y="2656"/>
                  </a:cubicBezTo>
                  <a:cubicBezTo>
                    <a:pt x="134" y="2624"/>
                    <a:pt x="128" y="2590"/>
                    <a:pt x="120" y="2557"/>
                  </a:cubicBezTo>
                  <a:cubicBezTo>
                    <a:pt x="112" y="2524"/>
                    <a:pt x="90" y="2489"/>
                    <a:pt x="85" y="2460"/>
                  </a:cubicBezTo>
                  <a:cubicBezTo>
                    <a:pt x="80" y="2431"/>
                    <a:pt x="85" y="2424"/>
                    <a:pt x="93" y="2381"/>
                  </a:cubicBezTo>
                  <a:cubicBezTo>
                    <a:pt x="101" y="2338"/>
                    <a:pt x="133" y="2258"/>
                    <a:pt x="136" y="2204"/>
                  </a:cubicBezTo>
                  <a:cubicBezTo>
                    <a:pt x="139" y="2150"/>
                    <a:pt x="118" y="2115"/>
                    <a:pt x="111" y="2056"/>
                  </a:cubicBezTo>
                  <a:cubicBezTo>
                    <a:pt x="104" y="1997"/>
                    <a:pt x="104" y="1908"/>
                    <a:pt x="95" y="1850"/>
                  </a:cubicBezTo>
                  <a:cubicBezTo>
                    <a:pt x="86" y="1792"/>
                    <a:pt x="68" y="1758"/>
                    <a:pt x="54" y="1710"/>
                  </a:cubicBezTo>
                  <a:cubicBezTo>
                    <a:pt x="40" y="1662"/>
                    <a:pt x="18" y="1615"/>
                    <a:pt x="13" y="1562"/>
                  </a:cubicBezTo>
                  <a:cubicBezTo>
                    <a:pt x="8" y="1509"/>
                    <a:pt x="14" y="1440"/>
                    <a:pt x="21" y="1389"/>
                  </a:cubicBezTo>
                  <a:cubicBezTo>
                    <a:pt x="28" y="1338"/>
                    <a:pt x="49" y="1313"/>
                    <a:pt x="56" y="1258"/>
                  </a:cubicBezTo>
                  <a:cubicBezTo>
                    <a:pt x="63" y="1203"/>
                    <a:pt x="68" y="1115"/>
                    <a:pt x="64" y="1057"/>
                  </a:cubicBezTo>
                  <a:cubicBezTo>
                    <a:pt x="60" y="1000"/>
                    <a:pt x="44" y="964"/>
                    <a:pt x="35" y="914"/>
                  </a:cubicBezTo>
                  <a:cubicBezTo>
                    <a:pt x="26" y="864"/>
                    <a:pt x="0" y="826"/>
                    <a:pt x="11" y="757"/>
                  </a:cubicBezTo>
                  <a:cubicBezTo>
                    <a:pt x="22" y="688"/>
                    <a:pt x="88" y="555"/>
                    <a:pt x="103" y="500"/>
                  </a:cubicBezTo>
                  <a:cubicBezTo>
                    <a:pt x="118" y="445"/>
                    <a:pt x="106" y="452"/>
                    <a:pt x="99" y="424"/>
                  </a:cubicBezTo>
                  <a:cubicBezTo>
                    <a:pt x="92" y="396"/>
                    <a:pt x="70" y="363"/>
                    <a:pt x="58" y="329"/>
                  </a:cubicBezTo>
                  <a:cubicBezTo>
                    <a:pt x="46" y="295"/>
                    <a:pt x="27" y="258"/>
                    <a:pt x="27" y="221"/>
                  </a:cubicBezTo>
                  <a:cubicBezTo>
                    <a:pt x="27" y="184"/>
                    <a:pt x="41" y="137"/>
                    <a:pt x="60" y="105"/>
                  </a:cubicBezTo>
                  <a:cubicBezTo>
                    <a:pt x="79" y="73"/>
                    <a:pt x="108" y="47"/>
                    <a:pt x="142" y="31"/>
                  </a:cubicBezTo>
                  <a:cubicBezTo>
                    <a:pt x="176" y="15"/>
                    <a:pt x="217" y="0"/>
                    <a:pt x="265" y="7"/>
                  </a:cubicBezTo>
                  <a:cubicBezTo>
                    <a:pt x="313" y="14"/>
                    <a:pt x="394" y="47"/>
                    <a:pt x="430" y="72"/>
                  </a:cubicBezTo>
                  <a:cubicBezTo>
                    <a:pt x="466" y="97"/>
                    <a:pt x="471" y="126"/>
                    <a:pt x="479" y="155"/>
                  </a:cubicBezTo>
                  <a:cubicBezTo>
                    <a:pt x="487" y="184"/>
                    <a:pt x="468" y="220"/>
                    <a:pt x="476" y="245"/>
                  </a:cubicBezTo>
                  <a:cubicBezTo>
                    <a:pt x="484" y="270"/>
                    <a:pt x="527" y="290"/>
                    <a:pt x="527" y="304"/>
                  </a:cubicBezTo>
                  <a:cubicBezTo>
                    <a:pt x="527" y="318"/>
                    <a:pt x="486" y="317"/>
                    <a:pt x="479" y="328"/>
                  </a:cubicBezTo>
                  <a:cubicBezTo>
                    <a:pt x="472" y="339"/>
                    <a:pt x="484" y="362"/>
                    <a:pt x="485" y="371"/>
                  </a:cubicBezTo>
                  <a:close/>
                </a:path>
              </a:pathLst>
            </a:custGeom>
            <a:solidFill>
              <a:srgbClr val="5F5F5F">
                <a:alpha val="30196"/>
              </a:srgbClr>
            </a:solidFill>
            <a:ln w="285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grpSp>
          <p:nvGrpSpPr>
            <p:cNvPr id="44041" name="Group 11">
              <a:extLst>
                <a:ext uri="{FF2B5EF4-FFF2-40B4-BE49-F238E27FC236}">
                  <a16:creationId xmlns:a16="http://schemas.microsoft.com/office/drawing/2014/main" id="{8D5955A6-4051-466C-8B27-C4B23F1E0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" y="1886"/>
              <a:ext cx="849" cy="204"/>
              <a:chOff x="3248" y="2010"/>
              <a:chExt cx="999" cy="236"/>
            </a:xfrm>
          </p:grpSpPr>
          <p:sp>
            <p:nvSpPr>
              <p:cNvPr id="44073" name="Freeform 12">
                <a:extLst>
                  <a:ext uri="{FF2B5EF4-FFF2-40B4-BE49-F238E27FC236}">
                    <a16:creationId xmlns:a16="http://schemas.microsoft.com/office/drawing/2014/main" id="{CAF441F4-5426-4996-AFAC-CFAD78C86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0"/>
                <a:ext cx="853" cy="59"/>
              </a:xfrm>
              <a:custGeom>
                <a:avLst/>
                <a:gdLst>
                  <a:gd name="T0" fmla="*/ 796 w 853"/>
                  <a:gd name="T1" fmla="*/ 0 h 59"/>
                  <a:gd name="T2" fmla="*/ 389 w 853"/>
                  <a:gd name="T3" fmla="*/ 9 h 59"/>
                  <a:gd name="T4" fmla="*/ 149 w 853"/>
                  <a:gd name="T5" fmla="*/ 9 h 59"/>
                  <a:gd name="T6" fmla="*/ 89 w 853"/>
                  <a:gd name="T7" fmla="*/ 9 h 59"/>
                  <a:gd name="T8" fmla="*/ 77 w 853"/>
                  <a:gd name="T9" fmla="*/ 27 h 59"/>
                  <a:gd name="T10" fmla="*/ 118 w 853"/>
                  <a:gd name="T11" fmla="*/ 57 h 59"/>
                  <a:gd name="T12" fmla="*/ 784 w 853"/>
                  <a:gd name="T13" fmla="*/ 42 h 59"/>
                  <a:gd name="T14" fmla="*/ 853 w 853"/>
                  <a:gd name="T15" fmla="*/ 5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3"/>
                  <a:gd name="T25" fmla="*/ 0 h 59"/>
                  <a:gd name="T26" fmla="*/ 853 w 853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3" h="59">
                    <a:moveTo>
                      <a:pt x="796" y="0"/>
                    </a:moveTo>
                    <a:cubicBezTo>
                      <a:pt x="728" y="2"/>
                      <a:pt x="497" y="8"/>
                      <a:pt x="389" y="9"/>
                    </a:cubicBezTo>
                    <a:cubicBezTo>
                      <a:pt x="281" y="10"/>
                      <a:pt x="199" y="9"/>
                      <a:pt x="149" y="9"/>
                    </a:cubicBezTo>
                    <a:cubicBezTo>
                      <a:pt x="99" y="9"/>
                      <a:pt x="101" y="6"/>
                      <a:pt x="89" y="9"/>
                    </a:cubicBezTo>
                    <a:cubicBezTo>
                      <a:pt x="77" y="12"/>
                      <a:pt x="72" y="19"/>
                      <a:pt x="77" y="27"/>
                    </a:cubicBezTo>
                    <a:cubicBezTo>
                      <a:pt x="82" y="35"/>
                      <a:pt x="0" y="55"/>
                      <a:pt x="118" y="57"/>
                    </a:cubicBezTo>
                    <a:cubicBezTo>
                      <a:pt x="236" y="59"/>
                      <a:pt x="645" y="45"/>
                      <a:pt x="784" y="42"/>
                    </a:cubicBezTo>
                    <a:cubicBezTo>
                      <a:pt x="784" y="42"/>
                      <a:pt x="796" y="0"/>
                      <a:pt x="853" y="57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4" name="Freeform 13">
                <a:extLst>
                  <a:ext uri="{FF2B5EF4-FFF2-40B4-BE49-F238E27FC236}">
                    <a16:creationId xmlns:a16="http://schemas.microsoft.com/office/drawing/2014/main" id="{7D41609C-F8E7-4FE4-B4CB-EE890355E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067"/>
                <a:ext cx="194" cy="179"/>
              </a:xfrm>
              <a:custGeom>
                <a:avLst/>
                <a:gdLst>
                  <a:gd name="T0" fmla="*/ 146 w 194"/>
                  <a:gd name="T1" fmla="*/ 0 h 179"/>
                  <a:gd name="T2" fmla="*/ 50 w 194"/>
                  <a:gd name="T3" fmla="*/ 96 h 179"/>
                  <a:gd name="T4" fmla="*/ 2 w 194"/>
                  <a:gd name="T5" fmla="*/ 138 h 179"/>
                  <a:gd name="T6" fmla="*/ 38 w 194"/>
                  <a:gd name="T7" fmla="*/ 156 h 179"/>
                  <a:gd name="T8" fmla="*/ 194 w 19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79"/>
                  <a:gd name="T17" fmla="*/ 194 w 19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79">
                    <a:moveTo>
                      <a:pt x="146" y="0"/>
                    </a:moveTo>
                    <a:cubicBezTo>
                      <a:pt x="110" y="36"/>
                      <a:pt x="74" y="73"/>
                      <a:pt x="50" y="96"/>
                    </a:cubicBezTo>
                    <a:cubicBezTo>
                      <a:pt x="26" y="119"/>
                      <a:pt x="4" y="128"/>
                      <a:pt x="2" y="138"/>
                    </a:cubicBezTo>
                    <a:cubicBezTo>
                      <a:pt x="0" y="148"/>
                      <a:pt x="6" y="179"/>
                      <a:pt x="38" y="156"/>
                    </a:cubicBezTo>
                    <a:cubicBezTo>
                      <a:pt x="70" y="133"/>
                      <a:pt x="162" y="32"/>
                      <a:pt x="194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5" name="Freeform 14">
                <a:extLst>
                  <a:ext uri="{FF2B5EF4-FFF2-40B4-BE49-F238E27FC236}">
                    <a16:creationId xmlns:a16="http://schemas.microsoft.com/office/drawing/2014/main" id="{B3F2E26F-269F-4249-BD26-7B6CD2256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010"/>
                <a:ext cx="221" cy="201"/>
              </a:xfrm>
              <a:custGeom>
                <a:avLst/>
                <a:gdLst>
                  <a:gd name="T0" fmla="*/ 24 w 221"/>
                  <a:gd name="T1" fmla="*/ 0 h 201"/>
                  <a:gd name="T2" fmla="*/ 78 w 221"/>
                  <a:gd name="T3" fmla="*/ 24 h 201"/>
                  <a:gd name="T4" fmla="*/ 114 w 221"/>
                  <a:gd name="T5" fmla="*/ 45 h 201"/>
                  <a:gd name="T6" fmla="*/ 168 w 221"/>
                  <a:gd name="T7" fmla="*/ 99 h 201"/>
                  <a:gd name="T8" fmla="*/ 216 w 221"/>
                  <a:gd name="T9" fmla="*/ 153 h 201"/>
                  <a:gd name="T10" fmla="*/ 198 w 221"/>
                  <a:gd name="T11" fmla="*/ 201 h 201"/>
                  <a:gd name="T12" fmla="*/ 168 w 221"/>
                  <a:gd name="T13" fmla="*/ 153 h 201"/>
                  <a:gd name="T14" fmla="*/ 42 w 221"/>
                  <a:gd name="T15" fmla="*/ 57 h 201"/>
                  <a:gd name="T16" fmla="*/ 0 w 221"/>
                  <a:gd name="T17" fmla="*/ 45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201"/>
                  <a:gd name="T29" fmla="*/ 221 w 22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201">
                    <a:moveTo>
                      <a:pt x="24" y="0"/>
                    </a:moveTo>
                    <a:cubicBezTo>
                      <a:pt x="34" y="4"/>
                      <a:pt x="63" y="17"/>
                      <a:pt x="78" y="24"/>
                    </a:cubicBezTo>
                    <a:cubicBezTo>
                      <a:pt x="93" y="31"/>
                      <a:pt x="99" y="33"/>
                      <a:pt x="114" y="45"/>
                    </a:cubicBezTo>
                    <a:cubicBezTo>
                      <a:pt x="129" y="57"/>
                      <a:pt x="151" y="81"/>
                      <a:pt x="168" y="99"/>
                    </a:cubicBezTo>
                    <a:cubicBezTo>
                      <a:pt x="185" y="117"/>
                      <a:pt x="211" y="136"/>
                      <a:pt x="216" y="153"/>
                    </a:cubicBezTo>
                    <a:cubicBezTo>
                      <a:pt x="221" y="170"/>
                      <a:pt x="206" y="201"/>
                      <a:pt x="198" y="201"/>
                    </a:cubicBezTo>
                    <a:cubicBezTo>
                      <a:pt x="190" y="201"/>
                      <a:pt x="194" y="177"/>
                      <a:pt x="168" y="153"/>
                    </a:cubicBezTo>
                    <a:cubicBezTo>
                      <a:pt x="142" y="129"/>
                      <a:pt x="70" y="75"/>
                      <a:pt x="42" y="57"/>
                    </a:cubicBezTo>
                    <a:cubicBezTo>
                      <a:pt x="14" y="39"/>
                      <a:pt x="9" y="47"/>
                      <a:pt x="0" y="4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6" name="Line 15">
                <a:extLst>
                  <a:ext uri="{FF2B5EF4-FFF2-40B4-BE49-F238E27FC236}">
                    <a16:creationId xmlns:a16="http://schemas.microsoft.com/office/drawing/2014/main" id="{424C5D20-3A5F-42FC-A96B-C4B54D9F0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7" name="Line 16">
                <a:extLst>
                  <a:ext uri="{FF2B5EF4-FFF2-40B4-BE49-F238E27FC236}">
                    <a16:creationId xmlns:a16="http://schemas.microsoft.com/office/drawing/2014/main" id="{14990C2B-4E92-48BA-B8DD-9EE684BAB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8" name="Line 17">
                <a:extLst>
                  <a:ext uri="{FF2B5EF4-FFF2-40B4-BE49-F238E27FC236}">
                    <a16:creationId xmlns:a16="http://schemas.microsoft.com/office/drawing/2014/main" id="{78D3906E-6E3A-4A26-B348-F7BC2718A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9" name="Line 18">
                <a:extLst>
                  <a:ext uri="{FF2B5EF4-FFF2-40B4-BE49-F238E27FC236}">
                    <a16:creationId xmlns:a16="http://schemas.microsoft.com/office/drawing/2014/main" id="{C6940D52-0E84-4AC1-8AD9-5BBC4FBEF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0" name="Line 19">
                <a:extLst>
                  <a:ext uri="{FF2B5EF4-FFF2-40B4-BE49-F238E27FC236}">
                    <a16:creationId xmlns:a16="http://schemas.microsoft.com/office/drawing/2014/main" id="{CDCABD90-CDF1-4B40-99CE-45F259372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1" name="Line 20">
                <a:extLst>
                  <a:ext uri="{FF2B5EF4-FFF2-40B4-BE49-F238E27FC236}">
                    <a16:creationId xmlns:a16="http://schemas.microsoft.com/office/drawing/2014/main" id="{2561B668-A635-4653-8F69-F7FACC9E1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2" name="Line 21">
                <a:extLst>
                  <a:ext uri="{FF2B5EF4-FFF2-40B4-BE49-F238E27FC236}">
                    <a16:creationId xmlns:a16="http://schemas.microsoft.com/office/drawing/2014/main" id="{F255826A-F455-44C1-91F8-09B1D09F5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3" name="Line 22">
                <a:extLst>
                  <a:ext uri="{FF2B5EF4-FFF2-40B4-BE49-F238E27FC236}">
                    <a16:creationId xmlns:a16="http://schemas.microsoft.com/office/drawing/2014/main" id="{9BF710B5-95F0-477E-8159-FF176A171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4" name="Line 23">
                <a:extLst>
                  <a:ext uri="{FF2B5EF4-FFF2-40B4-BE49-F238E27FC236}">
                    <a16:creationId xmlns:a16="http://schemas.microsoft.com/office/drawing/2014/main" id="{FD716AC2-D940-45BE-8E05-BEFAC756A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5" name="Line 24">
                <a:extLst>
                  <a:ext uri="{FF2B5EF4-FFF2-40B4-BE49-F238E27FC236}">
                    <a16:creationId xmlns:a16="http://schemas.microsoft.com/office/drawing/2014/main" id="{E495AFFD-9A97-4C24-927B-4FF0A744F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6" name="Line 25">
                <a:extLst>
                  <a:ext uri="{FF2B5EF4-FFF2-40B4-BE49-F238E27FC236}">
                    <a16:creationId xmlns:a16="http://schemas.microsoft.com/office/drawing/2014/main" id="{AC62FF75-D015-46C0-9E0A-CDD19729F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7" name="Line 26">
                <a:extLst>
                  <a:ext uri="{FF2B5EF4-FFF2-40B4-BE49-F238E27FC236}">
                    <a16:creationId xmlns:a16="http://schemas.microsoft.com/office/drawing/2014/main" id="{41047CC8-0A9F-40E9-B0B4-F4ECADD4F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8" name="Line 27">
                <a:extLst>
                  <a:ext uri="{FF2B5EF4-FFF2-40B4-BE49-F238E27FC236}">
                    <a16:creationId xmlns:a16="http://schemas.microsoft.com/office/drawing/2014/main" id="{053F2428-39B5-47F3-85EB-3AEB5438A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89" name="Line 28">
                <a:extLst>
                  <a:ext uri="{FF2B5EF4-FFF2-40B4-BE49-F238E27FC236}">
                    <a16:creationId xmlns:a16="http://schemas.microsoft.com/office/drawing/2014/main" id="{95DAB1FD-6BD7-4A9B-9333-9A9D615AE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084" y="202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0" name="Line 29">
                <a:extLst>
                  <a:ext uri="{FF2B5EF4-FFF2-40B4-BE49-F238E27FC236}">
                    <a16:creationId xmlns:a16="http://schemas.microsoft.com/office/drawing/2014/main" id="{63D3C753-D345-4441-A023-513B9F54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24" y="204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1" name="Line 30">
                <a:extLst>
                  <a:ext uri="{FF2B5EF4-FFF2-40B4-BE49-F238E27FC236}">
                    <a16:creationId xmlns:a16="http://schemas.microsoft.com/office/drawing/2014/main" id="{8EEF5288-61B1-403B-98AF-FC1DD3495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97" y="2113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2" name="Line 31">
                <a:extLst>
                  <a:ext uri="{FF2B5EF4-FFF2-40B4-BE49-F238E27FC236}">
                    <a16:creationId xmlns:a16="http://schemas.microsoft.com/office/drawing/2014/main" id="{3F1D5935-169A-4905-96F8-5F272FB0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888" y="216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3" name="Line 32">
                <a:extLst>
                  <a:ext uri="{FF2B5EF4-FFF2-40B4-BE49-F238E27FC236}">
                    <a16:creationId xmlns:a16="http://schemas.microsoft.com/office/drawing/2014/main" id="{A3E652F7-78A7-4C8A-B27D-ED674BFB3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45" y="2107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4" name="Line 33">
                <a:extLst>
                  <a:ext uri="{FF2B5EF4-FFF2-40B4-BE49-F238E27FC236}">
                    <a16:creationId xmlns:a16="http://schemas.microsoft.com/office/drawing/2014/main" id="{3251A5FD-8C8B-492B-9FE3-1392EB9C3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4001" y="2055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5" name="Line 34">
                <a:extLst>
                  <a:ext uri="{FF2B5EF4-FFF2-40B4-BE49-F238E27FC236}">
                    <a16:creationId xmlns:a16="http://schemas.microsoft.com/office/drawing/2014/main" id="{2C71A5E1-10F2-4667-9103-AA2CFF1BE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17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6" name="Line 35">
                <a:extLst>
                  <a:ext uri="{FF2B5EF4-FFF2-40B4-BE49-F238E27FC236}">
                    <a16:creationId xmlns:a16="http://schemas.microsoft.com/office/drawing/2014/main" id="{BF36B4E3-C92C-41FE-98DB-88309C2CD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75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7" name="Line 36">
                <a:extLst>
                  <a:ext uri="{FF2B5EF4-FFF2-40B4-BE49-F238E27FC236}">
                    <a16:creationId xmlns:a16="http://schemas.microsoft.com/office/drawing/2014/main" id="{F1733248-4508-4D0B-92DE-10A099BAE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57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8" name="Line 37">
                <a:extLst>
                  <a:ext uri="{FF2B5EF4-FFF2-40B4-BE49-F238E27FC236}">
                    <a16:creationId xmlns:a16="http://schemas.microsoft.com/office/drawing/2014/main" id="{671300D2-8FE7-47E4-A1DC-5E4B6E6D5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220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99" name="Line 38">
                <a:extLst>
                  <a:ext uri="{FF2B5EF4-FFF2-40B4-BE49-F238E27FC236}">
                    <a16:creationId xmlns:a16="http://schemas.microsoft.com/office/drawing/2014/main" id="{F8F77D4F-81A8-46C6-A751-AB209734A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100" name="Line 39">
                <a:extLst>
                  <a:ext uri="{FF2B5EF4-FFF2-40B4-BE49-F238E27FC236}">
                    <a16:creationId xmlns:a16="http://schemas.microsoft.com/office/drawing/2014/main" id="{3880C059-957D-4DE5-B649-CCF50DBF5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4042" name="Group 40">
              <a:extLst>
                <a:ext uri="{FF2B5EF4-FFF2-40B4-BE49-F238E27FC236}">
                  <a16:creationId xmlns:a16="http://schemas.microsoft.com/office/drawing/2014/main" id="{E46770FF-312D-4002-BA4E-005039F12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" y="1886"/>
              <a:ext cx="816" cy="204"/>
              <a:chOff x="3248" y="2010"/>
              <a:chExt cx="999" cy="236"/>
            </a:xfrm>
          </p:grpSpPr>
          <p:sp>
            <p:nvSpPr>
              <p:cNvPr id="44045" name="Freeform 41">
                <a:extLst>
                  <a:ext uri="{FF2B5EF4-FFF2-40B4-BE49-F238E27FC236}">
                    <a16:creationId xmlns:a16="http://schemas.microsoft.com/office/drawing/2014/main" id="{5E41AB61-409B-419B-9156-E3EE13893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0"/>
                <a:ext cx="853" cy="59"/>
              </a:xfrm>
              <a:custGeom>
                <a:avLst/>
                <a:gdLst>
                  <a:gd name="T0" fmla="*/ 796 w 853"/>
                  <a:gd name="T1" fmla="*/ 0 h 59"/>
                  <a:gd name="T2" fmla="*/ 389 w 853"/>
                  <a:gd name="T3" fmla="*/ 9 h 59"/>
                  <a:gd name="T4" fmla="*/ 149 w 853"/>
                  <a:gd name="T5" fmla="*/ 9 h 59"/>
                  <a:gd name="T6" fmla="*/ 89 w 853"/>
                  <a:gd name="T7" fmla="*/ 9 h 59"/>
                  <a:gd name="T8" fmla="*/ 77 w 853"/>
                  <a:gd name="T9" fmla="*/ 27 h 59"/>
                  <a:gd name="T10" fmla="*/ 118 w 853"/>
                  <a:gd name="T11" fmla="*/ 57 h 59"/>
                  <a:gd name="T12" fmla="*/ 784 w 853"/>
                  <a:gd name="T13" fmla="*/ 42 h 59"/>
                  <a:gd name="T14" fmla="*/ 853 w 853"/>
                  <a:gd name="T15" fmla="*/ 5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3"/>
                  <a:gd name="T25" fmla="*/ 0 h 59"/>
                  <a:gd name="T26" fmla="*/ 853 w 853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3" h="59">
                    <a:moveTo>
                      <a:pt x="796" y="0"/>
                    </a:moveTo>
                    <a:cubicBezTo>
                      <a:pt x="728" y="2"/>
                      <a:pt x="497" y="8"/>
                      <a:pt x="389" y="9"/>
                    </a:cubicBezTo>
                    <a:cubicBezTo>
                      <a:pt x="281" y="10"/>
                      <a:pt x="199" y="9"/>
                      <a:pt x="149" y="9"/>
                    </a:cubicBezTo>
                    <a:cubicBezTo>
                      <a:pt x="99" y="9"/>
                      <a:pt x="101" y="6"/>
                      <a:pt x="89" y="9"/>
                    </a:cubicBezTo>
                    <a:cubicBezTo>
                      <a:pt x="77" y="12"/>
                      <a:pt x="72" y="19"/>
                      <a:pt x="77" y="27"/>
                    </a:cubicBezTo>
                    <a:cubicBezTo>
                      <a:pt x="82" y="35"/>
                      <a:pt x="0" y="55"/>
                      <a:pt x="118" y="57"/>
                    </a:cubicBezTo>
                    <a:cubicBezTo>
                      <a:pt x="236" y="59"/>
                      <a:pt x="645" y="45"/>
                      <a:pt x="784" y="42"/>
                    </a:cubicBezTo>
                    <a:cubicBezTo>
                      <a:pt x="784" y="42"/>
                      <a:pt x="796" y="0"/>
                      <a:pt x="853" y="57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46" name="Freeform 42">
                <a:extLst>
                  <a:ext uri="{FF2B5EF4-FFF2-40B4-BE49-F238E27FC236}">
                    <a16:creationId xmlns:a16="http://schemas.microsoft.com/office/drawing/2014/main" id="{109D8127-4611-4935-A9E6-75D074F7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067"/>
                <a:ext cx="194" cy="179"/>
              </a:xfrm>
              <a:custGeom>
                <a:avLst/>
                <a:gdLst>
                  <a:gd name="T0" fmla="*/ 146 w 194"/>
                  <a:gd name="T1" fmla="*/ 0 h 179"/>
                  <a:gd name="T2" fmla="*/ 50 w 194"/>
                  <a:gd name="T3" fmla="*/ 96 h 179"/>
                  <a:gd name="T4" fmla="*/ 2 w 194"/>
                  <a:gd name="T5" fmla="*/ 138 h 179"/>
                  <a:gd name="T6" fmla="*/ 38 w 194"/>
                  <a:gd name="T7" fmla="*/ 156 h 179"/>
                  <a:gd name="T8" fmla="*/ 194 w 19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79"/>
                  <a:gd name="T17" fmla="*/ 194 w 19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79">
                    <a:moveTo>
                      <a:pt x="146" y="0"/>
                    </a:moveTo>
                    <a:cubicBezTo>
                      <a:pt x="110" y="36"/>
                      <a:pt x="74" y="73"/>
                      <a:pt x="50" y="96"/>
                    </a:cubicBezTo>
                    <a:cubicBezTo>
                      <a:pt x="26" y="119"/>
                      <a:pt x="4" y="128"/>
                      <a:pt x="2" y="138"/>
                    </a:cubicBezTo>
                    <a:cubicBezTo>
                      <a:pt x="0" y="148"/>
                      <a:pt x="6" y="179"/>
                      <a:pt x="38" y="156"/>
                    </a:cubicBezTo>
                    <a:cubicBezTo>
                      <a:pt x="70" y="133"/>
                      <a:pt x="162" y="32"/>
                      <a:pt x="194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47" name="Freeform 43">
                <a:extLst>
                  <a:ext uri="{FF2B5EF4-FFF2-40B4-BE49-F238E27FC236}">
                    <a16:creationId xmlns:a16="http://schemas.microsoft.com/office/drawing/2014/main" id="{3D02E8F1-332D-40E5-AFF3-5F6045995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010"/>
                <a:ext cx="221" cy="201"/>
              </a:xfrm>
              <a:custGeom>
                <a:avLst/>
                <a:gdLst>
                  <a:gd name="T0" fmla="*/ 24 w 221"/>
                  <a:gd name="T1" fmla="*/ 0 h 201"/>
                  <a:gd name="T2" fmla="*/ 78 w 221"/>
                  <a:gd name="T3" fmla="*/ 24 h 201"/>
                  <a:gd name="T4" fmla="*/ 114 w 221"/>
                  <a:gd name="T5" fmla="*/ 45 h 201"/>
                  <a:gd name="T6" fmla="*/ 168 w 221"/>
                  <a:gd name="T7" fmla="*/ 99 h 201"/>
                  <a:gd name="T8" fmla="*/ 216 w 221"/>
                  <a:gd name="T9" fmla="*/ 153 h 201"/>
                  <a:gd name="T10" fmla="*/ 198 w 221"/>
                  <a:gd name="T11" fmla="*/ 201 h 201"/>
                  <a:gd name="T12" fmla="*/ 168 w 221"/>
                  <a:gd name="T13" fmla="*/ 153 h 201"/>
                  <a:gd name="T14" fmla="*/ 42 w 221"/>
                  <a:gd name="T15" fmla="*/ 57 h 201"/>
                  <a:gd name="T16" fmla="*/ 0 w 221"/>
                  <a:gd name="T17" fmla="*/ 45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201"/>
                  <a:gd name="T29" fmla="*/ 221 w 22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201">
                    <a:moveTo>
                      <a:pt x="24" y="0"/>
                    </a:moveTo>
                    <a:cubicBezTo>
                      <a:pt x="34" y="4"/>
                      <a:pt x="63" y="17"/>
                      <a:pt x="78" y="24"/>
                    </a:cubicBezTo>
                    <a:cubicBezTo>
                      <a:pt x="93" y="31"/>
                      <a:pt x="99" y="33"/>
                      <a:pt x="114" y="45"/>
                    </a:cubicBezTo>
                    <a:cubicBezTo>
                      <a:pt x="129" y="57"/>
                      <a:pt x="151" y="81"/>
                      <a:pt x="168" y="99"/>
                    </a:cubicBezTo>
                    <a:cubicBezTo>
                      <a:pt x="185" y="117"/>
                      <a:pt x="211" y="136"/>
                      <a:pt x="216" y="153"/>
                    </a:cubicBezTo>
                    <a:cubicBezTo>
                      <a:pt x="221" y="170"/>
                      <a:pt x="206" y="201"/>
                      <a:pt x="198" y="201"/>
                    </a:cubicBezTo>
                    <a:cubicBezTo>
                      <a:pt x="190" y="201"/>
                      <a:pt x="194" y="177"/>
                      <a:pt x="168" y="153"/>
                    </a:cubicBezTo>
                    <a:cubicBezTo>
                      <a:pt x="142" y="129"/>
                      <a:pt x="70" y="75"/>
                      <a:pt x="42" y="57"/>
                    </a:cubicBezTo>
                    <a:cubicBezTo>
                      <a:pt x="14" y="39"/>
                      <a:pt x="9" y="47"/>
                      <a:pt x="0" y="4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48" name="Line 44">
                <a:extLst>
                  <a:ext uri="{FF2B5EF4-FFF2-40B4-BE49-F238E27FC236}">
                    <a16:creationId xmlns:a16="http://schemas.microsoft.com/office/drawing/2014/main" id="{D39C92F0-A841-406F-800D-22AF26BD9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49" name="Line 45">
                <a:extLst>
                  <a:ext uri="{FF2B5EF4-FFF2-40B4-BE49-F238E27FC236}">
                    <a16:creationId xmlns:a16="http://schemas.microsoft.com/office/drawing/2014/main" id="{B2A14007-972A-498C-8F5C-7E75D33C3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0" name="Line 46">
                <a:extLst>
                  <a:ext uri="{FF2B5EF4-FFF2-40B4-BE49-F238E27FC236}">
                    <a16:creationId xmlns:a16="http://schemas.microsoft.com/office/drawing/2014/main" id="{2DFA2D56-D5E4-425F-887D-47F66BA30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1" name="Line 47">
                <a:extLst>
                  <a:ext uri="{FF2B5EF4-FFF2-40B4-BE49-F238E27FC236}">
                    <a16:creationId xmlns:a16="http://schemas.microsoft.com/office/drawing/2014/main" id="{64F5556C-1A98-4ECE-A8F5-8105B3498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2" name="Line 48">
                <a:extLst>
                  <a:ext uri="{FF2B5EF4-FFF2-40B4-BE49-F238E27FC236}">
                    <a16:creationId xmlns:a16="http://schemas.microsoft.com/office/drawing/2014/main" id="{1B288D94-5BE9-42A0-A37F-9642A855E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3" name="Line 49">
                <a:extLst>
                  <a:ext uri="{FF2B5EF4-FFF2-40B4-BE49-F238E27FC236}">
                    <a16:creationId xmlns:a16="http://schemas.microsoft.com/office/drawing/2014/main" id="{BD15DD6E-31EB-4D34-AF55-FFB73E0F9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4" name="Line 50">
                <a:extLst>
                  <a:ext uri="{FF2B5EF4-FFF2-40B4-BE49-F238E27FC236}">
                    <a16:creationId xmlns:a16="http://schemas.microsoft.com/office/drawing/2014/main" id="{0A2735B3-BFA7-4710-B7E3-41792DB19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5" name="Line 51">
                <a:extLst>
                  <a:ext uri="{FF2B5EF4-FFF2-40B4-BE49-F238E27FC236}">
                    <a16:creationId xmlns:a16="http://schemas.microsoft.com/office/drawing/2014/main" id="{62D33E13-E262-4090-9A79-B5ADC0591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6" name="Line 52">
                <a:extLst>
                  <a:ext uri="{FF2B5EF4-FFF2-40B4-BE49-F238E27FC236}">
                    <a16:creationId xmlns:a16="http://schemas.microsoft.com/office/drawing/2014/main" id="{82BE82B3-4BF2-4868-A4F7-29C73FB8A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7" name="Line 53">
                <a:extLst>
                  <a:ext uri="{FF2B5EF4-FFF2-40B4-BE49-F238E27FC236}">
                    <a16:creationId xmlns:a16="http://schemas.microsoft.com/office/drawing/2014/main" id="{F80E26CA-2FDD-489A-948E-C51E39656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8" name="Line 54">
                <a:extLst>
                  <a:ext uri="{FF2B5EF4-FFF2-40B4-BE49-F238E27FC236}">
                    <a16:creationId xmlns:a16="http://schemas.microsoft.com/office/drawing/2014/main" id="{AE84632D-E0EB-4A80-8FE8-0D2F057A5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9" name="Line 55">
                <a:extLst>
                  <a:ext uri="{FF2B5EF4-FFF2-40B4-BE49-F238E27FC236}">
                    <a16:creationId xmlns:a16="http://schemas.microsoft.com/office/drawing/2014/main" id="{0466818A-DCCE-434F-B2E2-57D8B7848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0" name="Line 56">
                <a:extLst>
                  <a:ext uri="{FF2B5EF4-FFF2-40B4-BE49-F238E27FC236}">
                    <a16:creationId xmlns:a16="http://schemas.microsoft.com/office/drawing/2014/main" id="{E5E52EE1-4EA9-4BAB-B2D5-36514F6DE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1" name="Line 57">
                <a:extLst>
                  <a:ext uri="{FF2B5EF4-FFF2-40B4-BE49-F238E27FC236}">
                    <a16:creationId xmlns:a16="http://schemas.microsoft.com/office/drawing/2014/main" id="{088DAB39-02DD-47EF-9994-9CD512A22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084" y="202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2" name="Line 58">
                <a:extLst>
                  <a:ext uri="{FF2B5EF4-FFF2-40B4-BE49-F238E27FC236}">
                    <a16:creationId xmlns:a16="http://schemas.microsoft.com/office/drawing/2014/main" id="{30AF76EE-11E5-44FD-8250-BF37A57A5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24" y="204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3" name="Line 59">
                <a:extLst>
                  <a:ext uri="{FF2B5EF4-FFF2-40B4-BE49-F238E27FC236}">
                    <a16:creationId xmlns:a16="http://schemas.microsoft.com/office/drawing/2014/main" id="{7AEDA2F1-0FFF-4820-B0F6-4D863FFA8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97" y="2113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4" name="Line 60">
                <a:extLst>
                  <a:ext uri="{FF2B5EF4-FFF2-40B4-BE49-F238E27FC236}">
                    <a16:creationId xmlns:a16="http://schemas.microsoft.com/office/drawing/2014/main" id="{936BBC23-9B65-4D98-991A-0D9B98BB8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888" y="216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5" name="Line 61">
                <a:extLst>
                  <a:ext uri="{FF2B5EF4-FFF2-40B4-BE49-F238E27FC236}">
                    <a16:creationId xmlns:a16="http://schemas.microsoft.com/office/drawing/2014/main" id="{4DCF6F46-1CC0-4B1D-AFAB-5387689BD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45" y="2107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6" name="Line 62">
                <a:extLst>
                  <a:ext uri="{FF2B5EF4-FFF2-40B4-BE49-F238E27FC236}">
                    <a16:creationId xmlns:a16="http://schemas.microsoft.com/office/drawing/2014/main" id="{291579E0-F571-4CCF-A14F-2860C446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4001" y="2055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7" name="Line 63">
                <a:extLst>
                  <a:ext uri="{FF2B5EF4-FFF2-40B4-BE49-F238E27FC236}">
                    <a16:creationId xmlns:a16="http://schemas.microsoft.com/office/drawing/2014/main" id="{F829EAD0-15A4-4CEC-9350-3F17CD4B8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17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8" name="Line 64">
                <a:extLst>
                  <a:ext uri="{FF2B5EF4-FFF2-40B4-BE49-F238E27FC236}">
                    <a16:creationId xmlns:a16="http://schemas.microsoft.com/office/drawing/2014/main" id="{353708B5-CA24-47F9-8CC6-7BD90146F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75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69" name="Line 65">
                <a:extLst>
                  <a:ext uri="{FF2B5EF4-FFF2-40B4-BE49-F238E27FC236}">
                    <a16:creationId xmlns:a16="http://schemas.microsoft.com/office/drawing/2014/main" id="{D3A151A0-662A-4ED0-B256-6082C086B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57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0" name="Line 66">
                <a:extLst>
                  <a:ext uri="{FF2B5EF4-FFF2-40B4-BE49-F238E27FC236}">
                    <a16:creationId xmlns:a16="http://schemas.microsoft.com/office/drawing/2014/main" id="{3E4E75BD-806F-4323-AAA5-869919CDA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220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1" name="Line 67">
                <a:extLst>
                  <a:ext uri="{FF2B5EF4-FFF2-40B4-BE49-F238E27FC236}">
                    <a16:creationId xmlns:a16="http://schemas.microsoft.com/office/drawing/2014/main" id="{D5140DE5-46F1-4924-AA4F-47F1264D9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72" name="Line 68">
                <a:extLst>
                  <a:ext uri="{FF2B5EF4-FFF2-40B4-BE49-F238E27FC236}">
                    <a16:creationId xmlns:a16="http://schemas.microsoft.com/office/drawing/2014/main" id="{6FCD3D10-283A-4B1A-9D55-6EEF46D81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44043" name="Freeform 69">
              <a:extLst>
                <a:ext uri="{FF2B5EF4-FFF2-40B4-BE49-F238E27FC236}">
                  <a16:creationId xmlns:a16="http://schemas.microsoft.com/office/drawing/2014/main" id="{2B0AC6B0-C2E5-4347-8A7C-9282E746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922"/>
              <a:ext cx="187" cy="68"/>
            </a:xfrm>
            <a:custGeom>
              <a:avLst/>
              <a:gdLst>
                <a:gd name="T0" fmla="*/ 0 w 220"/>
                <a:gd name="T1" fmla="*/ 3 h 80"/>
                <a:gd name="T2" fmla="*/ 3 w 220"/>
                <a:gd name="T3" fmla="*/ 3 h 80"/>
                <a:gd name="T4" fmla="*/ 3 w 220"/>
                <a:gd name="T5" fmla="*/ 3 h 80"/>
                <a:gd name="T6" fmla="*/ 3 w 220"/>
                <a:gd name="T7" fmla="*/ 3 h 80"/>
                <a:gd name="T8" fmla="*/ 3 w 220"/>
                <a:gd name="T9" fmla="*/ 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80"/>
                <a:gd name="T17" fmla="*/ 220 w 2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80">
                  <a:moveTo>
                    <a:pt x="0" y="80"/>
                  </a:moveTo>
                  <a:cubicBezTo>
                    <a:pt x="11" y="69"/>
                    <a:pt x="38" y="24"/>
                    <a:pt x="64" y="12"/>
                  </a:cubicBezTo>
                  <a:cubicBezTo>
                    <a:pt x="90" y="0"/>
                    <a:pt x="133" y="5"/>
                    <a:pt x="156" y="8"/>
                  </a:cubicBezTo>
                  <a:cubicBezTo>
                    <a:pt x="179" y="11"/>
                    <a:pt x="189" y="23"/>
                    <a:pt x="200" y="32"/>
                  </a:cubicBezTo>
                  <a:cubicBezTo>
                    <a:pt x="211" y="41"/>
                    <a:pt x="216" y="57"/>
                    <a:pt x="220" y="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4044" name="Freeform 70">
              <a:extLst>
                <a:ext uri="{FF2B5EF4-FFF2-40B4-BE49-F238E27FC236}">
                  <a16:creationId xmlns:a16="http://schemas.microsoft.com/office/drawing/2014/main" id="{B47CBD48-A078-4D1B-BBF9-0544A47E1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18"/>
              <a:ext cx="187" cy="69"/>
            </a:xfrm>
            <a:custGeom>
              <a:avLst/>
              <a:gdLst>
                <a:gd name="T0" fmla="*/ 0 w 220"/>
                <a:gd name="T1" fmla="*/ 3 h 80"/>
                <a:gd name="T2" fmla="*/ 3 w 220"/>
                <a:gd name="T3" fmla="*/ 3 h 80"/>
                <a:gd name="T4" fmla="*/ 3 w 220"/>
                <a:gd name="T5" fmla="*/ 3 h 80"/>
                <a:gd name="T6" fmla="*/ 3 w 220"/>
                <a:gd name="T7" fmla="*/ 3 h 80"/>
                <a:gd name="T8" fmla="*/ 3 w 220"/>
                <a:gd name="T9" fmla="*/ 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80"/>
                <a:gd name="T17" fmla="*/ 220 w 2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80">
                  <a:moveTo>
                    <a:pt x="0" y="80"/>
                  </a:moveTo>
                  <a:cubicBezTo>
                    <a:pt x="11" y="69"/>
                    <a:pt x="38" y="24"/>
                    <a:pt x="64" y="12"/>
                  </a:cubicBezTo>
                  <a:cubicBezTo>
                    <a:pt x="90" y="0"/>
                    <a:pt x="133" y="8"/>
                    <a:pt x="156" y="8"/>
                  </a:cubicBezTo>
                  <a:cubicBezTo>
                    <a:pt x="179" y="8"/>
                    <a:pt x="189" y="3"/>
                    <a:pt x="200" y="12"/>
                  </a:cubicBezTo>
                  <a:cubicBezTo>
                    <a:pt x="211" y="21"/>
                    <a:pt x="216" y="53"/>
                    <a:pt x="220" y="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6">
            <a:extLst>
              <a:ext uri="{FF2B5EF4-FFF2-40B4-BE49-F238E27FC236}">
                <a16:creationId xmlns:a16="http://schemas.microsoft.com/office/drawing/2014/main" id="{32B65E53-4EC7-4495-8EA3-CFCE1440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Prevalences of Adult Overweight and Obesity in Canada, 2004</a:t>
            </a:r>
            <a:endParaRPr lang="fr-CA" altLang="fr-FR" sz="2400"/>
          </a:p>
        </p:txBody>
      </p:sp>
      <p:sp>
        <p:nvSpPr>
          <p:cNvPr id="21507" name="Espace réservé du texte 29">
            <a:extLst>
              <a:ext uri="{FF2B5EF4-FFF2-40B4-BE49-F238E27FC236}">
                <a16:creationId xmlns:a16="http://schemas.microsoft.com/office/drawing/2014/main" id="{C3053142-DCF2-4A55-A8E5-2A10E75C1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Tjepkema M Nutrition (Statistics Canada, Catalogue 82-620-MWE) 2005;1:1-32</a:t>
            </a:r>
            <a:endParaRPr lang="da-DK" altLang="fr-FR"/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BA0B69A0-3997-440D-8597-3746B1410858}"/>
              </a:ext>
            </a:extLst>
          </p:cNvPr>
          <p:cNvGraphicFramePr>
            <a:graphicFrameLocks noGrp="1"/>
          </p:cNvGraphicFramePr>
          <p:nvPr/>
        </p:nvGraphicFramePr>
        <p:xfrm>
          <a:off x="1283721" y="1606462"/>
          <a:ext cx="6869679" cy="326805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8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057">
                <a:tc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BMI (kg/m</a:t>
                      </a:r>
                      <a:r>
                        <a:rPr lang="en-US" sz="26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2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Prevalence</a:t>
                      </a:r>
                      <a:endParaRPr lang="en-US" sz="2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Underweight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3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&lt;18.5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4375" indent="0" algn="l"/>
                      <a:r>
                        <a:rPr lang="fr-CA" sz="2400" dirty="0"/>
                        <a:t>2%</a:t>
                      </a:r>
                      <a:endParaRPr lang="fr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“Normal”</a:t>
                      </a:r>
                      <a:endParaRPr lang="en-US" sz="2400" b="1" i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3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18.5 – 24.9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4375" indent="0" algn="l"/>
                      <a:r>
                        <a:rPr lang="fr-CA" sz="2400" dirty="0"/>
                        <a:t>39%</a:t>
                      </a:r>
                      <a:endParaRPr lang="fr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Overweight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3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25.0 – 29.9</a:t>
                      </a:r>
                      <a:endParaRPr lang="en-US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4375" indent="0" algn="l"/>
                      <a:r>
                        <a:rPr lang="fr-CA" sz="2400" dirty="0"/>
                        <a:t>36%</a:t>
                      </a:r>
                      <a:endParaRPr lang="fr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Obese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3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≥</a:t>
                      </a:r>
                      <a:r>
                        <a:rPr lang="fr-CA" sz="2400" dirty="0"/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4375" indent="0" algn="l"/>
                      <a:r>
                        <a:rPr lang="fr-CA" sz="2400" dirty="0"/>
                        <a:t>23%</a:t>
                      </a:r>
                      <a:endParaRPr lang="fr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6587" name="AutoShape 25">
            <a:extLst>
              <a:ext uri="{FF2B5EF4-FFF2-40B4-BE49-F238E27FC236}">
                <a16:creationId xmlns:a16="http://schemas.microsoft.com/office/drawing/2014/main" id="{98E7069D-A85C-4A3E-8259-4A56C9504385}"/>
              </a:ext>
            </a:extLst>
          </p:cNvPr>
          <p:cNvSpPr>
            <a:spLocks/>
          </p:cNvSpPr>
          <p:nvPr/>
        </p:nvSpPr>
        <p:spPr bwMode="auto">
          <a:xfrm>
            <a:off x="7346950" y="3810000"/>
            <a:ext cx="88900" cy="971550"/>
          </a:xfrm>
          <a:prstGeom prst="rightBrace">
            <a:avLst>
              <a:gd name="adj1" fmla="val 60565"/>
              <a:gd name="adj2" fmla="val 50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66588" name="Rectangle 26">
            <a:extLst>
              <a:ext uri="{FF2B5EF4-FFF2-40B4-BE49-F238E27FC236}">
                <a16:creationId xmlns:a16="http://schemas.microsoft.com/office/drawing/2014/main" id="{9A65076A-AFBC-4938-8B24-4EEA6A86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111625"/>
            <a:ext cx="703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+mn-cs"/>
              </a:rPr>
              <a:t> 59%</a:t>
            </a:r>
            <a:endParaRPr lang="en-US" sz="2400" dirty="0">
              <a:solidFill>
                <a:schemeClr val="bg1"/>
              </a:solidFill>
              <a:latin typeface="Times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5">
            <a:extLst>
              <a:ext uri="{FF2B5EF4-FFF2-40B4-BE49-F238E27FC236}">
                <a16:creationId xmlns:a16="http://schemas.microsoft.com/office/drawing/2014/main" id="{9A79321E-C9E0-404E-B7D2-E2DB08B4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4351338"/>
            <a:ext cx="8096250" cy="164623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5059" name="Title 23">
            <a:extLst>
              <a:ext uri="{FF2B5EF4-FFF2-40B4-BE49-F238E27FC236}">
                <a16:creationId xmlns:a16="http://schemas.microsoft.com/office/drawing/2014/main" id="{43F07CE0-F5E2-4E53-A2A9-85F7C37D74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1238" y="188913"/>
            <a:ext cx="7459662" cy="457200"/>
          </a:xfrm>
        </p:spPr>
        <p:txBody>
          <a:bodyPr/>
          <a:lstStyle/>
          <a:p>
            <a:r>
              <a:rPr lang="en-CA" altLang="fr-FR" sz="2400"/>
              <a:t>Overview</a:t>
            </a:r>
            <a:endParaRPr lang="fr-CA" altLang="fr-FR" sz="2400"/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9599D2AD-1B09-4446-9456-E0EF86DC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1025525"/>
            <a:ext cx="822960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(1)						 </a:t>
            </a:r>
            <a:r>
              <a:rPr lang="en-US" altLang="fr-FR" sz="2000"/>
              <a:t>Overweight and obese is now the normal phenotype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Understand the importance of waist circumference in management of obesity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(2)						 </a:t>
            </a:r>
            <a:r>
              <a:rPr lang="en-US" altLang="fr-FR" sz="2000"/>
              <a:t>Understanding that weight loss is not the optimal outcome for managing obesity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Redefine treatment targets – focus on causal behaviours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altLang="fr-FR" sz="2000" b="1"/>
              <a:t>Challenge (3)						 </a:t>
            </a:r>
            <a:r>
              <a:rPr lang="en-US" altLang="fr-FR" sz="2000"/>
              <a:t>Sustaining healthy lifestyle behaviours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Reorganize health care teams – understand environmental challenges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38B1B71-F80A-4058-B677-B661754BEABB}"/>
              </a:ext>
            </a:extLst>
          </p:cNvPr>
          <p:cNvSpPr/>
          <p:nvPr/>
        </p:nvSpPr>
        <p:spPr>
          <a:xfrm>
            <a:off x="1196975" y="1374775"/>
            <a:ext cx="4154488" cy="32797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4764" name="Text Box 3">
            <a:extLst>
              <a:ext uri="{FF2B5EF4-FFF2-40B4-BE49-F238E27FC236}">
                <a16:creationId xmlns:a16="http://schemas.microsoft.com/office/drawing/2014/main" id="{48B63ABA-F9F7-4452-A491-F96E08B2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3189288"/>
            <a:ext cx="2646362" cy="2801937"/>
          </a:xfrm>
          <a:prstGeom prst="round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1500" b="1" dirty="0">
                <a:solidFill>
                  <a:sysClr val="windowText" lastClr="000000"/>
                </a:solidFill>
              </a:rPr>
              <a:t>Major findings:</a:t>
            </a:r>
          </a:p>
          <a:p>
            <a:pPr algn="just">
              <a:defRPr/>
            </a:pPr>
            <a:endParaRPr lang="en-US" sz="1000" b="1" dirty="0">
              <a:solidFill>
                <a:sysClr val="windowText" lastClr="00000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  <a:tabLst>
                <a:tab pos="120650" algn="l"/>
              </a:tabLst>
              <a:defRPr/>
            </a:pPr>
            <a:r>
              <a:rPr lang="en-US" sz="1500" dirty="0">
                <a:solidFill>
                  <a:sysClr val="windowText" lastClr="000000"/>
                </a:solidFill>
              </a:rPr>
              <a:t> The lifestyle intervention 	reduced incidence by 	</a:t>
            </a:r>
            <a:r>
              <a:rPr lang="en-US" sz="1500" dirty="0">
                <a:solidFill>
                  <a:srgbClr val="C00000"/>
                </a:solidFill>
              </a:rPr>
              <a:t>58% </a:t>
            </a:r>
            <a:r>
              <a:rPr lang="en-US" sz="1500" dirty="0">
                <a:solidFill>
                  <a:sysClr val="windowText" lastClr="000000"/>
                </a:solidFill>
              </a:rPr>
              <a:t>and metformin</a:t>
            </a:r>
            <a:r>
              <a:rPr lang="en-US" sz="1500" baseline="300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>
                <a:solidFill>
                  <a:sysClr val="windowText" lastClr="000000"/>
                </a:solidFill>
              </a:rPr>
              <a:t>by 	31% compared with 	placebo.</a:t>
            </a:r>
          </a:p>
          <a:p>
            <a:pPr>
              <a:defRPr/>
            </a:pPr>
            <a:endParaRPr lang="en-US" sz="1500" dirty="0">
              <a:solidFill>
                <a:sysClr val="windowText" lastClr="00000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  <a:tabLst>
                <a:tab pos="120650" algn="l"/>
                <a:tab pos="176213" algn="l"/>
              </a:tabLst>
              <a:defRPr/>
            </a:pPr>
            <a:r>
              <a:rPr lang="en-US" sz="1500" dirty="0">
                <a:solidFill>
                  <a:sysClr val="windowText" lastClr="000000"/>
                </a:solidFill>
              </a:rPr>
              <a:t> The lifestyle intervention 	was more effective than 	metformin. </a:t>
            </a:r>
            <a:endParaRPr lang="en-US" sz="15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122" name="Object 5">
            <a:extLst>
              <a:ext uri="{FF2B5EF4-FFF2-40B4-BE49-F238E27FC236}">
                <a16:creationId xmlns:a16="http://schemas.microsoft.com/office/drawing/2014/main" id="{9EA18566-49EC-4035-9BBA-9375BA5B3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8" y="1042988"/>
          <a:ext cx="4913312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orksheet" r:id="rId3" imgW="4914900" imgH="4286250" progId="Excel.Sheet.8">
                  <p:embed/>
                </p:oleObj>
              </mc:Choice>
              <mc:Fallback>
                <p:oleObj name="Worksheet" r:id="rId3" imgW="4914900" imgH="428625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042988"/>
                        <a:ext cx="4913312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Text Box 6">
            <a:extLst>
              <a:ext uri="{FF2B5EF4-FFF2-40B4-BE49-F238E27FC236}">
                <a16:creationId xmlns:a16="http://schemas.microsoft.com/office/drawing/2014/main" id="{C7E0FE77-6F55-4F13-BA71-F3EBB264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5113338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CA" b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Study year</a:t>
            </a:r>
          </a:p>
        </p:txBody>
      </p:sp>
      <p:sp>
        <p:nvSpPr>
          <p:cNvPr id="66568" name="Text Box 7">
            <a:extLst>
              <a:ext uri="{FF2B5EF4-FFF2-40B4-BE49-F238E27FC236}">
                <a16:creationId xmlns:a16="http://schemas.microsoft.com/office/drawing/2014/main" id="{EA2AC808-5A20-4CB0-90B9-722D386159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701006" y="2893219"/>
            <a:ext cx="44767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CA" sz="17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Cumulative incidence of </a:t>
            </a:r>
            <a:r>
              <a:rPr lang="fr-CA" sz="17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diabetes</a:t>
            </a:r>
            <a:r>
              <a:rPr lang="fr-CA" sz="17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(%)</a:t>
            </a:r>
          </a:p>
        </p:txBody>
      </p:sp>
      <p:grpSp>
        <p:nvGrpSpPr>
          <p:cNvPr id="5127" name="Groupe 20">
            <a:extLst>
              <a:ext uri="{FF2B5EF4-FFF2-40B4-BE49-F238E27FC236}">
                <a16:creationId xmlns:a16="http://schemas.microsoft.com/office/drawing/2014/main" id="{85AD4187-4CC3-46E0-802D-936BEFFBABEA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1365250"/>
            <a:ext cx="5089525" cy="3276600"/>
            <a:chOff x="1462757" y="1335239"/>
            <a:chExt cx="5089396" cy="3276000"/>
          </a:xfrm>
        </p:grpSpPr>
        <p:sp>
          <p:nvSpPr>
            <p:cNvPr id="5130" name="Line 2">
              <a:extLst>
                <a:ext uri="{FF2B5EF4-FFF2-40B4-BE49-F238E27FC236}">
                  <a16:creationId xmlns:a16="http://schemas.microsoft.com/office/drawing/2014/main" id="{A6FFA2A8-1CCC-49C4-A316-50DD53E04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8920" y="1335239"/>
              <a:ext cx="0" cy="3276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6572" name="Freeform 10">
              <a:extLst>
                <a:ext uri="{FF2B5EF4-FFF2-40B4-BE49-F238E27FC236}">
                  <a16:creationId xmlns:a16="http://schemas.microsoft.com/office/drawing/2014/main" id="{4084777A-E98E-4EF8-8797-8357F8C1A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869" y="2957367"/>
              <a:ext cx="3924201" cy="1652285"/>
            </a:xfrm>
            <a:custGeom>
              <a:avLst/>
              <a:gdLst>
                <a:gd name="T0" fmla="*/ 0 w 2788"/>
                <a:gd name="T1" fmla="*/ 2147483647 h 1040"/>
                <a:gd name="T2" fmla="*/ 2147483647 w 2788"/>
                <a:gd name="T3" fmla="*/ 2147483647 h 1040"/>
                <a:gd name="T4" fmla="*/ 2147483647 w 2788"/>
                <a:gd name="T5" fmla="*/ 2147483647 h 1040"/>
                <a:gd name="T6" fmla="*/ 2147483647 w 2788"/>
                <a:gd name="T7" fmla="*/ 2147483647 h 1040"/>
                <a:gd name="T8" fmla="*/ 2147483647 w 2788"/>
                <a:gd name="T9" fmla="*/ 2147483647 h 1040"/>
                <a:gd name="T10" fmla="*/ 2147483647 w 2788"/>
                <a:gd name="T11" fmla="*/ 2147483647 h 1040"/>
                <a:gd name="T12" fmla="*/ 2147483647 w 2788"/>
                <a:gd name="T13" fmla="*/ 2147483647 h 1040"/>
                <a:gd name="T14" fmla="*/ 2147483647 w 2788"/>
                <a:gd name="T15" fmla="*/ 2147483647 h 1040"/>
                <a:gd name="T16" fmla="*/ 2147483647 w 2788"/>
                <a:gd name="T17" fmla="*/ 2147483647 h 1040"/>
                <a:gd name="T18" fmla="*/ 2147483647 w 2788"/>
                <a:gd name="T19" fmla="*/ 2147483647 h 1040"/>
                <a:gd name="T20" fmla="*/ 2147483647 w 2788"/>
                <a:gd name="T21" fmla="*/ 2147483647 h 1040"/>
                <a:gd name="T22" fmla="*/ 2147483647 w 2788"/>
                <a:gd name="T23" fmla="*/ 2147483647 h 1040"/>
                <a:gd name="T24" fmla="*/ 2147483647 w 2788"/>
                <a:gd name="T25" fmla="*/ 2147483647 h 1040"/>
                <a:gd name="T26" fmla="*/ 2147483647 w 2788"/>
                <a:gd name="T27" fmla="*/ 2147483647 h 1040"/>
                <a:gd name="T28" fmla="*/ 2147483647 w 2788"/>
                <a:gd name="T29" fmla="*/ 2147483647 h 1040"/>
                <a:gd name="T30" fmla="*/ 2147483647 w 2788"/>
                <a:gd name="T31" fmla="*/ 2147483647 h 1040"/>
                <a:gd name="T32" fmla="*/ 2147483647 w 2788"/>
                <a:gd name="T33" fmla="*/ 0 h 1040"/>
                <a:gd name="T34" fmla="*/ 2147483647 w 2788"/>
                <a:gd name="T35" fmla="*/ 0 h 10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88"/>
                <a:gd name="T55" fmla="*/ 0 h 1040"/>
                <a:gd name="T56" fmla="*/ 2788 w 2788"/>
                <a:gd name="T57" fmla="*/ 1040 h 10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88" h="1040">
                  <a:moveTo>
                    <a:pt x="0" y="1036"/>
                  </a:moveTo>
                  <a:lnTo>
                    <a:pt x="328" y="1040"/>
                  </a:lnTo>
                  <a:lnTo>
                    <a:pt x="328" y="992"/>
                  </a:lnTo>
                  <a:lnTo>
                    <a:pt x="668" y="992"/>
                  </a:lnTo>
                  <a:lnTo>
                    <a:pt x="668" y="836"/>
                  </a:lnTo>
                  <a:lnTo>
                    <a:pt x="988" y="836"/>
                  </a:lnTo>
                  <a:lnTo>
                    <a:pt x="988" y="796"/>
                  </a:lnTo>
                  <a:lnTo>
                    <a:pt x="1324" y="796"/>
                  </a:lnTo>
                  <a:lnTo>
                    <a:pt x="1324" y="616"/>
                  </a:lnTo>
                  <a:lnTo>
                    <a:pt x="1660" y="620"/>
                  </a:lnTo>
                  <a:lnTo>
                    <a:pt x="1660" y="508"/>
                  </a:lnTo>
                  <a:lnTo>
                    <a:pt x="1984" y="508"/>
                  </a:lnTo>
                  <a:lnTo>
                    <a:pt x="1984" y="328"/>
                  </a:lnTo>
                  <a:lnTo>
                    <a:pt x="2304" y="328"/>
                  </a:lnTo>
                  <a:lnTo>
                    <a:pt x="2304" y="228"/>
                  </a:lnTo>
                  <a:lnTo>
                    <a:pt x="2680" y="228"/>
                  </a:lnTo>
                  <a:lnTo>
                    <a:pt x="2680" y="0"/>
                  </a:lnTo>
                  <a:lnTo>
                    <a:pt x="2788" y="0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574" name="Freeform 12">
              <a:extLst>
                <a:ext uri="{FF2B5EF4-FFF2-40B4-BE49-F238E27FC236}">
                  <a16:creationId xmlns:a16="http://schemas.microsoft.com/office/drawing/2014/main" id="{2A34107A-2EB4-4D9A-A98B-6FA383AD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757" y="2284390"/>
              <a:ext cx="3924201" cy="2306216"/>
            </a:xfrm>
            <a:custGeom>
              <a:avLst/>
              <a:gdLst>
                <a:gd name="T0" fmla="*/ 0 w 2776"/>
                <a:gd name="T1" fmla="*/ 2147483647 h 1452"/>
                <a:gd name="T2" fmla="*/ 2147483647 w 2776"/>
                <a:gd name="T3" fmla="*/ 2147483647 h 1452"/>
                <a:gd name="T4" fmla="*/ 2147483647 w 2776"/>
                <a:gd name="T5" fmla="*/ 2147483647 h 1452"/>
                <a:gd name="T6" fmla="*/ 2147483647 w 2776"/>
                <a:gd name="T7" fmla="*/ 2147483647 h 1452"/>
                <a:gd name="T8" fmla="*/ 2147483647 w 2776"/>
                <a:gd name="T9" fmla="*/ 2147483647 h 1452"/>
                <a:gd name="T10" fmla="*/ 2147483647 w 2776"/>
                <a:gd name="T11" fmla="*/ 2147483647 h 1452"/>
                <a:gd name="T12" fmla="*/ 2147483647 w 2776"/>
                <a:gd name="T13" fmla="*/ 2147483647 h 1452"/>
                <a:gd name="T14" fmla="*/ 2147483647 w 2776"/>
                <a:gd name="T15" fmla="*/ 2147483647 h 1452"/>
                <a:gd name="T16" fmla="*/ 2147483647 w 2776"/>
                <a:gd name="T17" fmla="*/ 2147483647 h 1452"/>
                <a:gd name="T18" fmla="*/ 2147483647 w 2776"/>
                <a:gd name="T19" fmla="*/ 2147483647 h 1452"/>
                <a:gd name="T20" fmla="*/ 2147483647 w 2776"/>
                <a:gd name="T21" fmla="*/ 2147483647 h 1452"/>
                <a:gd name="T22" fmla="*/ 2147483647 w 2776"/>
                <a:gd name="T23" fmla="*/ 2147483647 h 1452"/>
                <a:gd name="T24" fmla="*/ 2147483647 w 2776"/>
                <a:gd name="T25" fmla="*/ 2147483647 h 1452"/>
                <a:gd name="T26" fmla="*/ 2147483647 w 2776"/>
                <a:gd name="T27" fmla="*/ 2147483647 h 1452"/>
                <a:gd name="T28" fmla="*/ 2147483647 w 2776"/>
                <a:gd name="T29" fmla="*/ 2147483647 h 1452"/>
                <a:gd name="T30" fmla="*/ 2147483647 w 2776"/>
                <a:gd name="T31" fmla="*/ 2147483647 h 1452"/>
                <a:gd name="T32" fmla="*/ 2147483647 w 2776"/>
                <a:gd name="T33" fmla="*/ 2147483647 h 1452"/>
                <a:gd name="T34" fmla="*/ 2147483647 w 2776"/>
                <a:gd name="T35" fmla="*/ 2147483647 h 1452"/>
                <a:gd name="T36" fmla="*/ 2147483647 w 2776"/>
                <a:gd name="T37" fmla="*/ 0 h 1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76"/>
                <a:gd name="T58" fmla="*/ 0 h 1452"/>
                <a:gd name="T59" fmla="*/ 2776 w 2776"/>
                <a:gd name="T60" fmla="*/ 1452 h 14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76" h="1452">
                  <a:moveTo>
                    <a:pt x="0" y="1452"/>
                  </a:moveTo>
                  <a:lnTo>
                    <a:pt x="324" y="1448"/>
                  </a:lnTo>
                  <a:lnTo>
                    <a:pt x="324" y="1408"/>
                  </a:lnTo>
                  <a:lnTo>
                    <a:pt x="664" y="1408"/>
                  </a:lnTo>
                  <a:lnTo>
                    <a:pt x="664" y="1068"/>
                  </a:lnTo>
                  <a:lnTo>
                    <a:pt x="988" y="1068"/>
                  </a:lnTo>
                  <a:lnTo>
                    <a:pt x="988" y="972"/>
                  </a:lnTo>
                  <a:lnTo>
                    <a:pt x="1320" y="972"/>
                  </a:lnTo>
                  <a:lnTo>
                    <a:pt x="1320" y="712"/>
                  </a:lnTo>
                  <a:lnTo>
                    <a:pt x="1656" y="712"/>
                  </a:lnTo>
                  <a:lnTo>
                    <a:pt x="1656" y="632"/>
                  </a:lnTo>
                  <a:lnTo>
                    <a:pt x="1988" y="632"/>
                  </a:lnTo>
                  <a:lnTo>
                    <a:pt x="1988" y="404"/>
                  </a:lnTo>
                  <a:lnTo>
                    <a:pt x="2300" y="408"/>
                  </a:lnTo>
                  <a:lnTo>
                    <a:pt x="2300" y="184"/>
                  </a:lnTo>
                  <a:lnTo>
                    <a:pt x="2664" y="184"/>
                  </a:lnTo>
                  <a:lnTo>
                    <a:pt x="2664" y="4"/>
                  </a:lnTo>
                  <a:lnTo>
                    <a:pt x="2776" y="4"/>
                  </a:lnTo>
                  <a:lnTo>
                    <a:pt x="2776" y="0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58" name="Text Box 13">
              <a:extLst>
                <a:ext uri="{FF2B5EF4-FFF2-40B4-BE49-F238E27FC236}">
                  <a16:creationId xmlns:a16="http://schemas.microsoft.com/office/drawing/2014/main" id="{E3974FF3-290C-471B-8805-918D1763A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5524" y="3530350"/>
              <a:ext cx="603235" cy="269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150" b="1" dirty="0">
                  <a:latin typeface="Arial" charset="0"/>
                  <a:cs typeface="+mn-cs"/>
                </a:rPr>
                <a:t>14.4%</a:t>
              </a:r>
              <a:endParaRPr lang="en-CA" sz="1150" b="1" dirty="0">
                <a:latin typeface="Arial" charset="0"/>
                <a:cs typeface="+mn-cs"/>
              </a:endParaRPr>
            </a:p>
          </p:txBody>
        </p:sp>
        <p:sp>
          <p:nvSpPr>
            <p:cNvPr id="6159" name="Text Box 14">
              <a:extLst>
                <a:ext uri="{FF2B5EF4-FFF2-40B4-BE49-F238E27FC236}">
                  <a16:creationId xmlns:a16="http://schemas.microsoft.com/office/drawing/2014/main" id="{2A3CDBB2-D7A6-4E3D-9D2A-CC7494D3C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600" y="2668495"/>
              <a:ext cx="603235" cy="269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150" b="1" dirty="0">
                  <a:latin typeface="Arial" charset="0"/>
                  <a:cs typeface="+mn-cs"/>
                </a:rPr>
                <a:t>21.7%</a:t>
              </a:r>
              <a:endParaRPr lang="en-CA" sz="1150" b="1" dirty="0">
                <a:latin typeface="Arial" charset="0"/>
                <a:cs typeface="+mn-cs"/>
              </a:endParaRPr>
            </a:p>
          </p:txBody>
        </p:sp>
        <p:sp>
          <p:nvSpPr>
            <p:cNvPr id="66577" name="Freeform 15">
              <a:extLst>
                <a:ext uri="{FF2B5EF4-FFF2-40B4-BE49-F238E27FC236}">
                  <a16:creationId xmlns:a16="http://schemas.microsoft.com/office/drawing/2014/main" id="{53618857-E8D3-4E1F-8649-DBE68FD81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519" y="1693948"/>
              <a:ext cx="3906739" cy="2890309"/>
            </a:xfrm>
            <a:custGeom>
              <a:avLst/>
              <a:gdLst>
                <a:gd name="T0" fmla="*/ 0 w 2771"/>
                <a:gd name="T1" fmla="*/ 2147483647 h 1820"/>
                <a:gd name="T2" fmla="*/ 2147483647 w 2771"/>
                <a:gd name="T3" fmla="*/ 2147483647 h 1820"/>
                <a:gd name="T4" fmla="*/ 2147483647 w 2771"/>
                <a:gd name="T5" fmla="*/ 2147483647 h 1820"/>
                <a:gd name="T6" fmla="*/ 2147483647 w 2771"/>
                <a:gd name="T7" fmla="*/ 2147483647 h 1820"/>
                <a:gd name="T8" fmla="*/ 2147483647 w 2771"/>
                <a:gd name="T9" fmla="*/ 2147483647 h 1820"/>
                <a:gd name="T10" fmla="*/ 2147483647 w 2771"/>
                <a:gd name="T11" fmla="*/ 2147483647 h 1820"/>
                <a:gd name="T12" fmla="*/ 2147483647 w 2771"/>
                <a:gd name="T13" fmla="*/ 2147483647 h 1820"/>
                <a:gd name="T14" fmla="*/ 2147483647 w 2771"/>
                <a:gd name="T15" fmla="*/ 2147483647 h 1820"/>
                <a:gd name="T16" fmla="*/ 2147483647 w 2771"/>
                <a:gd name="T17" fmla="*/ 2147483647 h 1820"/>
                <a:gd name="T18" fmla="*/ 2147483647 w 2771"/>
                <a:gd name="T19" fmla="*/ 2147483647 h 1820"/>
                <a:gd name="T20" fmla="*/ 2147483647 w 2771"/>
                <a:gd name="T21" fmla="*/ 2147483647 h 1820"/>
                <a:gd name="T22" fmla="*/ 2147483647 w 2771"/>
                <a:gd name="T23" fmla="*/ 2147483647 h 1820"/>
                <a:gd name="T24" fmla="*/ 2147483647 w 2771"/>
                <a:gd name="T25" fmla="*/ 2147483647 h 1820"/>
                <a:gd name="T26" fmla="*/ 2147483647 w 2771"/>
                <a:gd name="T27" fmla="*/ 2147483647 h 1820"/>
                <a:gd name="T28" fmla="*/ 2147483647 w 2771"/>
                <a:gd name="T29" fmla="*/ 2147483647 h 1820"/>
                <a:gd name="T30" fmla="*/ 2147483647 w 2771"/>
                <a:gd name="T31" fmla="*/ 2147483647 h 1820"/>
                <a:gd name="T32" fmla="*/ 2147483647 w 2771"/>
                <a:gd name="T33" fmla="*/ 2147483647 h 1820"/>
                <a:gd name="T34" fmla="*/ 2147483647 w 2771"/>
                <a:gd name="T35" fmla="*/ 2147483647 h 1820"/>
                <a:gd name="T36" fmla="*/ 2147483647 w 2771"/>
                <a:gd name="T37" fmla="*/ 0 h 1820"/>
                <a:gd name="T38" fmla="*/ 2147483647 w 2771"/>
                <a:gd name="T39" fmla="*/ 2147483647 h 18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71"/>
                <a:gd name="T61" fmla="*/ 0 h 1820"/>
                <a:gd name="T62" fmla="*/ 2771 w 2771"/>
                <a:gd name="T63" fmla="*/ 1820 h 18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71" h="1820">
                  <a:moveTo>
                    <a:pt x="0" y="1820"/>
                  </a:moveTo>
                  <a:lnTo>
                    <a:pt x="324" y="1816"/>
                  </a:lnTo>
                  <a:lnTo>
                    <a:pt x="323" y="1648"/>
                  </a:lnTo>
                  <a:lnTo>
                    <a:pt x="663" y="1648"/>
                  </a:lnTo>
                  <a:lnTo>
                    <a:pt x="663" y="1180"/>
                  </a:lnTo>
                  <a:lnTo>
                    <a:pt x="979" y="1176"/>
                  </a:lnTo>
                  <a:lnTo>
                    <a:pt x="979" y="1096"/>
                  </a:lnTo>
                  <a:lnTo>
                    <a:pt x="1315" y="1100"/>
                  </a:lnTo>
                  <a:lnTo>
                    <a:pt x="1315" y="768"/>
                  </a:lnTo>
                  <a:lnTo>
                    <a:pt x="1663" y="768"/>
                  </a:lnTo>
                  <a:lnTo>
                    <a:pt x="1663" y="592"/>
                  </a:lnTo>
                  <a:lnTo>
                    <a:pt x="1983" y="592"/>
                  </a:lnTo>
                  <a:lnTo>
                    <a:pt x="1983" y="364"/>
                  </a:lnTo>
                  <a:lnTo>
                    <a:pt x="2299" y="368"/>
                  </a:lnTo>
                  <a:lnTo>
                    <a:pt x="2299" y="264"/>
                  </a:lnTo>
                  <a:lnTo>
                    <a:pt x="2663" y="268"/>
                  </a:lnTo>
                  <a:lnTo>
                    <a:pt x="2663" y="4"/>
                  </a:lnTo>
                  <a:lnTo>
                    <a:pt x="2771" y="4"/>
                  </a:lnTo>
                  <a:lnTo>
                    <a:pt x="2767" y="0"/>
                  </a:lnTo>
                  <a:lnTo>
                    <a:pt x="2767" y="12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61" name="Text Box 16">
              <a:extLst>
                <a:ext uri="{FF2B5EF4-FFF2-40B4-BE49-F238E27FC236}">
                  <a16:creationId xmlns:a16="http://schemas.microsoft.com/office/drawing/2014/main" id="{523DEDEC-E1CD-48D3-A3BF-58DC6A563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363" y="2047896"/>
              <a:ext cx="601647" cy="269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150" b="1" dirty="0">
                  <a:latin typeface="Arial" charset="0"/>
                  <a:cs typeface="+mn-cs"/>
                </a:rPr>
                <a:t>28.8%</a:t>
              </a:r>
              <a:endParaRPr lang="en-CA" sz="1150" b="1" dirty="0">
                <a:latin typeface="Arial" charset="0"/>
                <a:cs typeface="+mn-cs"/>
              </a:endParaRPr>
            </a:p>
          </p:txBody>
        </p:sp>
        <p:sp>
          <p:nvSpPr>
            <p:cNvPr id="66570" name="Text Box 8">
              <a:extLst>
                <a:ext uri="{FF2B5EF4-FFF2-40B4-BE49-F238E27FC236}">
                  <a16:creationId xmlns:a16="http://schemas.microsoft.com/office/drawing/2014/main" id="{8D3779B1-E95D-4DA4-BF06-8A5BD706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271" y="1514594"/>
              <a:ext cx="998513" cy="3745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CA" sz="1600" b="1" dirty="0">
                  <a:solidFill>
                    <a:schemeClr val="accent1"/>
                  </a:solidFill>
                </a:rPr>
                <a:t>Placebo</a:t>
              </a:r>
            </a:p>
          </p:txBody>
        </p:sp>
        <p:sp>
          <p:nvSpPr>
            <p:cNvPr id="66571" name="Text Box 9">
              <a:extLst>
                <a:ext uri="{FF2B5EF4-FFF2-40B4-BE49-F238E27FC236}">
                  <a16:creationId xmlns:a16="http://schemas.microsoft.com/office/drawing/2014/main" id="{63B08544-3B35-412C-9449-3699876E2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334" y="2103448"/>
              <a:ext cx="1212819" cy="3745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CA" sz="1600" b="1" dirty="0" err="1">
                  <a:solidFill>
                    <a:schemeClr val="accent5"/>
                  </a:solidFill>
                </a:rPr>
                <a:t>Metformin</a:t>
              </a:r>
              <a:endParaRPr lang="fr-CA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66573" name="Text Box 11">
              <a:extLst>
                <a:ext uri="{FF2B5EF4-FFF2-40B4-BE49-F238E27FC236}">
                  <a16:creationId xmlns:a16="http://schemas.microsoft.com/office/drawing/2014/main" id="{7191AC00-BD4E-45D8-9E9A-C3480DE5D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5208" y="2768489"/>
              <a:ext cx="1047723" cy="3745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CA" sz="1600" b="1">
                  <a:solidFill>
                    <a:schemeClr val="accent2"/>
                  </a:solidFill>
                </a:rPr>
                <a:t>Lifestyle</a:t>
              </a:r>
            </a:p>
          </p:txBody>
        </p:sp>
      </p:grpSp>
      <p:sp>
        <p:nvSpPr>
          <p:cNvPr id="5128" name="Titre 19">
            <a:extLst>
              <a:ext uri="{FF2B5EF4-FFF2-40B4-BE49-F238E27FC236}">
                <a16:creationId xmlns:a16="http://schemas.microsoft.com/office/drawing/2014/main" id="{1A464199-DC99-4CF0-82F6-00397417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pPr eaLnBrk="0" hangingPunct="0"/>
            <a:r>
              <a:rPr lang="en-US" altLang="fr-FR" sz="2400"/>
              <a:t>Reduction in the Incidence of Type 2 Diabetes with </a:t>
            </a:r>
            <a:br>
              <a:rPr lang="en-US" altLang="fr-FR" sz="2400"/>
            </a:br>
            <a:r>
              <a:rPr lang="en-US" altLang="fr-FR" sz="2400"/>
              <a:t>Lifestyle Intervention or Metformin </a:t>
            </a:r>
            <a:endParaRPr lang="fr-CA" altLang="fr-FR" sz="2400"/>
          </a:p>
        </p:txBody>
      </p:sp>
      <p:sp>
        <p:nvSpPr>
          <p:cNvPr id="5129" name="Espace réservé du texte 21">
            <a:extLst>
              <a:ext uri="{FF2B5EF4-FFF2-40B4-BE49-F238E27FC236}">
                <a16:creationId xmlns:a16="http://schemas.microsoft.com/office/drawing/2014/main" id="{78DC6E7A-45B9-4566-A61D-B5FC7E46A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>
                <a:solidFill>
                  <a:srgbClr val="333333"/>
                </a:solidFill>
              </a:rPr>
              <a:t>Adapted from Knowler WC et al. N Engl J Med 2002;346:393-403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8">
            <a:extLst>
              <a:ext uri="{FF2B5EF4-FFF2-40B4-BE49-F238E27FC236}">
                <a16:creationId xmlns:a16="http://schemas.microsoft.com/office/drawing/2014/main" id="{CFDD42B1-4D40-4E52-9065-BBADD1CA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889125"/>
            <a:ext cx="84359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fr-FR" sz="4800" b="1">
                <a:solidFill>
                  <a:schemeClr val="tx2"/>
                </a:solidFill>
              </a:rPr>
              <a:t>Objective</a:t>
            </a:r>
          </a:p>
          <a:p>
            <a:pPr eaLnBrk="1" hangingPunct="1"/>
            <a:endParaRPr lang="en-US" altLang="fr-FR" sz="1000"/>
          </a:p>
          <a:p>
            <a:pPr algn="ctr" eaLnBrk="1" hangingPunct="1"/>
            <a:r>
              <a:rPr lang="en-US" altLang="fr-FR" sz="3200" b="1"/>
              <a:t>To increase proportion of participants achieving at least 150 minutes of moderate intensity physical activity at </a:t>
            </a:r>
          </a:p>
          <a:p>
            <a:pPr algn="ctr" eaLnBrk="1" hangingPunct="1"/>
            <a:r>
              <a:rPr lang="en-US" altLang="fr-FR" sz="3200" b="1"/>
              <a:t>12 and 24 months.</a:t>
            </a:r>
            <a:endParaRPr lang="en-CA" altLang="fr-FR" sz="3200" b="1"/>
          </a:p>
        </p:txBody>
      </p:sp>
      <p:sp>
        <p:nvSpPr>
          <p:cNvPr id="46083" name="Titre 5">
            <a:extLst>
              <a:ext uri="{FF2B5EF4-FFF2-40B4-BE49-F238E27FC236}">
                <a16:creationId xmlns:a16="http://schemas.microsoft.com/office/drawing/2014/main" id="{AEA6C84E-1F33-4639-A46C-E9F3C5D3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CA" altLang="fr-FR" sz="2400"/>
              <a:t>Exercise on Prescription for Women Aged 40-74 Recruited Through Primary Care: Two-Year Randomized Controlled Trial</a:t>
            </a:r>
            <a:endParaRPr lang="fr-CA" altLang="fr-FR" sz="240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146B1093-4075-4990-832A-A96D8E79311F}"/>
              </a:ext>
            </a:extLst>
          </p:cNvPr>
          <p:cNvSpPr txBox="1">
            <a:spLocks/>
          </p:cNvSpPr>
          <p:nvPr/>
        </p:nvSpPr>
        <p:spPr>
          <a:xfrm>
            <a:off x="2124075" y="6105525"/>
            <a:ext cx="6800850" cy="552450"/>
          </a:xfrm>
          <a:prstGeom prst="rect">
            <a:avLst/>
          </a:prstGeom>
        </p:spPr>
        <p:txBody>
          <a:bodyPr anchor="ctr"/>
          <a:lstStyle/>
          <a:p>
            <a:pPr marL="449263" indent="-449263" algn="r">
              <a:spcBef>
                <a:spcPct val="20000"/>
              </a:spcBef>
              <a:buClr>
                <a:srgbClr val="333333"/>
              </a:buClr>
              <a:defRPr/>
            </a:pPr>
            <a:r>
              <a:rPr lang="en-CA" sz="1000" dirty="0">
                <a:latin typeface="Arial" charset="0"/>
                <a:cs typeface="Arial" charset="0"/>
              </a:rPr>
              <a:t>Lawton BA  et al. BMJ 2008;337:a2509</a:t>
            </a:r>
            <a:endParaRPr lang="en-US" sz="3000" kern="0" dirty="0">
              <a:solidFill>
                <a:srgbClr val="33333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105">
            <a:extLst>
              <a:ext uri="{FF2B5EF4-FFF2-40B4-BE49-F238E27FC236}">
                <a16:creationId xmlns:a16="http://schemas.microsoft.com/office/drawing/2014/main" id="{57CC6AB5-029D-45C6-A166-D0905045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5473700"/>
            <a:ext cx="4356100" cy="360363"/>
          </a:xfrm>
          <a:prstGeom prst="roundRect">
            <a:avLst>
              <a:gd name="adj" fmla="val 9972"/>
            </a:avLst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anchor="ctr"/>
          <a:lstStyle/>
          <a:p>
            <a:pPr>
              <a:lnSpc>
                <a:spcPct val="150000"/>
              </a:lnSpc>
              <a:defRPr/>
            </a:pPr>
            <a:endParaRPr lang="en-US" sz="1200">
              <a:sym typeface="Symbol" pitchFamily="18" charset="2"/>
            </a:endParaRPr>
          </a:p>
        </p:txBody>
      </p:sp>
      <p:sp>
        <p:nvSpPr>
          <p:cNvPr id="68642" name="AutoShape 105">
            <a:extLst>
              <a:ext uri="{FF2B5EF4-FFF2-40B4-BE49-F238E27FC236}">
                <a16:creationId xmlns:a16="http://schemas.microsoft.com/office/drawing/2014/main" id="{5C1D74A6-4536-4292-B10D-26817B8E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4903788"/>
            <a:ext cx="6316663" cy="515937"/>
          </a:xfrm>
          <a:prstGeom prst="roundRect">
            <a:avLst>
              <a:gd name="adj" fmla="val 9972"/>
            </a:avLst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anchor="ctr"/>
          <a:lstStyle/>
          <a:p>
            <a:pPr>
              <a:lnSpc>
                <a:spcPct val="150000"/>
              </a:lnSpc>
              <a:defRPr/>
            </a:pPr>
            <a:endParaRPr lang="en-US" sz="1200">
              <a:sym typeface="Symbol" pitchFamily="18" charset="2"/>
            </a:endParaRP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F021196D-836A-48BF-8E66-2570EBD73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933950"/>
            <a:ext cx="643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V: Visit with primary care nurse: brief counselling to increase physical activity (≈30 minutes)</a:t>
            </a:r>
          </a:p>
          <a:p>
            <a:pPr eaLnBrk="1" hangingPunct="1"/>
            <a:r>
              <a:rPr lang="en-US" altLang="fr-FR" sz="1200"/>
              <a:t>T: Telephone-based activity counselling from </a:t>
            </a:r>
            <a:r>
              <a:rPr lang="en-US" altLang="fr-FR" sz="1200" i="1"/>
              <a:t>exercise specialist</a:t>
            </a:r>
            <a:r>
              <a:rPr lang="en-US" altLang="fr-FR" sz="1200"/>
              <a:t> (≈15 minutes)</a:t>
            </a:r>
          </a:p>
        </p:txBody>
      </p:sp>
      <p:sp>
        <p:nvSpPr>
          <p:cNvPr id="715802" name="Text Box 26">
            <a:extLst>
              <a:ext uri="{FF2B5EF4-FFF2-40B4-BE49-F238E27FC236}">
                <a16:creationId xmlns:a16="http://schemas.microsoft.com/office/drawing/2014/main" id="{20369737-12D3-4859-B3BC-82BB2B897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281238"/>
            <a:ext cx="2944813" cy="4079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Pragmatic, cost-effective</a:t>
            </a:r>
          </a:p>
        </p:txBody>
      </p:sp>
      <p:sp>
        <p:nvSpPr>
          <p:cNvPr id="715780" name="Line 4">
            <a:extLst>
              <a:ext uri="{FF2B5EF4-FFF2-40B4-BE49-F238E27FC236}">
                <a16:creationId xmlns:a16="http://schemas.microsoft.com/office/drawing/2014/main" id="{0A7B9B8B-8904-4D29-AB80-2F3F9FE1C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3273425"/>
            <a:ext cx="6692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81" name="Line 5">
            <a:extLst>
              <a:ext uri="{FF2B5EF4-FFF2-40B4-BE49-F238E27FC236}">
                <a16:creationId xmlns:a16="http://schemas.microsoft.com/office/drawing/2014/main" id="{03CD6AA7-E0F0-4515-BCAB-28429771A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2338" y="32718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82" name="Line 6">
            <a:extLst>
              <a:ext uri="{FF2B5EF4-FFF2-40B4-BE49-F238E27FC236}">
                <a16:creationId xmlns:a16="http://schemas.microsoft.com/office/drawing/2014/main" id="{EA9D7455-0051-4027-83AC-C4839FDC8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550" y="326548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83" name="Text Box 7">
            <a:extLst>
              <a:ext uri="{FF2B5EF4-FFF2-40B4-BE49-F238E27FC236}">
                <a16:creationId xmlns:a16="http://schemas.microsoft.com/office/drawing/2014/main" id="{F7115AE7-C2A5-447E-9CB9-8964A8E9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3670300"/>
            <a:ext cx="14716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+mn-cs"/>
              </a:rPr>
              <a:t>24 months</a:t>
            </a:r>
          </a:p>
          <a:p>
            <a:pPr algn="ctr">
              <a:defRPr/>
            </a:pPr>
            <a:endParaRPr lang="en-US" sz="500" b="1" dirty="0">
              <a:solidFill>
                <a:schemeClr val="tx2"/>
              </a:solidFill>
              <a:cs typeface="+mn-cs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cs typeface="+mn-cs"/>
              </a:rPr>
              <a:t>Outcome measures</a:t>
            </a:r>
            <a:endParaRPr lang="en-CA" sz="1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15784" name="Line 8">
            <a:extLst>
              <a:ext uri="{FF2B5EF4-FFF2-40B4-BE49-F238E27FC236}">
                <a16:creationId xmlns:a16="http://schemas.microsoft.com/office/drawing/2014/main" id="{8986707A-12AF-4095-935F-1EA7F4CBE0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9425" y="2927350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85" name="Line 9">
            <a:extLst>
              <a:ext uri="{FF2B5EF4-FFF2-40B4-BE49-F238E27FC236}">
                <a16:creationId xmlns:a16="http://schemas.microsoft.com/office/drawing/2014/main" id="{F4FC60D9-4279-401D-B80F-68FBEBE01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7938" y="2927350"/>
            <a:ext cx="0" cy="352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89" name="Text Box 13">
            <a:extLst>
              <a:ext uri="{FF2B5EF4-FFF2-40B4-BE49-F238E27FC236}">
                <a16:creationId xmlns:a16="http://schemas.microsoft.com/office/drawing/2014/main" id="{608C6EC6-6837-409A-8DD4-B71D88EC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320800"/>
            <a:ext cx="4479925" cy="4079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9-month intervention: “</a:t>
            </a:r>
            <a:r>
              <a:rPr lang="en-US" b="1" i="1" dirty="0">
                <a:solidFill>
                  <a:schemeClr val="tx1"/>
                </a:solidFill>
              </a:rPr>
              <a:t>Lifestyle script”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15790" name="Line 14">
            <a:extLst>
              <a:ext uri="{FF2B5EF4-FFF2-40B4-BE49-F238E27FC236}">
                <a16:creationId xmlns:a16="http://schemas.microsoft.com/office/drawing/2014/main" id="{0106E8E1-97A5-4CC8-85F8-ECA5AAAC2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9425" y="3273425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91" name="Text Box 15">
            <a:extLst>
              <a:ext uri="{FF2B5EF4-FFF2-40B4-BE49-F238E27FC236}">
                <a16:creationId xmlns:a16="http://schemas.microsoft.com/office/drawing/2014/main" id="{A31093B5-928E-4AF8-A113-25D21363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3670300"/>
            <a:ext cx="121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cs typeface="+mn-cs"/>
              </a:rPr>
              <a:t>6 months</a:t>
            </a:r>
            <a:endParaRPr lang="en-CA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15792" name="Line 16">
            <a:extLst>
              <a:ext uri="{FF2B5EF4-FFF2-40B4-BE49-F238E27FC236}">
                <a16:creationId xmlns:a16="http://schemas.microsoft.com/office/drawing/2014/main" id="{A054E764-0466-4001-991B-1B2A29CC74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2927350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93" name="Text Box 17">
            <a:extLst>
              <a:ext uri="{FF2B5EF4-FFF2-40B4-BE49-F238E27FC236}">
                <a16:creationId xmlns:a16="http://schemas.microsoft.com/office/drawing/2014/main" id="{39374F8A-CEB9-4C18-A22F-E2FCFA5E6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470150"/>
            <a:ext cx="390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V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15794" name="Line 18">
            <a:extLst>
              <a:ext uri="{FF2B5EF4-FFF2-40B4-BE49-F238E27FC236}">
                <a16:creationId xmlns:a16="http://schemas.microsoft.com/office/drawing/2014/main" id="{81707693-5090-4F04-842C-2A2A41FAE3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0863" y="2927350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95" name="Line 19">
            <a:extLst>
              <a:ext uri="{FF2B5EF4-FFF2-40B4-BE49-F238E27FC236}">
                <a16:creationId xmlns:a16="http://schemas.microsoft.com/office/drawing/2014/main" id="{EE31B707-EF3C-4DD5-8509-A16777638E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0913" y="2927350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96" name="Line 20">
            <a:extLst>
              <a:ext uri="{FF2B5EF4-FFF2-40B4-BE49-F238E27FC236}">
                <a16:creationId xmlns:a16="http://schemas.microsoft.com/office/drawing/2014/main" id="{7049CCC7-10C8-4C01-8DF8-26A0AAE92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0963" y="2927350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97" name="Line 21">
            <a:extLst>
              <a:ext uri="{FF2B5EF4-FFF2-40B4-BE49-F238E27FC236}">
                <a16:creationId xmlns:a16="http://schemas.microsoft.com/office/drawing/2014/main" id="{665BB584-7477-4CB1-9A36-50F69EF63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2400" y="2927350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15798" name="Line 22">
            <a:extLst>
              <a:ext uri="{FF2B5EF4-FFF2-40B4-BE49-F238E27FC236}">
                <a16:creationId xmlns:a16="http://schemas.microsoft.com/office/drawing/2014/main" id="{105AA788-BE67-46B4-8B6E-0DAD1EBB9A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2400" y="3273425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15799" name="Text Box 23">
            <a:extLst>
              <a:ext uri="{FF2B5EF4-FFF2-40B4-BE49-F238E27FC236}">
                <a16:creationId xmlns:a16="http://schemas.microsoft.com/office/drawing/2014/main" id="{66B3117E-5476-4CD7-9C5F-63A8C0F7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3670300"/>
            <a:ext cx="13414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+mn-cs"/>
              </a:rPr>
              <a:t>12 months</a:t>
            </a:r>
          </a:p>
          <a:p>
            <a:pPr algn="ctr">
              <a:defRPr/>
            </a:pPr>
            <a:endParaRPr lang="en-US" sz="500" b="1" dirty="0">
              <a:solidFill>
                <a:schemeClr val="tx2"/>
              </a:solidFill>
              <a:cs typeface="+mn-cs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cs typeface="+mn-cs"/>
              </a:rPr>
              <a:t>Outcome measures</a:t>
            </a:r>
            <a:endParaRPr lang="en-CA" sz="1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15800" name="Text Box 24">
            <a:extLst>
              <a:ext uri="{FF2B5EF4-FFF2-40B4-BE49-F238E27FC236}">
                <a16:creationId xmlns:a16="http://schemas.microsoft.com/office/drawing/2014/main" id="{AEDAEBD4-96E4-47B4-82EC-FB34593F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36703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+mn-cs"/>
              </a:rPr>
              <a:t>Baseline</a:t>
            </a:r>
            <a:endParaRPr lang="en-CA" sz="1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6588C3ED-572A-4498-9531-0D1759B72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470150"/>
            <a:ext cx="338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T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8C4F93D3-D42A-46AA-B73C-EDEA3255E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470150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T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2D4695C8-3F54-428D-BBFE-5F161D915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2470150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T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B5B4F486-0FB6-480C-846A-F7C41FC6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2470150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T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8EE24952-EC62-4463-8641-8E8C63B2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470150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T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00C0A088-F7CE-4693-AA91-C5B1DB9AA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470150"/>
            <a:ext cx="390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V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8" name="Accolade fermante 37">
            <a:extLst>
              <a:ext uri="{FF2B5EF4-FFF2-40B4-BE49-F238E27FC236}">
                <a16:creationId xmlns:a16="http://schemas.microsoft.com/office/drawing/2014/main" id="{E4078D0C-B4C7-40CD-B456-5A8D5A4603E4}"/>
              </a:ext>
            </a:extLst>
          </p:cNvPr>
          <p:cNvSpPr/>
          <p:nvPr/>
        </p:nvSpPr>
        <p:spPr bwMode="auto">
          <a:xfrm rot="5400000">
            <a:off x="2469357" y="-205581"/>
            <a:ext cx="287337" cy="4391025"/>
          </a:xfrm>
          <a:prstGeom prst="rightBrace">
            <a:avLst>
              <a:gd name="adj1" fmla="val 67356"/>
              <a:gd name="adj2" fmla="val 4970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7135" name="Rectangle 40">
            <a:extLst>
              <a:ext uri="{FF2B5EF4-FFF2-40B4-BE49-F238E27FC236}">
                <a16:creationId xmlns:a16="http://schemas.microsoft.com/office/drawing/2014/main" id="{D6BDD3C9-0802-4917-B665-92987A95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5516563"/>
            <a:ext cx="4402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All counselling based on motivational interviewing techniques.</a:t>
            </a:r>
          </a:p>
        </p:txBody>
      </p:sp>
      <p:sp>
        <p:nvSpPr>
          <p:cNvPr id="47136" name="Titre 36">
            <a:extLst>
              <a:ext uri="{FF2B5EF4-FFF2-40B4-BE49-F238E27FC236}">
                <a16:creationId xmlns:a16="http://schemas.microsoft.com/office/drawing/2014/main" id="{9FA2005B-EFEA-406E-A713-EF01F934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Timeline of Intervention</a:t>
            </a:r>
            <a:endParaRPr lang="fr-CA" altLang="fr-FR" sz="2400"/>
          </a:p>
        </p:txBody>
      </p:sp>
      <p:sp>
        <p:nvSpPr>
          <p:cNvPr id="47137" name="Espace réservé du texte 39">
            <a:extLst>
              <a:ext uri="{FF2B5EF4-FFF2-40B4-BE49-F238E27FC236}">
                <a16:creationId xmlns:a16="http://schemas.microsoft.com/office/drawing/2014/main" id="{814A8151-A8D7-42C0-BC9B-155D05341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CA" altLang="fr-FR"/>
              <a:t>Adapted from Lawton BA  et al. BMJ 2008</a:t>
            </a:r>
            <a:r>
              <a:rPr lang="en-CA" altLang="fr-FR" i="1"/>
              <a:t>;</a:t>
            </a:r>
            <a:r>
              <a:rPr lang="en-CA" altLang="fr-FR"/>
              <a:t>337:a2509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97DFC8-475B-42B6-BEE8-29B28F4E97F1}"/>
              </a:ext>
            </a:extLst>
          </p:cNvPr>
          <p:cNvSpPr/>
          <p:nvPr/>
        </p:nvSpPr>
        <p:spPr>
          <a:xfrm>
            <a:off x="2206625" y="1462088"/>
            <a:ext cx="4716463" cy="30702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9AE06AB2-83EF-456E-AAC6-1F84E91EB944}"/>
              </a:ext>
            </a:extLst>
          </p:cNvPr>
          <p:cNvSpPr/>
          <p:nvPr/>
        </p:nvSpPr>
        <p:spPr>
          <a:xfrm>
            <a:off x="7023100" y="1477963"/>
            <a:ext cx="1654175" cy="6842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A6C41C1C-B7D9-4DBD-AFF7-92D2F3EF6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6713" y="1146175"/>
          <a:ext cx="542925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Worksheet" r:id="rId3" imgW="5429250" imgH="4086225" progId="Excel.Sheet.8">
                  <p:embed/>
                </p:oleObj>
              </mc:Choice>
              <mc:Fallback>
                <p:oleObj name="Worksheet" r:id="rId3" imgW="5429250" imgH="408622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146175"/>
                        <a:ext cx="5429250" cy="408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5" name="Text Box 3">
            <a:extLst>
              <a:ext uri="{FF2B5EF4-FFF2-40B4-BE49-F238E27FC236}">
                <a16:creationId xmlns:a16="http://schemas.microsoft.com/office/drawing/2014/main" id="{63AED6BA-8593-4CA4-8A45-93081226941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6263" y="2830513"/>
            <a:ext cx="1771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Proportion (%)</a:t>
            </a:r>
            <a:endParaRPr lang="en-CA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643076" name="Rectangle 4">
            <a:extLst>
              <a:ext uri="{FF2B5EF4-FFF2-40B4-BE49-F238E27FC236}">
                <a16:creationId xmlns:a16="http://schemas.microsoft.com/office/drawing/2014/main" id="{79562382-4B01-4184-A6AB-B692D887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89088"/>
            <a:ext cx="180975" cy="17938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643077" name="Rectangle 5">
            <a:extLst>
              <a:ext uri="{FF2B5EF4-FFF2-40B4-BE49-F238E27FC236}">
                <a16:creationId xmlns:a16="http://schemas.microsoft.com/office/drawing/2014/main" id="{F3AD4920-F5D3-4B76-B810-584A3F7F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9600"/>
            <a:ext cx="180975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6152" name="Text Box 6">
            <a:extLst>
              <a:ext uri="{FF2B5EF4-FFF2-40B4-BE49-F238E27FC236}">
                <a16:creationId xmlns:a16="http://schemas.microsoft.com/office/drawing/2014/main" id="{79C43A58-D4CA-42CC-BC71-CD7ADD6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1524000"/>
            <a:ext cx="120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Intervention</a:t>
            </a:r>
            <a:endParaRPr lang="en-CA" altLang="fr-FR" sz="1400" b="1"/>
          </a:p>
        </p:txBody>
      </p:sp>
      <p:sp>
        <p:nvSpPr>
          <p:cNvPr id="6153" name="Text Box 7">
            <a:extLst>
              <a:ext uri="{FF2B5EF4-FFF2-40B4-BE49-F238E27FC236}">
                <a16:creationId xmlns:a16="http://schemas.microsoft.com/office/drawing/2014/main" id="{11AA5040-E7A4-415C-BDFF-DE1C9A0D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1816100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b="1"/>
              <a:t>Control</a:t>
            </a:r>
            <a:endParaRPr lang="en-CA" altLang="fr-FR" sz="1400" b="1"/>
          </a:p>
        </p:txBody>
      </p:sp>
      <p:sp>
        <p:nvSpPr>
          <p:cNvPr id="6154" name="Text Box 8">
            <a:extLst>
              <a:ext uri="{FF2B5EF4-FFF2-40B4-BE49-F238E27FC236}">
                <a16:creationId xmlns:a16="http://schemas.microsoft.com/office/drawing/2014/main" id="{D189B4E8-53A1-4132-9E1A-07FEE94A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504950"/>
            <a:ext cx="933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/>
              <a:t>p&lt;0.001</a:t>
            </a:r>
            <a:endParaRPr lang="en-CA" altLang="fr-FR" sz="1600"/>
          </a:p>
        </p:txBody>
      </p:sp>
      <p:sp>
        <p:nvSpPr>
          <p:cNvPr id="643085" name="Text Box 13">
            <a:extLst>
              <a:ext uri="{FF2B5EF4-FFF2-40B4-BE49-F238E27FC236}">
                <a16:creationId xmlns:a16="http://schemas.microsoft.com/office/drawing/2014/main" id="{2729E474-1A68-415C-9AA3-58B25A7F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394325"/>
            <a:ext cx="4302125" cy="407988"/>
          </a:xfrm>
          <a:prstGeom prst="roundRect">
            <a:avLst/>
          </a:prstGeom>
          <a:ln w="190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 WEIGHT OR WAIST REDUCTION</a:t>
            </a:r>
          </a:p>
        </p:txBody>
      </p:sp>
      <p:sp>
        <p:nvSpPr>
          <p:cNvPr id="6156" name="Titre 13">
            <a:extLst>
              <a:ext uri="{FF2B5EF4-FFF2-40B4-BE49-F238E27FC236}">
                <a16:creationId xmlns:a16="http://schemas.microsoft.com/office/drawing/2014/main" id="{9049BD4B-40D1-4CB9-8A4E-42F63147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3338"/>
            <a:ext cx="8124825" cy="768350"/>
          </a:xfrm>
        </p:spPr>
        <p:txBody>
          <a:bodyPr/>
          <a:lstStyle/>
          <a:p>
            <a:r>
              <a:rPr lang="en-US" altLang="fr-FR" sz="2200"/>
              <a:t>Proportion of Participants Achieving at Least 150 minutes of Moderate Intensity Physical Activity at Baseline and 12 and 24 Months</a:t>
            </a:r>
            <a:endParaRPr lang="fr-CA" altLang="fr-FR" sz="2200"/>
          </a:p>
        </p:txBody>
      </p:sp>
      <p:sp>
        <p:nvSpPr>
          <p:cNvPr id="6157" name="Espace réservé du texte 15">
            <a:extLst>
              <a:ext uri="{FF2B5EF4-FFF2-40B4-BE49-F238E27FC236}">
                <a16:creationId xmlns:a16="http://schemas.microsoft.com/office/drawing/2014/main" id="{08E5E7DA-5C91-40F7-A0DF-E120AAFCA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CA" altLang="fr-FR"/>
              <a:t>Adapted from Lawton BA  et al. BMJ 2008</a:t>
            </a:r>
            <a:r>
              <a:rPr lang="en-CA" altLang="fr-FR" i="1"/>
              <a:t>;</a:t>
            </a:r>
            <a:r>
              <a:rPr lang="en-CA" altLang="fr-FR"/>
              <a:t>337:a2509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8B12B5B8-105C-4ECF-8EE8-80527172F28F}"/>
              </a:ext>
            </a:extLst>
          </p:cNvPr>
          <p:cNvSpPr/>
          <p:nvPr/>
        </p:nvSpPr>
        <p:spPr>
          <a:xfrm>
            <a:off x="209550" y="1735138"/>
            <a:ext cx="8869363" cy="32194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9876" name="Text Box 7">
            <a:extLst>
              <a:ext uri="{FF2B5EF4-FFF2-40B4-BE49-F238E27FC236}">
                <a16:creationId xmlns:a16="http://schemas.microsoft.com/office/drawing/2014/main" id="{D34C5A36-48B7-4AFA-ABD5-BECEAB71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2593975"/>
            <a:ext cx="66579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Tx/>
              <a:buAutoNum type="arabicPeriod"/>
              <a:defRPr/>
            </a:pPr>
            <a:r>
              <a:rPr lang="en-US" sz="17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High-CHO diet + intensive support </a:t>
            </a:r>
          </a:p>
          <a:p>
            <a:pPr marL="342900" indent="-342900" eaLnBrk="0" hangingPunct="0">
              <a:defRPr/>
            </a:pPr>
            <a:r>
              <a:rPr lang="en-US" sz="17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	(nutritionist + </a:t>
            </a:r>
            <a:r>
              <a:rPr lang="en-US" sz="1700" b="1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kinesiologist</a:t>
            </a:r>
            <a:r>
              <a:rPr lang="en-US" sz="17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)</a:t>
            </a:r>
          </a:p>
          <a:p>
            <a:pPr eaLnBrk="0" hangingPunct="0">
              <a:defRPr/>
            </a:pPr>
            <a:endParaRPr lang="en-US" sz="17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7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2.  High-CHO diet + nurse support (“weigh-ins” and telephone)</a:t>
            </a:r>
          </a:p>
          <a:p>
            <a:pPr eaLnBrk="0" hangingPunct="0">
              <a:defRPr/>
            </a:pPr>
            <a:endParaRPr lang="en-US" sz="17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7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3.  High-fat diet + intensive support </a:t>
            </a:r>
          </a:p>
          <a:p>
            <a:pPr eaLnBrk="0" hangingPunct="0">
              <a:defRPr/>
            </a:pPr>
            <a:endParaRPr lang="en-US" sz="17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7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4.  High-fat diet + nurse support </a:t>
            </a:r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696E1C22-F7F0-4DFC-9627-4257403D0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2820988"/>
            <a:ext cx="2290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Subjects who </a:t>
            </a:r>
          </a:p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lost ≈5% weight</a:t>
            </a:r>
          </a:p>
        </p:txBody>
      </p:sp>
      <p:sp>
        <p:nvSpPr>
          <p:cNvPr id="48133" name="Text Box 6">
            <a:extLst>
              <a:ext uri="{FF2B5EF4-FFF2-40B4-BE49-F238E27FC236}">
                <a16:creationId xmlns:a16="http://schemas.microsoft.com/office/drawing/2014/main" id="{F926443B-98F7-40EE-B8C4-4DA7CFF7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4051300"/>
            <a:ext cx="1166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Random</a:t>
            </a:r>
          </a:p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allocation</a:t>
            </a:r>
          </a:p>
        </p:txBody>
      </p:sp>
      <p:sp>
        <p:nvSpPr>
          <p:cNvPr id="70671" name="Line 8">
            <a:extLst>
              <a:ext uri="{FF2B5EF4-FFF2-40B4-BE49-F238E27FC236}">
                <a16:creationId xmlns:a16="http://schemas.microsoft.com/office/drawing/2014/main" id="{D371A2C4-5E19-4477-B20A-0257C3E1A5C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01675" y="3725863"/>
            <a:ext cx="704850" cy="0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70665" name="Line 9">
            <a:extLst>
              <a:ext uri="{FF2B5EF4-FFF2-40B4-BE49-F238E27FC236}">
                <a16:creationId xmlns:a16="http://schemas.microsoft.com/office/drawing/2014/main" id="{0455A0CF-4DE7-43A0-BBEE-F95ED3B9FA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4350" y="2820988"/>
            <a:ext cx="798513" cy="963612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70666" name="Line 10">
            <a:extLst>
              <a:ext uri="{FF2B5EF4-FFF2-40B4-BE49-F238E27FC236}">
                <a16:creationId xmlns:a16="http://schemas.microsoft.com/office/drawing/2014/main" id="{CFB3FBEB-3184-480A-A428-006A6DC35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1175" y="3784600"/>
            <a:ext cx="819150" cy="304800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70667" name="Line 11">
            <a:extLst>
              <a:ext uri="{FF2B5EF4-FFF2-40B4-BE49-F238E27FC236}">
                <a16:creationId xmlns:a16="http://schemas.microsoft.com/office/drawing/2014/main" id="{1B4C0676-5423-4BAE-87EE-E31A14732616}"/>
              </a:ext>
            </a:extLst>
          </p:cNvPr>
          <p:cNvSpPr>
            <a:spLocks noChangeShapeType="1"/>
          </p:cNvSpPr>
          <p:nvPr/>
        </p:nvSpPr>
        <p:spPr bwMode="auto">
          <a:xfrm rot="4433536" flipV="1">
            <a:off x="1671638" y="3914775"/>
            <a:ext cx="1011238" cy="554037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70668" name="Line 12">
            <a:extLst>
              <a:ext uri="{FF2B5EF4-FFF2-40B4-BE49-F238E27FC236}">
                <a16:creationId xmlns:a16="http://schemas.microsoft.com/office/drawing/2014/main" id="{F6106676-6074-4B97-A958-4BE97B5B0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3400" y="3621088"/>
            <a:ext cx="757238" cy="158750"/>
          </a:xfrm>
          <a:prstGeom prst="line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FR" sz="2000">
              <a:latin typeface="Arial" charset="0"/>
              <a:cs typeface="Arial" charset="0"/>
            </a:endParaRPr>
          </a:p>
        </p:txBody>
      </p:sp>
      <p:sp>
        <p:nvSpPr>
          <p:cNvPr id="48139" name="Text Box 5">
            <a:extLst>
              <a:ext uri="{FF2B5EF4-FFF2-40B4-BE49-F238E27FC236}">
                <a16:creationId xmlns:a16="http://schemas.microsoft.com/office/drawing/2014/main" id="{BD92872B-5020-406D-9095-64A08080F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1862138"/>
            <a:ext cx="3270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800" b="1">
                <a:solidFill>
                  <a:schemeClr val="bg1"/>
                </a:solidFill>
              </a:rPr>
              <a:t>Treatment groups</a:t>
            </a:r>
          </a:p>
        </p:txBody>
      </p:sp>
      <p:sp>
        <p:nvSpPr>
          <p:cNvPr id="48140" name="Titre 16">
            <a:extLst>
              <a:ext uri="{FF2B5EF4-FFF2-40B4-BE49-F238E27FC236}">
                <a16:creationId xmlns:a16="http://schemas.microsoft.com/office/drawing/2014/main" id="{9C6A652E-1D03-4856-9BFE-4D3EA920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CA" altLang="fr-FR" sz="2400"/>
              <a:t>Determining Optimal Approaches for Weight Maintenance: a Randomized Controlled Trial</a:t>
            </a:r>
            <a:endParaRPr lang="fr-CA" altLang="fr-FR" sz="2400"/>
          </a:p>
        </p:txBody>
      </p:sp>
      <p:sp>
        <p:nvSpPr>
          <p:cNvPr id="48141" name="Espace réservé du texte 18">
            <a:extLst>
              <a:ext uri="{FF2B5EF4-FFF2-40B4-BE49-F238E27FC236}">
                <a16:creationId xmlns:a16="http://schemas.microsoft.com/office/drawing/2014/main" id="{F4072B67-7E69-44F3-BE18-D47CC1D33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Dale KS et al. CMAJ 2009;180:E39-46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4">
            <a:extLst>
              <a:ext uri="{FF2B5EF4-FFF2-40B4-BE49-F238E27FC236}">
                <a16:creationId xmlns:a16="http://schemas.microsoft.com/office/drawing/2014/main" id="{40D14273-6D85-42E9-AB1B-0B2F416F5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2770188"/>
            <a:ext cx="127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55" name="Line 9">
            <a:extLst>
              <a:ext uri="{FF2B5EF4-FFF2-40B4-BE49-F238E27FC236}">
                <a16:creationId xmlns:a16="http://schemas.microsoft.com/office/drawing/2014/main" id="{63773DB0-DA75-4A2D-83DE-F86197B2AC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4150" y="1733550"/>
            <a:ext cx="0" cy="352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56" name="Line 8">
            <a:extLst>
              <a:ext uri="{FF2B5EF4-FFF2-40B4-BE49-F238E27FC236}">
                <a16:creationId xmlns:a16="http://schemas.microsoft.com/office/drawing/2014/main" id="{C3440939-854D-4137-AB43-043D08A96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3750" y="2087563"/>
            <a:ext cx="0" cy="682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57" name="Line 14">
            <a:extLst>
              <a:ext uri="{FF2B5EF4-FFF2-40B4-BE49-F238E27FC236}">
                <a16:creationId xmlns:a16="http://schemas.microsoft.com/office/drawing/2014/main" id="{3BD7F83C-B2F6-4F41-807B-FCF37F782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3750" y="2755900"/>
            <a:ext cx="0" cy="682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58" name="Text Box 15">
            <a:extLst>
              <a:ext uri="{FF2B5EF4-FFF2-40B4-BE49-F238E27FC236}">
                <a16:creationId xmlns:a16="http://schemas.microsoft.com/office/drawing/2014/main" id="{C879BC2E-BE7C-4CEB-95F8-6BD0BFE7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2789238"/>
            <a:ext cx="1290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2"/>
                </a:solidFill>
              </a:rPr>
              <a:t>2 weeks</a:t>
            </a:r>
            <a:endParaRPr lang="en-CA" altLang="fr-FR">
              <a:solidFill>
                <a:schemeClr val="tx2"/>
              </a:solidFill>
            </a:endParaRPr>
          </a:p>
        </p:txBody>
      </p:sp>
      <p:sp>
        <p:nvSpPr>
          <p:cNvPr id="49159" name="Line 16">
            <a:extLst>
              <a:ext uri="{FF2B5EF4-FFF2-40B4-BE49-F238E27FC236}">
                <a16:creationId xmlns:a16="http://schemas.microsoft.com/office/drawing/2014/main" id="{FE10950C-9AB1-434A-9C39-E1869B89BA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375" y="1727200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0" name="Line 18">
            <a:extLst>
              <a:ext uri="{FF2B5EF4-FFF2-40B4-BE49-F238E27FC236}">
                <a16:creationId xmlns:a16="http://schemas.microsoft.com/office/drawing/2014/main" id="{65F63E82-5976-40F0-8047-A2D699B7C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8725" y="24114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1" name="Line 19">
            <a:extLst>
              <a:ext uri="{FF2B5EF4-FFF2-40B4-BE49-F238E27FC236}">
                <a16:creationId xmlns:a16="http://schemas.microsoft.com/office/drawing/2014/main" id="{28451154-B425-4A6C-AEC6-B5784873ED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7500" y="24114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2" name="Line 21">
            <a:extLst>
              <a:ext uri="{FF2B5EF4-FFF2-40B4-BE49-F238E27FC236}">
                <a16:creationId xmlns:a16="http://schemas.microsoft.com/office/drawing/2014/main" id="{4502AAA2-1FAD-4D92-8878-86E9117B90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350" y="2092325"/>
            <a:ext cx="0" cy="677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3" name="Line 22">
            <a:extLst>
              <a:ext uri="{FF2B5EF4-FFF2-40B4-BE49-F238E27FC236}">
                <a16:creationId xmlns:a16="http://schemas.microsoft.com/office/drawing/2014/main" id="{D470409B-7251-47D7-9359-424F6BE23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350" y="2749550"/>
            <a:ext cx="0" cy="677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4" name="Text Box 24">
            <a:extLst>
              <a:ext uri="{FF2B5EF4-FFF2-40B4-BE49-F238E27FC236}">
                <a16:creationId xmlns:a16="http://schemas.microsoft.com/office/drawing/2014/main" id="{56C7F401-F289-41CD-AD6B-AD1587F2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517900"/>
            <a:ext cx="1338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2"/>
                </a:solidFill>
              </a:rPr>
              <a:t>Baseline</a:t>
            </a:r>
            <a:endParaRPr lang="en-CA" altLang="fr-FR" sz="1600">
              <a:solidFill>
                <a:schemeClr val="tx2"/>
              </a:solidFill>
            </a:endParaRPr>
          </a:p>
        </p:txBody>
      </p:sp>
      <p:sp>
        <p:nvSpPr>
          <p:cNvPr id="49165" name="Line 4">
            <a:extLst>
              <a:ext uri="{FF2B5EF4-FFF2-40B4-BE49-F238E27FC236}">
                <a16:creationId xmlns:a16="http://schemas.microsoft.com/office/drawing/2014/main" id="{B1E469AC-BDA6-4F0E-A24C-9C24CA30F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0" y="2085975"/>
            <a:ext cx="5572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6" name="Line 5">
            <a:extLst>
              <a:ext uri="{FF2B5EF4-FFF2-40B4-BE49-F238E27FC236}">
                <a16:creationId xmlns:a16="http://schemas.microsoft.com/office/drawing/2014/main" id="{47FAC84E-93EB-498A-A8DD-4E7B1338D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7588" y="172561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7" name="Line 5">
            <a:extLst>
              <a:ext uri="{FF2B5EF4-FFF2-40B4-BE49-F238E27FC236}">
                <a16:creationId xmlns:a16="http://schemas.microsoft.com/office/drawing/2014/main" id="{16F0AAB2-6872-45BF-82CA-4D6690993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1425" y="174466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68" name="Text Box 7">
            <a:extLst>
              <a:ext uri="{FF2B5EF4-FFF2-40B4-BE49-F238E27FC236}">
                <a16:creationId xmlns:a16="http://schemas.microsoft.com/office/drawing/2014/main" id="{0E70AFF5-DD58-4145-842D-E3959763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2187575"/>
            <a:ext cx="121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2"/>
                </a:solidFill>
              </a:rPr>
              <a:t>24 months</a:t>
            </a:r>
          </a:p>
        </p:txBody>
      </p:sp>
      <p:sp>
        <p:nvSpPr>
          <p:cNvPr id="49169" name="Text Box 23">
            <a:extLst>
              <a:ext uri="{FF2B5EF4-FFF2-40B4-BE49-F238E27FC236}">
                <a16:creationId xmlns:a16="http://schemas.microsoft.com/office/drawing/2014/main" id="{0D46A38D-69FE-4AC6-9D88-D4958A66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2187575"/>
            <a:ext cx="1150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2"/>
                </a:solidFill>
              </a:rPr>
              <a:t>12 months</a:t>
            </a:r>
          </a:p>
        </p:txBody>
      </p:sp>
      <p:sp>
        <p:nvSpPr>
          <p:cNvPr id="80917" name="TextBox 37">
            <a:extLst>
              <a:ext uri="{FF2B5EF4-FFF2-40B4-BE49-F238E27FC236}">
                <a16:creationId xmlns:a16="http://schemas.microsoft.com/office/drawing/2014/main" id="{0EDD2D0D-B4AC-4DF5-96EC-C17BD489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1679575"/>
            <a:ext cx="947737" cy="44291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Nurse</a:t>
            </a:r>
          </a:p>
        </p:txBody>
      </p:sp>
      <p:sp>
        <p:nvSpPr>
          <p:cNvPr id="80918" name="TextBox 38">
            <a:extLst>
              <a:ext uri="{FF2B5EF4-FFF2-40B4-BE49-F238E27FC236}">
                <a16:creationId xmlns:a16="http://schemas.microsoft.com/office/drawing/2014/main" id="{A4C339D1-7182-4137-A9C6-41E57952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3322638"/>
            <a:ext cx="1333500" cy="4429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1"/>
                </a:solidFill>
              </a:rPr>
              <a:t>Intensive</a:t>
            </a:r>
          </a:p>
        </p:txBody>
      </p:sp>
      <p:sp>
        <p:nvSpPr>
          <p:cNvPr id="80919" name="TextBox 40">
            <a:extLst>
              <a:ext uri="{FF2B5EF4-FFF2-40B4-BE49-F238E27FC236}">
                <a16:creationId xmlns:a16="http://schemas.microsoft.com/office/drawing/2014/main" id="{CEC81E29-A00B-48E4-A785-617629DE8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2938463"/>
            <a:ext cx="5173662" cy="4095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11, 1 on 1 sessions 30 minutes (</a:t>
            </a:r>
            <a:r>
              <a:rPr lang="en-US" b="1" dirty="0" err="1">
                <a:solidFill>
                  <a:schemeClr val="tx1"/>
                </a:solidFill>
              </a:rPr>
              <a:t>kinesiologist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9173" name="Line 5">
            <a:extLst>
              <a:ext uri="{FF2B5EF4-FFF2-40B4-BE49-F238E27FC236}">
                <a16:creationId xmlns:a16="http://schemas.microsoft.com/office/drawing/2014/main" id="{A98EF790-77F7-4CFA-83B3-BA87C25EA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34020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74" name="Line 6">
            <a:extLst>
              <a:ext uri="{FF2B5EF4-FFF2-40B4-BE49-F238E27FC236}">
                <a16:creationId xmlns:a16="http://schemas.microsoft.com/office/drawing/2014/main" id="{DC1CC36F-CB68-4018-9D8C-1E583B4CD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0313" y="340518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75" name="Text Box 7">
            <a:extLst>
              <a:ext uri="{FF2B5EF4-FFF2-40B4-BE49-F238E27FC236}">
                <a16:creationId xmlns:a16="http://schemas.microsoft.com/office/drawing/2014/main" id="{4707FA28-FD6C-4F28-9BAF-220E12CF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833813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2"/>
                </a:solidFill>
              </a:rPr>
              <a:t>24 months</a:t>
            </a:r>
          </a:p>
          <a:p>
            <a:pPr algn="ctr" eaLnBrk="1" hangingPunct="1"/>
            <a:endParaRPr lang="en-US" altLang="fr-FR" sz="500" b="1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Outcome measures</a:t>
            </a:r>
            <a:endParaRPr lang="en-CA" altLang="fr-FR" sz="1600" b="1">
              <a:solidFill>
                <a:schemeClr val="tx2"/>
              </a:solidFill>
            </a:endParaRPr>
          </a:p>
        </p:txBody>
      </p:sp>
      <p:sp>
        <p:nvSpPr>
          <p:cNvPr id="49176" name="Text Box 23">
            <a:extLst>
              <a:ext uri="{FF2B5EF4-FFF2-40B4-BE49-F238E27FC236}">
                <a16:creationId xmlns:a16="http://schemas.microsoft.com/office/drawing/2014/main" id="{2E813593-4369-4B8B-946B-C88E0182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3833813"/>
            <a:ext cx="11509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2"/>
                </a:solidFill>
              </a:rPr>
              <a:t>12 months</a:t>
            </a:r>
          </a:p>
          <a:p>
            <a:pPr algn="ctr" eaLnBrk="1" hangingPunct="1"/>
            <a:endParaRPr lang="en-US" altLang="fr-FR" sz="500" b="1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fr-FR" sz="1600" b="1">
                <a:solidFill>
                  <a:schemeClr val="tx2"/>
                </a:solidFill>
              </a:rPr>
              <a:t>Outcome measures</a:t>
            </a:r>
            <a:endParaRPr lang="en-CA" altLang="fr-FR" sz="1600" b="1">
              <a:solidFill>
                <a:schemeClr val="tx2"/>
              </a:solidFill>
            </a:endParaRPr>
          </a:p>
        </p:txBody>
      </p:sp>
      <p:sp>
        <p:nvSpPr>
          <p:cNvPr id="49177" name="Line 4">
            <a:extLst>
              <a:ext uri="{FF2B5EF4-FFF2-40B4-BE49-F238E27FC236}">
                <a16:creationId xmlns:a16="http://schemas.microsoft.com/office/drawing/2014/main" id="{B27D37D5-8DE9-43CF-9C8A-6784FB82D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938" y="3422650"/>
            <a:ext cx="5572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78" name="Line 5">
            <a:extLst>
              <a:ext uri="{FF2B5EF4-FFF2-40B4-BE49-F238E27FC236}">
                <a16:creationId xmlns:a16="http://schemas.microsoft.com/office/drawing/2014/main" id="{1AEDCF40-60E9-458A-8328-A57626DAF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34020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79" name="Line 5">
            <a:extLst>
              <a:ext uri="{FF2B5EF4-FFF2-40B4-BE49-F238E27FC236}">
                <a16:creationId xmlns:a16="http://schemas.microsoft.com/office/drawing/2014/main" id="{24C7227F-18C9-4C34-ADE4-BB2693F81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34020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80" name="Line 5">
            <a:extLst>
              <a:ext uri="{FF2B5EF4-FFF2-40B4-BE49-F238E27FC236}">
                <a16:creationId xmlns:a16="http://schemas.microsoft.com/office/drawing/2014/main" id="{0E482501-AC7E-4199-BAB2-1F88E452D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7875" y="34020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81" name="Line 5">
            <a:extLst>
              <a:ext uri="{FF2B5EF4-FFF2-40B4-BE49-F238E27FC236}">
                <a16:creationId xmlns:a16="http://schemas.microsoft.com/office/drawing/2014/main" id="{90CCE7E2-9165-4DEA-9CBE-03D2405A0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825" y="34020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82" name="Line 5">
            <a:extLst>
              <a:ext uri="{FF2B5EF4-FFF2-40B4-BE49-F238E27FC236}">
                <a16:creationId xmlns:a16="http://schemas.microsoft.com/office/drawing/2014/main" id="{52AFDDF3-103F-4474-9A4A-AD52121BF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34020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83" name="Line 5">
            <a:extLst>
              <a:ext uri="{FF2B5EF4-FFF2-40B4-BE49-F238E27FC236}">
                <a16:creationId xmlns:a16="http://schemas.microsoft.com/office/drawing/2014/main" id="{9CC5EE2E-BF2F-4EF4-A6B7-43965E456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340836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84" name="Line 5">
            <a:extLst>
              <a:ext uri="{FF2B5EF4-FFF2-40B4-BE49-F238E27FC236}">
                <a16:creationId xmlns:a16="http://schemas.microsoft.com/office/drawing/2014/main" id="{06C0C3AE-F9DD-46B8-866B-EC139D2BA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340836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185" name="Line 5">
            <a:extLst>
              <a:ext uri="{FF2B5EF4-FFF2-40B4-BE49-F238E27FC236}">
                <a16:creationId xmlns:a16="http://schemas.microsoft.com/office/drawing/2014/main" id="{88DD4415-08F1-4DEB-993F-4D59B857B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40836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49186" name="Groupe 52">
            <a:extLst>
              <a:ext uri="{FF2B5EF4-FFF2-40B4-BE49-F238E27FC236}">
                <a16:creationId xmlns:a16="http://schemas.microsoft.com/office/drawing/2014/main" id="{42ACFB00-E0FD-4F5F-81C1-13F32F8C3836}"/>
              </a:ext>
            </a:extLst>
          </p:cNvPr>
          <p:cNvGrpSpPr>
            <a:grpSpLocks/>
          </p:cNvGrpSpPr>
          <p:nvPr/>
        </p:nvGrpSpPr>
        <p:grpSpPr bwMode="auto">
          <a:xfrm>
            <a:off x="3481388" y="1292225"/>
            <a:ext cx="3890962" cy="409575"/>
            <a:chOff x="3519488" y="1723407"/>
            <a:chExt cx="3890654" cy="40976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04C8C6-D97D-495B-BCC0-17DF8BD2A909}"/>
                </a:ext>
              </a:extLst>
            </p:cNvPr>
            <p:cNvCxnSpPr/>
            <p:nvPr/>
          </p:nvCxnSpPr>
          <p:spPr bwMode="auto">
            <a:xfrm>
              <a:off x="3519488" y="1925115"/>
              <a:ext cx="452401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921" name="TextBox 52">
              <a:extLst>
                <a:ext uri="{FF2B5EF4-FFF2-40B4-BE49-F238E27FC236}">
                  <a16:creationId xmlns:a16="http://schemas.microsoft.com/office/drawing/2014/main" id="{BFD7F2C6-919F-4BFD-B1AB-521B33A60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559" y="1723407"/>
              <a:ext cx="3371583" cy="409768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10 minutes, every two weeks</a:t>
              </a:r>
            </a:p>
          </p:txBody>
        </p:sp>
      </p:grpSp>
      <p:sp>
        <p:nvSpPr>
          <p:cNvPr id="45" name="Text Box 17">
            <a:extLst>
              <a:ext uri="{FF2B5EF4-FFF2-40B4-BE49-F238E27FC236}">
                <a16:creationId xmlns:a16="http://schemas.microsoft.com/office/drawing/2014/main" id="{CF70B7EC-C5F3-4BF5-9654-412508E5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258888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V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72B55E41-9A11-4C33-AFA1-1F33DE27D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12588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T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1724" name="AutoShape 105">
            <a:extLst>
              <a:ext uri="{FF2B5EF4-FFF2-40B4-BE49-F238E27FC236}">
                <a16:creationId xmlns:a16="http://schemas.microsoft.com/office/drawing/2014/main" id="{05C809F8-12C8-4EC2-8511-E94D9B240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5087938"/>
            <a:ext cx="6313487" cy="936625"/>
          </a:xfrm>
          <a:prstGeom prst="roundRect">
            <a:avLst>
              <a:gd name="adj" fmla="val 9972"/>
            </a:avLst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anchor="ctr"/>
          <a:lstStyle/>
          <a:p>
            <a:pPr>
              <a:lnSpc>
                <a:spcPct val="150000"/>
              </a:lnSpc>
              <a:defRPr/>
            </a:pPr>
            <a:endParaRPr lang="en-US" sz="1050">
              <a:sym typeface="Symbol" pitchFamily="18" charset="2"/>
            </a:endParaRPr>
          </a:p>
        </p:txBody>
      </p:sp>
      <p:sp>
        <p:nvSpPr>
          <p:cNvPr id="49190" name="Text Box 3">
            <a:extLst>
              <a:ext uri="{FF2B5EF4-FFF2-40B4-BE49-F238E27FC236}">
                <a16:creationId xmlns:a16="http://schemas.microsoft.com/office/drawing/2014/main" id="{037FA33F-25E9-4CD8-9720-BB363C26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116513"/>
            <a:ext cx="6315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fr-FR" sz="1200"/>
              <a:t>K: Visit with kinesiologist: brief counselling to increase physical activity</a:t>
            </a:r>
          </a:p>
          <a:p>
            <a:pPr eaLnBrk="1" hangingPunct="1">
              <a:spcBef>
                <a:spcPts val="200"/>
              </a:spcBef>
            </a:pPr>
            <a:r>
              <a:rPr lang="en-US" altLang="fr-FR" sz="1200"/>
              <a:t>D: Visit with nutritionist to receive instruction on assigned diet</a:t>
            </a:r>
          </a:p>
          <a:p>
            <a:pPr eaLnBrk="1" hangingPunct="1">
              <a:spcBef>
                <a:spcPts val="200"/>
              </a:spcBef>
            </a:pPr>
            <a:r>
              <a:rPr lang="en-US" altLang="fr-FR" sz="1200"/>
              <a:t>V: Visit with primary care nurse: brief counselling to increase physical activity (≈30 minutes)</a:t>
            </a:r>
          </a:p>
          <a:p>
            <a:pPr eaLnBrk="1" hangingPunct="1">
              <a:spcBef>
                <a:spcPts val="200"/>
              </a:spcBef>
            </a:pPr>
            <a:r>
              <a:rPr lang="en-US" altLang="fr-FR" sz="1200"/>
              <a:t>T: Telephone-based activity counselling from kinesiologist (≈15 minutes)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6A124C88-C6F9-4C91-8C76-3CD43E81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1920875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K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F13CEB4A-1556-44A8-86E9-BD297C94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19208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sz="2400" b="1" dirty="0">
                <a:solidFill>
                  <a:schemeClr val="tx2"/>
                </a:solidFill>
                <a:cs typeface="+mn-cs"/>
              </a:rPr>
              <a:t>D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972C05C5-5910-44F9-99C7-DC0EBFE7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1268413"/>
            <a:ext cx="388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V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C2A3CE78-33E8-4A13-9302-17518EFEE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1268413"/>
            <a:ext cx="338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T</a:t>
            </a:r>
            <a:endParaRPr lang="en-CA" sz="2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9195" name="Titre 49">
            <a:extLst>
              <a:ext uri="{FF2B5EF4-FFF2-40B4-BE49-F238E27FC236}">
                <a16:creationId xmlns:a16="http://schemas.microsoft.com/office/drawing/2014/main" id="{5E2B12B2-FB35-4036-AE2A-7932033A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Timeline of Intervention</a:t>
            </a:r>
            <a:endParaRPr lang="fr-CA" altLang="fr-FR" sz="2400"/>
          </a:p>
        </p:txBody>
      </p:sp>
      <p:sp>
        <p:nvSpPr>
          <p:cNvPr id="49196" name="Espace réservé du texte 53">
            <a:extLst>
              <a:ext uri="{FF2B5EF4-FFF2-40B4-BE49-F238E27FC236}">
                <a16:creationId xmlns:a16="http://schemas.microsoft.com/office/drawing/2014/main" id="{C53E2B8D-87ED-41D2-AD76-550BE01EB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Dale KS et al. CMAJ 2009;180:E39-46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5">
            <a:extLst>
              <a:ext uri="{FF2B5EF4-FFF2-40B4-BE49-F238E27FC236}">
                <a16:creationId xmlns:a16="http://schemas.microsoft.com/office/drawing/2014/main" id="{E6E5B3CE-872A-47B9-9C17-11953D12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-136525"/>
            <a:ext cx="8124825" cy="1108075"/>
          </a:xfrm>
        </p:spPr>
        <p:txBody>
          <a:bodyPr/>
          <a:lstStyle/>
          <a:p>
            <a:r>
              <a:rPr lang="en-US" altLang="fr-FR" sz="2200"/>
              <a:t>Differences at Follow-Up in Body Weight and Waist Circumference of Participants of the Nurse-Support and the Intensive-Support Program</a:t>
            </a:r>
            <a:endParaRPr lang="fr-CA" altLang="fr-FR" sz="2200"/>
          </a:p>
        </p:txBody>
      </p:sp>
      <p:sp>
        <p:nvSpPr>
          <p:cNvPr id="50179" name="Espace réservé du texte 7">
            <a:extLst>
              <a:ext uri="{FF2B5EF4-FFF2-40B4-BE49-F238E27FC236}">
                <a16:creationId xmlns:a16="http://schemas.microsoft.com/office/drawing/2014/main" id="{0B26F3AD-3B03-4813-AEA2-82A9CE482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Dale KS et al. CMAJ 2009;180:E39-46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0F438E3-70EA-439D-BAE6-9E5CB1EF0C52}"/>
              </a:ext>
            </a:extLst>
          </p:cNvPr>
          <p:cNvGraphicFramePr>
            <a:graphicFrameLocks noGrp="1"/>
          </p:cNvGraphicFramePr>
          <p:nvPr/>
        </p:nvGraphicFramePr>
        <p:xfrm>
          <a:off x="543433" y="1950093"/>
          <a:ext cx="8057134" cy="281381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7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Nurse</a:t>
                      </a:r>
                      <a:endParaRPr kumimoji="0" lang="fr-C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Intensive</a:t>
                      </a:r>
                      <a:endParaRPr kumimoji="0" lang="fr-C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Baseline</a:t>
                      </a:r>
                      <a:endParaRPr kumimoji="0" lang="fr-CA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 </a:t>
                      </a:r>
                      <a:r>
                        <a:rPr kumimoji="0" lang="fr-CA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months</a:t>
                      </a:r>
                      <a:endParaRPr kumimoji="0" lang="fr-CA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 </a:t>
                      </a:r>
                      <a:r>
                        <a:rPr kumimoji="0" lang="fr-CA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months</a:t>
                      </a:r>
                      <a:endParaRPr kumimoji="0" lang="fr-CA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Baseline</a:t>
                      </a:r>
                      <a:endParaRPr kumimoji="0" lang="fr-CA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 </a:t>
                      </a:r>
                      <a:r>
                        <a:rPr kumimoji="0" lang="fr-CA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months</a:t>
                      </a:r>
                      <a:endParaRPr kumimoji="0" lang="fr-CA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 </a:t>
                      </a:r>
                      <a:r>
                        <a:rPr kumimoji="0" lang="fr-CA" sz="1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months</a:t>
                      </a:r>
                      <a:endParaRPr kumimoji="0" lang="fr-CA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Weight</a:t>
                      </a:r>
                      <a:r>
                        <a:rPr kumimoji="0" lang="fr-CA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(kg)</a:t>
                      </a:r>
                      <a:endParaRPr kumimoji="0" lang="fr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85.1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83.3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83.0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86.6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85.0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84.3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Waist</a:t>
                      </a:r>
                      <a:r>
                        <a:rPr kumimoji="0" lang="fr-CA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(cm)</a:t>
                      </a:r>
                      <a:endParaRPr kumimoji="0" lang="fr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93.3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90.9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90.1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96.3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93.3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91.6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>
            <a:extLst>
              <a:ext uri="{FF2B5EF4-FFF2-40B4-BE49-F238E27FC236}">
                <a16:creationId xmlns:a16="http://schemas.microsoft.com/office/drawing/2014/main" id="{D53B9560-FDB3-43B3-92C8-0BDA0D17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438" y="949325"/>
            <a:ext cx="5519737" cy="502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03" name="Titre 4">
            <a:extLst>
              <a:ext uri="{FF2B5EF4-FFF2-40B4-BE49-F238E27FC236}">
                <a16:creationId xmlns:a16="http://schemas.microsoft.com/office/drawing/2014/main" id="{BFEE7D15-178E-4E75-AA43-179EE2B4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8124825" cy="831850"/>
          </a:xfrm>
        </p:spPr>
        <p:txBody>
          <a:bodyPr/>
          <a:lstStyle/>
          <a:p>
            <a:r>
              <a:rPr lang="en-US" altLang="fr-FR" sz="2400"/>
              <a:t>Change in Body Weight According to Attendance at Counselling Sessions for Weight Loss</a:t>
            </a:r>
            <a:endParaRPr lang="fr-CA" altLang="fr-FR" sz="2400"/>
          </a:p>
        </p:txBody>
      </p:sp>
      <p:sp>
        <p:nvSpPr>
          <p:cNvPr id="51204" name="Espace réservé du texte 6">
            <a:extLst>
              <a:ext uri="{FF2B5EF4-FFF2-40B4-BE49-F238E27FC236}">
                <a16:creationId xmlns:a16="http://schemas.microsoft.com/office/drawing/2014/main" id="{553774A9-F8A9-44BE-AD99-C1106D5326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From Sacks FM et al. N Engl J Med 2009;360:859-73</a:t>
            </a:r>
          </a:p>
          <a:p>
            <a:pPr>
              <a:spcBef>
                <a:spcPct val="0"/>
              </a:spcBef>
            </a:pPr>
            <a:r>
              <a:rPr lang="en-US" altLang="fr-FR"/>
              <a:t>Reproduced with permission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Box 5">
            <a:extLst>
              <a:ext uri="{FF2B5EF4-FFF2-40B4-BE49-F238E27FC236}">
                <a16:creationId xmlns:a16="http://schemas.microsoft.com/office/drawing/2014/main" id="{4ECF24F1-4F0C-476C-AAE4-5B8767E3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80975"/>
            <a:ext cx="6799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3333"/>
                </a:solidFill>
                <a:latin typeface="Arial Narrow" pitchFamily="34" charset="0"/>
                <a:ea typeface="+mj-ea"/>
                <a:cs typeface="+mj-cs"/>
              </a:rPr>
              <a:t>To Sustain Adoption of Healthy Behaviours…</a:t>
            </a:r>
          </a:p>
        </p:txBody>
      </p:sp>
      <p:sp>
        <p:nvSpPr>
          <p:cNvPr id="52227" name="TextBox 4">
            <a:extLst>
              <a:ext uri="{FF2B5EF4-FFF2-40B4-BE49-F238E27FC236}">
                <a16:creationId xmlns:a16="http://schemas.microsoft.com/office/drawing/2014/main" id="{6DBB0CD6-DBCE-46E6-9BF2-8CF0EC8F3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6588"/>
            <a:ext cx="86725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4400" b="1">
                <a:solidFill>
                  <a:schemeClr val="tx2"/>
                </a:solidFill>
              </a:rPr>
              <a:t>Self-monitoring and support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89124483-FD4B-4FD9-9786-2F592B0B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2963863"/>
            <a:ext cx="8004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200" b="1"/>
              <a:t>It may not be what we (interventionist) say, but how we say it </a:t>
            </a:r>
            <a:r>
              <a:rPr lang="en-US" altLang="fr-FR" sz="3200" b="1">
                <a:solidFill>
                  <a:srgbClr val="C00000"/>
                </a:solidFill>
              </a:rPr>
              <a:t>(supportive)</a:t>
            </a:r>
            <a:r>
              <a:rPr lang="en-US" altLang="fr-FR" sz="3200" b="1"/>
              <a:t>,</a:t>
            </a:r>
            <a:r>
              <a:rPr lang="en-US" altLang="fr-FR" sz="3200" b="1">
                <a:solidFill>
                  <a:srgbClr val="C00000"/>
                </a:solidFill>
              </a:rPr>
              <a:t> </a:t>
            </a:r>
            <a:r>
              <a:rPr lang="en-US" altLang="fr-FR" sz="3200" b="1"/>
              <a:t>and </a:t>
            </a:r>
          </a:p>
          <a:p>
            <a:pPr algn="ctr" eaLnBrk="1" hangingPunct="1"/>
            <a:r>
              <a:rPr lang="en-US" altLang="fr-FR" sz="3200" b="1"/>
              <a:t>how often </a:t>
            </a:r>
            <a:r>
              <a:rPr lang="en-US" altLang="fr-FR" sz="3200" b="1">
                <a:solidFill>
                  <a:srgbClr val="C00000"/>
                </a:solidFill>
              </a:rPr>
              <a:t>(short and sweet)</a:t>
            </a:r>
            <a:r>
              <a:rPr lang="en-US" altLang="fr-FR" sz="3200" b="1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70CBDCDA-FE07-40E0-AC89-20CD0634031B}"/>
              </a:ext>
            </a:extLst>
          </p:cNvPr>
          <p:cNvSpPr/>
          <p:nvPr/>
        </p:nvSpPr>
        <p:spPr>
          <a:xfrm>
            <a:off x="292100" y="5643563"/>
            <a:ext cx="4297363" cy="3175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2531" name="Text Box 54">
            <a:extLst>
              <a:ext uri="{FF2B5EF4-FFF2-40B4-BE49-F238E27FC236}">
                <a16:creationId xmlns:a16="http://schemas.microsoft.com/office/drawing/2014/main" id="{35FC5BCA-EE92-4AA2-869E-78FF9BE7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5664200"/>
            <a:ext cx="429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/>
              <a:t>The percentage of patients in each of the 9 groups is shown.</a:t>
            </a:r>
          </a:p>
        </p:txBody>
      </p:sp>
      <p:sp>
        <p:nvSpPr>
          <p:cNvPr id="22532" name="Text Box 92">
            <a:extLst>
              <a:ext uri="{FF2B5EF4-FFF2-40B4-BE49-F238E27FC236}">
                <a16:creationId xmlns:a16="http://schemas.microsoft.com/office/drawing/2014/main" id="{98AC9473-B28D-4FC3-93A1-0603B6B5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9050"/>
            <a:ext cx="7935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 b="1">
                <a:solidFill>
                  <a:srgbClr val="333333"/>
                </a:solidFill>
                <a:latin typeface="Arial Narrow" panose="020B0606020202030204" pitchFamily="34" charset="0"/>
              </a:rPr>
              <a:t>Prevalence of Diabetes Across Waist Categories</a:t>
            </a:r>
          </a:p>
          <a:p>
            <a:pPr eaLnBrk="1" hangingPunct="1"/>
            <a:r>
              <a:rPr lang="fr-CA" altLang="fr-FR" sz="2400" b="1">
                <a:solidFill>
                  <a:srgbClr val="333333"/>
                </a:solidFill>
                <a:latin typeface="Arial Narrow" panose="020B0606020202030204" pitchFamily="34" charset="0"/>
              </a:rPr>
              <a:t>and Body Mass Index (BMI) subgroups in 99 Thousand Women</a:t>
            </a:r>
            <a:endParaRPr lang="fr-CA" altLang="fr-FR" sz="2400" b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id="{19F56B0F-0FBF-4381-BC22-D97CFDAAFEFB}"/>
              </a:ext>
            </a:extLst>
          </p:cNvPr>
          <p:cNvGraphicFramePr>
            <a:graphicFrameLocks noGrp="1"/>
          </p:cNvGraphicFramePr>
          <p:nvPr/>
        </p:nvGraphicFramePr>
        <p:xfrm>
          <a:off x="921550" y="515400"/>
          <a:ext cx="8420873" cy="505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8221A616-FA91-4E21-BBDB-A38DFB63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5154613"/>
            <a:ext cx="3773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Waist circumference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tertile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 (cm)</a:t>
            </a:r>
            <a:endParaRPr lang="en-CA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047D993-5AAB-4C89-BE96-509284DF46B5}"/>
              </a:ext>
            </a:extLst>
          </p:cNvPr>
          <p:cNvSpPr txBox="1">
            <a:spLocks noChangeArrowheads="1"/>
          </p:cNvSpPr>
          <p:nvPr/>
        </p:nvSpPr>
        <p:spPr bwMode="auto">
          <a:xfrm rot="19660743">
            <a:off x="6361113" y="4344988"/>
            <a:ext cx="245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BMI category (kg/m</a:t>
            </a:r>
            <a:r>
              <a:rPr lang="en-US" b="1" baseline="30000" dirty="0">
                <a:solidFill>
                  <a:schemeClr val="tx2">
                    <a:lumMod val="50000"/>
                  </a:schemeClr>
                </a:solidFill>
                <a:cs typeface="+mn-cs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)</a:t>
            </a:r>
            <a:endParaRPr lang="en-CA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3883526-3931-46B4-A9D3-8DC86AA20D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03994" y="3164682"/>
            <a:ext cx="1954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Frequency (%)</a:t>
            </a:r>
            <a:endParaRPr lang="en-CA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2537" name="Espace réservé du texte 14">
            <a:extLst>
              <a:ext uri="{FF2B5EF4-FFF2-40B4-BE49-F238E27FC236}">
                <a16:creationId xmlns:a16="http://schemas.microsoft.com/office/drawing/2014/main" id="{718DAD56-C3D8-49C4-9FB3-019526397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Balkau B et al. Circulation 2007;116:1942-51</a:t>
            </a:r>
            <a:endParaRPr lang="en-US" altLang="fr-FR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96BAFE51-C823-459F-B9A6-93E03A03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436245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&lt;25</a:t>
            </a:r>
            <a:endParaRPr lang="en-CA" dirty="0">
              <a:solidFill>
                <a:schemeClr val="accent1"/>
              </a:solidFill>
              <a:cs typeface="+mn-cs"/>
            </a:endParaRPr>
          </a:p>
        </p:txBody>
      </p:sp>
      <p:grpSp>
        <p:nvGrpSpPr>
          <p:cNvPr id="22539" name="Groupe 15">
            <a:extLst>
              <a:ext uri="{FF2B5EF4-FFF2-40B4-BE49-F238E27FC236}">
                <a16:creationId xmlns:a16="http://schemas.microsoft.com/office/drawing/2014/main" id="{4CA7C348-C776-4531-A62D-FF49730111A1}"/>
              </a:ext>
            </a:extLst>
          </p:cNvPr>
          <p:cNvGrpSpPr>
            <a:grpSpLocks/>
          </p:cNvGrpSpPr>
          <p:nvPr/>
        </p:nvGrpSpPr>
        <p:grpSpPr bwMode="auto">
          <a:xfrm>
            <a:off x="6615113" y="3960813"/>
            <a:ext cx="1747837" cy="417512"/>
            <a:chOff x="6522514" y="4012821"/>
            <a:chExt cx="1747729" cy="417513"/>
          </a:xfrm>
        </p:grpSpPr>
        <p:sp>
          <p:nvSpPr>
            <p:cNvPr id="22541" name="Oval 93">
              <a:extLst>
                <a:ext uri="{FF2B5EF4-FFF2-40B4-BE49-F238E27FC236}">
                  <a16:creationId xmlns:a16="http://schemas.microsoft.com/office/drawing/2014/main" id="{037717DF-468D-45FD-9601-83C4CF936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2514" y="4012821"/>
              <a:ext cx="969962" cy="417513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EF6532EA-5F40-4AC4-A944-A0725AA4F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3632" y="4044571"/>
              <a:ext cx="1636611" cy="368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1"/>
                  </a:solidFill>
                  <a:cs typeface="+mn-cs"/>
                </a:rPr>
                <a:t>25-30</a:t>
              </a:r>
              <a:endParaRPr lang="en-CA" dirty="0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14" name="Text Box 8">
            <a:extLst>
              <a:ext uri="{FF2B5EF4-FFF2-40B4-BE49-F238E27FC236}">
                <a16:creationId xmlns:a16="http://schemas.microsoft.com/office/drawing/2014/main" id="{98ECA247-1705-4C25-91F7-48ECB482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36052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≥30</a:t>
            </a:r>
            <a:endParaRPr lang="en-CA" dirty="0">
              <a:solidFill>
                <a:schemeClr val="accent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Box 19">
            <a:extLst>
              <a:ext uri="{FF2B5EF4-FFF2-40B4-BE49-F238E27FC236}">
                <a16:creationId xmlns:a16="http://schemas.microsoft.com/office/drawing/2014/main" id="{FA1F2EDF-10CC-4229-9C7D-A9A60406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4092575"/>
            <a:ext cx="4148137" cy="16160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1600" b="1" dirty="0">
                <a:solidFill>
                  <a:srgbClr val="333333"/>
                </a:solidFill>
              </a:rPr>
              <a:t>Barriers to treatment:</a:t>
            </a:r>
          </a:p>
          <a:p>
            <a:pPr>
              <a:defRPr/>
            </a:pPr>
            <a:endParaRPr lang="en-US" sz="900" dirty="0">
              <a:solidFill>
                <a:srgbClr val="333333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</a:rPr>
              <a:t> Lack reimbursement options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</a:rPr>
              <a:t> Lack training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</a:rPr>
              <a:t> Lack time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</a:rPr>
              <a:t> Lack motivation – unproven strategies</a:t>
            </a:r>
            <a:endParaRPr lang="en-US" sz="800" dirty="0">
              <a:solidFill>
                <a:srgbClr val="333333"/>
              </a:solidFill>
            </a:endParaRPr>
          </a:p>
        </p:txBody>
      </p:sp>
      <p:sp>
        <p:nvSpPr>
          <p:cNvPr id="76805" name="TextBox 18">
            <a:extLst>
              <a:ext uri="{FF2B5EF4-FFF2-40B4-BE49-F238E27FC236}">
                <a16:creationId xmlns:a16="http://schemas.microsoft.com/office/drawing/2014/main" id="{54C80B30-C6BE-4747-9353-988D52F42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111601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Primary care tomorrow</a:t>
            </a:r>
          </a:p>
        </p:txBody>
      </p:sp>
      <p:sp>
        <p:nvSpPr>
          <p:cNvPr id="53252" name="Oval 93">
            <a:extLst>
              <a:ext uri="{FF2B5EF4-FFF2-40B4-BE49-F238E27FC236}">
                <a16:creationId xmlns:a16="http://schemas.microsoft.com/office/drawing/2014/main" id="{D85BE81E-FDA0-4B32-8968-5F00BB4E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2889250"/>
            <a:ext cx="1820862" cy="18224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fr-CA" altLang="fr-FR" sz="3600" b="1"/>
          </a:p>
        </p:txBody>
      </p:sp>
      <p:sp>
        <p:nvSpPr>
          <p:cNvPr id="53253" name="Text Box 96">
            <a:extLst>
              <a:ext uri="{FF2B5EF4-FFF2-40B4-BE49-F238E27FC236}">
                <a16:creationId xmlns:a16="http://schemas.microsoft.com/office/drawing/2014/main" id="{5E157A26-5F9F-412B-910C-ACBDBEF2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3643313"/>
            <a:ext cx="1281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/>
              <a:t>Nutritionist</a:t>
            </a:r>
            <a:endParaRPr lang="fr-CA" altLang="fr-FR" sz="1600" b="1"/>
          </a:p>
        </p:txBody>
      </p:sp>
      <p:sp>
        <p:nvSpPr>
          <p:cNvPr id="53254" name="Oval 93">
            <a:extLst>
              <a:ext uri="{FF2B5EF4-FFF2-40B4-BE49-F238E27FC236}">
                <a16:creationId xmlns:a16="http://schemas.microsoft.com/office/drawing/2014/main" id="{DDBAA23C-A7E6-40FC-8316-639162F4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2860675"/>
            <a:ext cx="1820863" cy="182245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fr-CA" altLang="fr-FR" sz="3600" b="1"/>
          </a:p>
        </p:txBody>
      </p:sp>
      <p:sp>
        <p:nvSpPr>
          <p:cNvPr id="53255" name="Text Box 96">
            <a:extLst>
              <a:ext uri="{FF2B5EF4-FFF2-40B4-BE49-F238E27FC236}">
                <a16:creationId xmlns:a16="http://schemas.microsoft.com/office/drawing/2014/main" id="{7341EC12-A5B7-4F4F-82FC-A0695B43C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3643313"/>
            <a:ext cx="147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600" b="1"/>
              <a:t>Kinesiologist</a:t>
            </a:r>
          </a:p>
        </p:txBody>
      </p:sp>
      <p:sp>
        <p:nvSpPr>
          <p:cNvPr id="53256" name="Oval 92">
            <a:extLst>
              <a:ext uri="{FF2B5EF4-FFF2-40B4-BE49-F238E27FC236}">
                <a16:creationId xmlns:a16="http://schemas.microsoft.com/office/drawing/2014/main" id="{8DF1BD56-7A66-4FA6-AB81-068C12049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1646238"/>
            <a:ext cx="1820862" cy="1820862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b="1"/>
          </a:p>
        </p:txBody>
      </p:sp>
      <p:sp>
        <p:nvSpPr>
          <p:cNvPr id="76818" name="Oval 94">
            <a:extLst>
              <a:ext uri="{FF2B5EF4-FFF2-40B4-BE49-F238E27FC236}">
                <a16:creationId xmlns:a16="http://schemas.microsoft.com/office/drawing/2014/main" id="{9D696858-D684-4FCD-A0CE-DFD3FB129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13" y="1646238"/>
            <a:ext cx="1820862" cy="1820862"/>
          </a:xfrm>
          <a:prstGeom prst="ellips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53258" name="Text Box 95">
            <a:extLst>
              <a:ext uri="{FF2B5EF4-FFF2-40B4-BE49-F238E27FC236}">
                <a16:creationId xmlns:a16="http://schemas.microsoft.com/office/drawing/2014/main" id="{CAE93399-23F6-4CD6-AE34-423558E3D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2363788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600" b="1"/>
              <a:t>Physician</a:t>
            </a:r>
          </a:p>
        </p:txBody>
      </p:sp>
      <p:sp>
        <p:nvSpPr>
          <p:cNvPr id="53259" name="Text Box 97">
            <a:extLst>
              <a:ext uri="{FF2B5EF4-FFF2-40B4-BE49-F238E27FC236}">
                <a16:creationId xmlns:a16="http://schemas.microsoft.com/office/drawing/2014/main" id="{1AECF7FD-FBD3-4C8E-90F7-585EB647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2363788"/>
            <a:ext cx="788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600" b="1"/>
              <a:t>Nurse</a:t>
            </a:r>
          </a:p>
        </p:txBody>
      </p:sp>
      <p:sp>
        <p:nvSpPr>
          <p:cNvPr id="76808" name="Oval 93">
            <a:extLst>
              <a:ext uri="{FF2B5EF4-FFF2-40B4-BE49-F238E27FC236}">
                <a16:creationId xmlns:a16="http://schemas.microsoft.com/office/drawing/2014/main" id="{63DA6596-2AB9-4656-A9E1-B66AC1A8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4224338"/>
            <a:ext cx="1820863" cy="1822450"/>
          </a:xfrm>
          <a:prstGeom prst="ellipse">
            <a:avLst/>
          </a:prstGeom>
          <a:noFill/>
          <a:ln w="57150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fr-CA" sz="3600" b="1">
              <a:latin typeface="Arial" charset="0"/>
              <a:cs typeface="Arial" charset="0"/>
            </a:endParaRPr>
          </a:p>
        </p:txBody>
      </p:sp>
      <p:sp>
        <p:nvSpPr>
          <p:cNvPr id="53261" name="Text Box 96">
            <a:extLst>
              <a:ext uri="{FF2B5EF4-FFF2-40B4-BE49-F238E27FC236}">
                <a16:creationId xmlns:a16="http://schemas.microsoft.com/office/drawing/2014/main" id="{43126DBE-1795-4ED4-97B9-5C9CBF25E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873625"/>
            <a:ext cx="135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CA" altLang="fr-FR" sz="1600" b="1"/>
              <a:t>Behavioural</a:t>
            </a:r>
          </a:p>
          <a:p>
            <a:pPr algn="ctr"/>
            <a:r>
              <a:rPr lang="fr-CA" altLang="fr-FR" sz="1600" b="1"/>
              <a:t>consultant</a:t>
            </a:r>
          </a:p>
        </p:txBody>
      </p:sp>
      <p:sp>
        <p:nvSpPr>
          <p:cNvPr id="76811" name="TextBox 11">
            <a:extLst>
              <a:ext uri="{FF2B5EF4-FFF2-40B4-BE49-F238E27FC236}">
                <a16:creationId xmlns:a16="http://schemas.microsoft.com/office/drawing/2014/main" id="{306B4A62-CB31-451E-8C6E-F49062CF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16013"/>
            <a:ext cx="301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Primary care today</a:t>
            </a:r>
          </a:p>
        </p:txBody>
      </p:sp>
      <p:sp>
        <p:nvSpPr>
          <p:cNvPr id="53263" name="Oval 92">
            <a:extLst>
              <a:ext uri="{FF2B5EF4-FFF2-40B4-BE49-F238E27FC236}">
                <a16:creationId xmlns:a16="http://schemas.microsoft.com/office/drawing/2014/main" id="{09C7AD07-E111-4526-884C-61438200E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646238"/>
            <a:ext cx="1820863" cy="1820862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b="1"/>
          </a:p>
        </p:txBody>
      </p:sp>
      <p:sp>
        <p:nvSpPr>
          <p:cNvPr id="76814" name="Oval 94">
            <a:extLst>
              <a:ext uri="{FF2B5EF4-FFF2-40B4-BE49-F238E27FC236}">
                <a16:creationId xmlns:a16="http://schemas.microsoft.com/office/drawing/2014/main" id="{A8AEB692-747C-4E58-8DEE-7D69B609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1646238"/>
            <a:ext cx="1820863" cy="1820862"/>
          </a:xfrm>
          <a:prstGeom prst="ellips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53265" name="Text Box 95">
            <a:extLst>
              <a:ext uri="{FF2B5EF4-FFF2-40B4-BE49-F238E27FC236}">
                <a16:creationId xmlns:a16="http://schemas.microsoft.com/office/drawing/2014/main" id="{72D45F51-62D1-4D7D-9127-60CD53178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2363788"/>
            <a:ext cx="1141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600" b="1"/>
              <a:t>Physician</a:t>
            </a:r>
          </a:p>
        </p:txBody>
      </p:sp>
      <p:sp>
        <p:nvSpPr>
          <p:cNvPr id="53266" name="Text Box 97">
            <a:extLst>
              <a:ext uri="{FF2B5EF4-FFF2-40B4-BE49-F238E27FC236}">
                <a16:creationId xmlns:a16="http://schemas.microsoft.com/office/drawing/2014/main" id="{8D17DAC5-C8F6-4380-8E82-88EECFFCF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2363788"/>
            <a:ext cx="788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600" b="1"/>
              <a:t>Nurse</a:t>
            </a:r>
          </a:p>
        </p:txBody>
      </p:sp>
      <p:sp>
        <p:nvSpPr>
          <p:cNvPr id="53267" name="Titre 26">
            <a:extLst>
              <a:ext uri="{FF2B5EF4-FFF2-40B4-BE49-F238E27FC236}">
                <a16:creationId xmlns:a16="http://schemas.microsoft.com/office/drawing/2014/main" id="{AE93ED79-91CE-4F1F-BD51-07BC906C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Opportunity for Management of Obesity…</a:t>
            </a:r>
            <a:br>
              <a:rPr lang="en-US" altLang="fr-FR" sz="2400"/>
            </a:br>
            <a:r>
              <a:rPr lang="en-US" altLang="fr-FR" sz="2400"/>
              <a:t>…Reorganize Health Care Teams</a:t>
            </a:r>
            <a:endParaRPr lang="fr-CA" altLang="fr-FR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4" descr="SGE">
            <a:extLst>
              <a:ext uri="{FF2B5EF4-FFF2-40B4-BE49-F238E27FC236}">
                <a16:creationId xmlns:a16="http://schemas.microsoft.com/office/drawing/2014/main" id="{29AC2B21-63BD-4D5C-8230-C1EBB43D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1119188"/>
            <a:ext cx="2436813" cy="3656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044" name="Picture 5" descr="IMG008">
            <a:extLst>
              <a:ext uri="{FF2B5EF4-FFF2-40B4-BE49-F238E27FC236}">
                <a16:creationId xmlns:a16="http://schemas.microsoft.com/office/drawing/2014/main" id="{224D63C1-E9B4-4BCD-B8F6-304928A1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26000"/>
          </a:blip>
          <a:srcRect/>
          <a:stretch>
            <a:fillRect/>
          </a:stretch>
        </p:blipFill>
        <p:spPr bwMode="auto">
          <a:xfrm>
            <a:off x="909638" y="1674813"/>
            <a:ext cx="3294062" cy="2193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8439" name="Picture 7" descr="fat%20man">
            <a:extLst>
              <a:ext uri="{FF2B5EF4-FFF2-40B4-BE49-F238E27FC236}">
                <a16:creationId xmlns:a16="http://schemas.microsoft.com/office/drawing/2014/main" id="{3EDC90AE-91C2-4B89-A1EB-771E14A9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525" y="3513138"/>
            <a:ext cx="2527300" cy="1541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7047" name="Text Box 8">
            <a:extLst>
              <a:ext uri="{FF2B5EF4-FFF2-40B4-BE49-F238E27FC236}">
                <a16:creationId xmlns:a16="http://schemas.microsoft.com/office/drawing/2014/main" id="{80BC88A8-B944-44EA-AB9F-7C9D1D3CC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5194300"/>
            <a:ext cx="7092950" cy="852488"/>
          </a:xfrm>
          <a:prstGeom prst="roundRect">
            <a:avLst/>
          </a:prstGeom>
          <a:ln w="190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Increasing physical activity behaviour in today’s 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environment poses a challenge…</a:t>
            </a:r>
          </a:p>
        </p:txBody>
      </p:sp>
      <p:sp>
        <p:nvSpPr>
          <p:cNvPr id="54278" name="Titre 9">
            <a:extLst>
              <a:ext uri="{FF2B5EF4-FFF2-40B4-BE49-F238E27FC236}">
                <a16:creationId xmlns:a16="http://schemas.microsoft.com/office/drawing/2014/main" id="{D5768509-80B4-429C-A12D-D136B7D3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400"/>
              <a:t>If Physical Activity is the Answer… What is the Problem?</a:t>
            </a:r>
            <a:br>
              <a:rPr lang="en-US" altLang="fr-FR" sz="2400"/>
            </a:br>
            <a:r>
              <a:rPr lang="en-US" altLang="fr-FR" sz="2400"/>
              <a:t>A Response, Create Optimal Defaults</a:t>
            </a:r>
            <a:endParaRPr lang="fr-CA" altLang="fr-FR" sz="2400"/>
          </a:p>
        </p:txBody>
      </p:sp>
      <p:pic>
        <p:nvPicPr>
          <p:cNvPr id="9" name="Picture 6" descr="bacon et cheeseburger">
            <a:extLst>
              <a:ext uri="{FF2B5EF4-FFF2-40B4-BE49-F238E27FC236}">
                <a16:creationId xmlns:a16="http://schemas.microsoft.com/office/drawing/2014/main" id="{5575A24C-51EB-4A93-A238-C211AC8E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0163" y="1119188"/>
            <a:ext cx="1865312" cy="118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>
            <a:extLst>
              <a:ext uri="{FF2B5EF4-FFF2-40B4-BE49-F238E27FC236}">
                <a16:creationId xmlns:a16="http://schemas.microsoft.com/office/drawing/2014/main" id="{3D388DF7-26FD-4061-96D3-12EBAC7BE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803525"/>
            <a:ext cx="8788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200" b="1"/>
              <a:t>“The challenge is to create better defaults. This will be possible </a:t>
            </a:r>
          </a:p>
          <a:p>
            <a:pPr algn="ctr" eaLnBrk="1" hangingPunct="1"/>
            <a:r>
              <a:rPr lang="en-US" altLang="fr-FR" sz="2200" b="1"/>
              <a:t>only when we turn from blaming people for irresponsible </a:t>
            </a:r>
          </a:p>
          <a:p>
            <a:pPr algn="ctr" eaLnBrk="1" hangingPunct="1"/>
            <a:r>
              <a:rPr lang="en-US" altLang="fr-FR" sz="2200" b="1"/>
              <a:t>actions to giving the nation what it deserves -- conditions </a:t>
            </a:r>
          </a:p>
          <a:p>
            <a:pPr algn="ctr" eaLnBrk="1" hangingPunct="1"/>
            <a:r>
              <a:rPr lang="en-US" altLang="fr-FR" sz="2200" b="1"/>
              <a:t>that make responsible behavior the easy choice.”</a:t>
            </a:r>
          </a:p>
          <a:p>
            <a:pPr algn="ctr" eaLnBrk="1" hangingPunct="1"/>
            <a:r>
              <a:rPr lang="en-US" altLang="fr-FR" sz="1600" b="1"/>
              <a:t>   </a:t>
            </a:r>
          </a:p>
          <a:p>
            <a:pPr algn="ctr" eaLnBrk="1" hangingPunct="1"/>
            <a:r>
              <a:rPr lang="en-US" altLang="fr-FR" sz="1600"/>
              <a:t>Kelly Brownell, Yale University, </a:t>
            </a:r>
            <a:r>
              <a:rPr lang="en-US" altLang="fr-FR" sz="1600" i="1"/>
              <a:t>Rudd Center For Food Policy and Obesity 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95E5C3FC-BB0D-4B41-B8B2-332B68A22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722438"/>
            <a:ext cx="8966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000" b="1">
                <a:solidFill>
                  <a:schemeClr val="tx2"/>
                </a:solidFill>
              </a:rPr>
              <a:t>…Make responsible behaviours the easy choice</a:t>
            </a:r>
            <a:endParaRPr lang="en-US" altLang="fr-FR" sz="3000">
              <a:solidFill>
                <a:schemeClr val="tx2"/>
              </a:solidFill>
            </a:endParaRPr>
          </a:p>
        </p:txBody>
      </p:sp>
      <p:sp>
        <p:nvSpPr>
          <p:cNvPr id="55300" name="Titre 5">
            <a:extLst>
              <a:ext uri="{FF2B5EF4-FFF2-40B4-BE49-F238E27FC236}">
                <a16:creationId xmlns:a16="http://schemas.microsoft.com/office/drawing/2014/main" id="{0242B540-B398-4B1D-BFD8-2C61E4A6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5575"/>
            <a:ext cx="7686675" cy="523875"/>
          </a:xfrm>
        </p:spPr>
        <p:txBody>
          <a:bodyPr/>
          <a:lstStyle/>
          <a:p>
            <a:r>
              <a:rPr lang="en-US" altLang="fr-FR" sz="2400"/>
              <a:t>Optimal Default</a:t>
            </a:r>
            <a:r>
              <a:rPr lang="en-US" altLang="fr-FR" sz="2800">
                <a:solidFill>
                  <a:srgbClr val="FFFFFF"/>
                </a:solidFill>
              </a:rPr>
              <a:t>…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5">
            <a:extLst>
              <a:ext uri="{FF2B5EF4-FFF2-40B4-BE49-F238E27FC236}">
                <a16:creationId xmlns:a16="http://schemas.microsoft.com/office/drawing/2014/main" id="{9225A88E-656E-4F31-83D0-4C9BD13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Challenges: Creating Optimal Defaults </a:t>
            </a:r>
            <a:endParaRPr lang="fr-CA" altLang="fr-FR" sz="240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5842CCF-C1B2-4097-BAEB-A2156821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1074738"/>
            <a:ext cx="8743950" cy="4486275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tx2"/>
                </a:solidFill>
              </a:rPr>
              <a:t>Diet is driven by terrible defaults…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chemeClr val="accent6"/>
              </a:solidFill>
            </a:endParaRPr>
          </a:p>
          <a:p>
            <a:pPr>
              <a:lnSpc>
                <a:spcPct val="130000"/>
              </a:lnSpc>
              <a:buClr>
                <a:schemeClr val="tx2"/>
              </a:buClr>
              <a:buSzPct val="80000"/>
              <a:buFont typeface="Wingdings" pitchFamily="2" charset="2"/>
              <a:buChar char="r"/>
              <a:defRPr/>
            </a:pPr>
            <a:r>
              <a:rPr lang="en-US" sz="2800" b="1" dirty="0">
                <a:sym typeface="Wingdings" pitchFamily="2" charset="2"/>
              </a:rPr>
              <a:t>Large portion sizes</a:t>
            </a:r>
          </a:p>
          <a:p>
            <a:pPr>
              <a:lnSpc>
                <a:spcPct val="130000"/>
              </a:lnSpc>
              <a:buClr>
                <a:schemeClr val="tx2"/>
              </a:buClr>
              <a:buSzPct val="80000"/>
              <a:buFont typeface="Wingdings" pitchFamily="2" charset="2"/>
              <a:buChar char="r"/>
              <a:defRPr/>
            </a:pPr>
            <a:r>
              <a:rPr lang="en-US" sz="2800" b="1" dirty="0">
                <a:sym typeface="Wingdings" pitchFamily="2" charset="2"/>
              </a:rPr>
              <a:t>Schools selling unhealthy foods</a:t>
            </a:r>
          </a:p>
          <a:p>
            <a:pPr>
              <a:lnSpc>
                <a:spcPct val="130000"/>
              </a:lnSpc>
              <a:buClr>
                <a:schemeClr val="tx2"/>
              </a:buClr>
              <a:buSzPct val="80000"/>
              <a:buFont typeface="Wingdings" pitchFamily="2" charset="2"/>
              <a:buChar char="r"/>
              <a:defRPr/>
            </a:pPr>
            <a:r>
              <a:rPr lang="en-US" sz="2800" b="1" dirty="0">
                <a:sym typeface="Wingdings" pitchFamily="2" charset="2"/>
              </a:rPr>
              <a:t>Economic policy that makes healthy food cost more than calorie-dense processed foods</a:t>
            </a:r>
            <a:endParaRPr lang="en-US" sz="2800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G008">
            <a:extLst>
              <a:ext uri="{FF2B5EF4-FFF2-40B4-BE49-F238E27FC236}">
                <a16:creationId xmlns:a16="http://schemas.microsoft.com/office/drawing/2014/main" id="{615A1CC7-3D28-40D4-9091-CB63B9842F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946523" y="1119338"/>
            <a:ext cx="7167563" cy="442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1139" name="Text Box 4">
            <a:extLst>
              <a:ext uri="{FF2B5EF4-FFF2-40B4-BE49-F238E27FC236}">
                <a16:creationId xmlns:a16="http://schemas.microsoft.com/office/drawing/2014/main" id="{D8D3F126-0E3A-4766-8050-AE4762D5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353" y="4822538"/>
            <a:ext cx="1476000" cy="1764000"/>
          </a:xfrm>
          <a:prstGeom prst="upArrow">
            <a:avLst>
              <a:gd name="adj1" fmla="val 46925"/>
              <a:gd name="adj2" fmla="val 6470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78625018-EE3E-4FCA-9438-65BCECD54396}"/>
              </a:ext>
            </a:extLst>
          </p:cNvPr>
          <p:cNvSpPr txBox="1">
            <a:spLocks/>
          </p:cNvSpPr>
          <p:nvPr/>
        </p:nvSpPr>
        <p:spPr>
          <a:xfrm>
            <a:off x="1019175" y="187325"/>
            <a:ext cx="7686675" cy="460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kern="0" dirty="0">
                <a:solidFill>
                  <a:srgbClr val="333333"/>
                </a:solidFill>
                <a:latin typeface="Arial Narrow" pitchFamily="34" charset="0"/>
                <a:ea typeface="+mj-ea"/>
                <a:cs typeface="+mj-cs"/>
              </a:rPr>
              <a:t>Free Gym!!</a:t>
            </a:r>
            <a:endParaRPr lang="fr-CA" sz="2400" b="1" kern="0" dirty="0">
              <a:solidFill>
                <a:srgbClr val="333333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e 5">
            <a:extLst>
              <a:ext uri="{FF2B5EF4-FFF2-40B4-BE49-F238E27FC236}">
                <a16:creationId xmlns:a16="http://schemas.microsoft.com/office/drawing/2014/main" id="{71B54AAC-E1D2-4780-A31F-AFE48E38C93C}"/>
              </a:ext>
            </a:extLst>
          </p:cNvPr>
          <p:cNvGrpSpPr>
            <a:grpSpLocks/>
          </p:cNvGrpSpPr>
          <p:nvPr/>
        </p:nvGrpSpPr>
        <p:grpSpPr bwMode="auto">
          <a:xfrm>
            <a:off x="1509713" y="1528763"/>
            <a:ext cx="6324600" cy="3965575"/>
            <a:chOff x="1313966" y="1427094"/>
            <a:chExt cx="6325568" cy="3965681"/>
          </a:xfrm>
        </p:grpSpPr>
        <p:pic>
          <p:nvPicPr>
            <p:cNvPr id="108567" name="Picture 23" descr="C:\Documents and Settings\ver-tre01\Mes documents\Mes images\Talent d'artiste\Ascenseur\P1000238.JPG">
              <a:extLst>
                <a:ext uri="{FF2B5EF4-FFF2-40B4-BE49-F238E27FC236}">
                  <a16:creationId xmlns:a16="http://schemas.microsoft.com/office/drawing/2014/main" id="{EB6377D3-169E-4545-82D8-294808425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966" y="1427094"/>
              <a:ext cx="2974355" cy="39656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8569" name="Picture 25" descr="C:\Documents and Settings\ver-tre01\Mes documents\Mes images\Talent d'artiste\Ascenseur\P1000244.JPG">
              <a:extLst>
                <a:ext uri="{FF2B5EF4-FFF2-40B4-BE49-F238E27FC236}">
                  <a16:creationId xmlns:a16="http://schemas.microsoft.com/office/drawing/2014/main" id="{A1EC4646-22EC-4EB2-8806-FFE0D6CB9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5178" y="1427094"/>
              <a:ext cx="2974356" cy="39656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8371" name="Titre 8">
            <a:extLst>
              <a:ext uri="{FF2B5EF4-FFF2-40B4-BE49-F238E27FC236}">
                <a16:creationId xmlns:a16="http://schemas.microsoft.com/office/drawing/2014/main" id="{39138DA1-E677-4A30-9190-8E197D26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Optimal Default… Make Responsible Behaviours the Easy Choice</a:t>
            </a:r>
            <a:endParaRPr lang="fr-CA" altLang="fr-FR" sz="2400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C221C248-F780-4B3B-8550-812BD7066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691" y="4454521"/>
            <a:ext cx="32214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1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Optimal default Easy choice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Bicycle path Vienna 1">
            <a:extLst>
              <a:ext uri="{FF2B5EF4-FFF2-40B4-BE49-F238E27FC236}">
                <a16:creationId xmlns:a16="http://schemas.microsoft.com/office/drawing/2014/main" id="{D374B0AF-D061-47C7-8F49-56C7D1C5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06" y="1304925"/>
            <a:ext cx="3198813" cy="239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875" name="Picture 3" descr="Bicycle Vienna">
            <a:extLst>
              <a:ext uri="{FF2B5EF4-FFF2-40B4-BE49-F238E27FC236}">
                <a16:creationId xmlns:a16="http://schemas.microsoft.com/office/drawing/2014/main" id="{10190D3A-8B4D-4C39-AE2F-3EC94B82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656" y="2249488"/>
            <a:ext cx="1871663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877" name="Picture 5" descr="Bicycles for Rent Vienna">
            <a:extLst>
              <a:ext uri="{FF2B5EF4-FFF2-40B4-BE49-F238E27FC236}">
                <a16:creationId xmlns:a16="http://schemas.microsoft.com/office/drawing/2014/main" id="{1F23776F-D121-4420-A68E-AA7C91FB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131" y="3130550"/>
            <a:ext cx="33782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397" name="Titre 6">
            <a:extLst>
              <a:ext uri="{FF2B5EF4-FFF2-40B4-BE49-F238E27FC236}">
                <a16:creationId xmlns:a16="http://schemas.microsoft.com/office/drawing/2014/main" id="{CE232DEC-E74B-4AEE-9ADF-A41D7978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VIENNA</a:t>
            </a:r>
            <a:endParaRPr lang="fr-CA" altLang="fr-FR" sz="240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40976537-A3D3-46D0-A753-6B4D62521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2879725"/>
            <a:ext cx="45116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6600" b="1">
                <a:solidFill>
                  <a:schemeClr val="tx2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3">
            <a:extLst>
              <a:ext uri="{FF2B5EF4-FFF2-40B4-BE49-F238E27FC236}">
                <a16:creationId xmlns:a16="http://schemas.microsoft.com/office/drawing/2014/main" id="{18ED738A-1B1C-4190-86C8-424EA422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fr-FR"/>
              <a:t>Overview</a:t>
            </a:r>
            <a:endParaRPr lang="fr-CA" altLang="fr-FR"/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8A257D06-A763-4369-8461-215C9830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955675"/>
            <a:ext cx="8229600" cy="5011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r"/>
            </a:pPr>
            <a:r>
              <a:rPr lang="en-US" altLang="fr-FR" sz="2000" b="1"/>
              <a:t>Challenge (1)						 </a:t>
            </a:r>
            <a:r>
              <a:rPr lang="en-US" altLang="fr-FR" sz="2000"/>
              <a:t>Overweight and obese is now the normal phenotype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Understand the importance of waist circumference in management of obesity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r"/>
            </a:pPr>
            <a:r>
              <a:rPr lang="en-US" altLang="fr-FR" sz="2000" b="1"/>
              <a:t>Challenge (2)						 </a:t>
            </a:r>
            <a:r>
              <a:rPr lang="en-US" altLang="fr-FR" sz="2000"/>
              <a:t>Understanding that weight loss is not the optimal outcome for managing obesity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Redefine treatment targets – focus on causal behaviors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r"/>
            </a:pPr>
            <a:r>
              <a:rPr lang="en-US" altLang="fr-FR" sz="2000" b="1"/>
              <a:t>Challenge (3)						 </a:t>
            </a:r>
            <a:r>
              <a:rPr lang="en-US" altLang="fr-FR" sz="2000"/>
              <a:t>Sustaining healthy lifestyle behaviors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fr-FR" sz="2000" b="1"/>
              <a:t>Opportunity 						 </a:t>
            </a:r>
            <a:r>
              <a:rPr lang="en-US" altLang="fr-FR" sz="2000"/>
              <a:t>Reorganize health care teams – understand environmental challenges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4">
            <a:extLst>
              <a:ext uri="{FF2B5EF4-FFF2-40B4-BE49-F238E27FC236}">
                <a16:creationId xmlns:a16="http://schemas.microsoft.com/office/drawing/2014/main" id="{F3599EFC-790F-4EB6-A3E0-CF000D05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960938"/>
            <a:ext cx="7145337" cy="10223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To help identify the high-risk, abdominally obese patient.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tabLst>
                <a:tab pos="184150" algn="l"/>
              </a:tabLst>
              <a:defRPr/>
            </a:pPr>
            <a:r>
              <a:rPr lang="en-US" b="1" dirty="0">
                <a:solidFill>
                  <a:srgbClr val="C00000"/>
                </a:solidFill>
              </a:rPr>
              <a:t> To follow the utility of strategies designed to reduce obesity 	and related health risk.</a:t>
            </a:r>
          </a:p>
        </p:txBody>
      </p:sp>
      <p:sp>
        <p:nvSpPr>
          <p:cNvPr id="62467" name="Titre 69">
            <a:extLst>
              <a:ext uri="{FF2B5EF4-FFF2-40B4-BE49-F238E27FC236}">
                <a16:creationId xmlns:a16="http://schemas.microsoft.com/office/drawing/2014/main" id="{83153C64-F0B1-4A6A-8F6F-099A6A2B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Add Waist Circumference to Routine Allied Health Care</a:t>
            </a:r>
            <a:endParaRPr lang="fr-CA" altLang="fr-FR" sz="2400"/>
          </a:p>
        </p:txBody>
      </p:sp>
      <p:grpSp>
        <p:nvGrpSpPr>
          <p:cNvPr id="62468" name="Group 6">
            <a:extLst>
              <a:ext uri="{FF2B5EF4-FFF2-40B4-BE49-F238E27FC236}">
                <a16:creationId xmlns:a16="http://schemas.microsoft.com/office/drawing/2014/main" id="{52ADBA8D-1216-4EA2-98FF-19926CD50E3E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842963"/>
            <a:ext cx="3568700" cy="4149725"/>
            <a:chOff x="1585" y="752"/>
            <a:chExt cx="2321" cy="2735"/>
          </a:xfrm>
        </p:grpSpPr>
        <p:pic>
          <p:nvPicPr>
            <p:cNvPr id="62469" name="Picture 9" descr="skeleton">
              <a:extLst>
                <a:ext uri="{FF2B5EF4-FFF2-40B4-BE49-F238E27FC236}">
                  <a16:creationId xmlns:a16="http://schemas.microsoft.com/office/drawing/2014/main" id="{240B0E88-B6E0-4D35-B111-8375054A9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"/>
            <a:stretch>
              <a:fillRect/>
            </a:stretch>
          </p:blipFill>
          <p:spPr bwMode="auto">
            <a:xfrm>
              <a:off x="1585" y="886"/>
              <a:ext cx="752" cy="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0" name="Freeform 8">
              <a:extLst>
                <a:ext uri="{FF2B5EF4-FFF2-40B4-BE49-F238E27FC236}">
                  <a16:creationId xmlns:a16="http://schemas.microsoft.com/office/drawing/2014/main" id="{4442CDE2-AACD-43C3-922C-61A125439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922"/>
              <a:ext cx="666" cy="2355"/>
            </a:xfrm>
            <a:custGeom>
              <a:avLst/>
              <a:gdLst>
                <a:gd name="T0" fmla="*/ 3 w 784"/>
                <a:gd name="T1" fmla="*/ 3 h 2738"/>
                <a:gd name="T2" fmla="*/ 3 w 784"/>
                <a:gd name="T3" fmla="*/ 3 h 2738"/>
                <a:gd name="T4" fmla="*/ 3 w 784"/>
                <a:gd name="T5" fmla="*/ 3 h 2738"/>
                <a:gd name="T6" fmla="*/ 3 w 784"/>
                <a:gd name="T7" fmla="*/ 3 h 2738"/>
                <a:gd name="T8" fmla="*/ 3 w 784"/>
                <a:gd name="T9" fmla="*/ 3 h 2738"/>
                <a:gd name="T10" fmla="*/ 3 w 784"/>
                <a:gd name="T11" fmla="*/ 3 h 2738"/>
                <a:gd name="T12" fmla="*/ 3 w 784"/>
                <a:gd name="T13" fmla="*/ 3 h 2738"/>
                <a:gd name="T14" fmla="*/ 3 w 784"/>
                <a:gd name="T15" fmla="*/ 3 h 2738"/>
                <a:gd name="T16" fmla="*/ 3 w 784"/>
                <a:gd name="T17" fmla="*/ 3 h 2738"/>
                <a:gd name="T18" fmla="*/ 3 w 784"/>
                <a:gd name="T19" fmla="*/ 3 h 2738"/>
                <a:gd name="T20" fmla="*/ 3 w 784"/>
                <a:gd name="T21" fmla="*/ 3 h 2738"/>
                <a:gd name="T22" fmla="*/ 3 w 784"/>
                <a:gd name="T23" fmla="*/ 3 h 2738"/>
                <a:gd name="T24" fmla="*/ 3 w 784"/>
                <a:gd name="T25" fmla="*/ 3 h 2738"/>
                <a:gd name="T26" fmla="*/ 3 w 784"/>
                <a:gd name="T27" fmla="*/ 3 h 2738"/>
                <a:gd name="T28" fmla="*/ 3 w 784"/>
                <a:gd name="T29" fmla="*/ 3 h 2738"/>
                <a:gd name="T30" fmla="*/ 3 w 784"/>
                <a:gd name="T31" fmla="*/ 3 h 2738"/>
                <a:gd name="T32" fmla="*/ 3 w 784"/>
                <a:gd name="T33" fmla="*/ 3 h 2738"/>
                <a:gd name="T34" fmla="*/ 3 w 784"/>
                <a:gd name="T35" fmla="*/ 3 h 2738"/>
                <a:gd name="T36" fmla="*/ 3 w 784"/>
                <a:gd name="T37" fmla="*/ 3 h 2738"/>
                <a:gd name="T38" fmla="*/ 3 w 784"/>
                <a:gd name="T39" fmla="*/ 3 h 2738"/>
                <a:gd name="T40" fmla="*/ 3 w 784"/>
                <a:gd name="T41" fmla="*/ 4 h 2738"/>
                <a:gd name="T42" fmla="*/ 3 w 784"/>
                <a:gd name="T43" fmla="*/ 5 h 2738"/>
                <a:gd name="T44" fmla="*/ 3 w 784"/>
                <a:gd name="T45" fmla="*/ 5 h 2738"/>
                <a:gd name="T46" fmla="*/ 3 w 784"/>
                <a:gd name="T47" fmla="*/ 5 h 2738"/>
                <a:gd name="T48" fmla="*/ 3 w 784"/>
                <a:gd name="T49" fmla="*/ 5 h 2738"/>
                <a:gd name="T50" fmla="*/ 3 w 784"/>
                <a:gd name="T51" fmla="*/ 6 h 2738"/>
                <a:gd name="T52" fmla="*/ 3 w 784"/>
                <a:gd name="T53" fmla="*/ 6 h 2738"/>
                <a:gd name="T54" fmla="*/ 3 w 784"/>
                <a:gd name="T55" fmla="*/ 7 h 2738"/>
                <a:gd name="T56" fmla="*/ 3 w 784"/>
                <a:gd name="T57" fmla="*/ 7 h 2738"/>
                <a:gd name="T58" fmla="*/ 3 w 784"/>
                <a:gd name="T59" fmla="*/ 7 h 2738"/>
                <a:gd name="T60" fmla="*/ 3 w 784"/>
                <a:gd name="T61" fmla="*/ 7 h 2738"/>
                <a:gd name="T62" fmla="*/ 3 w 784"/>
                <a:gd name="T63" fmla="*/ 7 h 2738"/>
                <a:gd name="T64" fmla="*/ 3 w 784"/>
                <a:gd name="T65" fmla="*/ 7 h 2738"/>
                <a:gd name="T66" fmla="*/ 3 w 784"/>
                <a:gd name="T67" fmla="*/ 7 h 2738"/>
                <a:gd name="T68" fmla="*/ 3 w 784"/>
                <a:gd name="T69" fmla="*/ 7 h 2738"/>
                <a:gd name="T70" fmla="*/ 3 w 784"/>
                <a:gd name="T71" fmla="*/ 6 h 2738"/>
                <a:gd name="T72" fmla="*/ 3 w 784"/>
                <a:gd name="T73" fmla="*/ 6 h 2738"/>
                <a:gd name="T74" fmla="*/ 3 w 784"/>
                <a:gd name="T75" fmla="*/ 6 h 2738"/>
                <a:gd name="T76" fmla="*/ 3 w 784"/>
                <a:gd name="T77" fmla="*/ 5 h 2738"/>
                <a:gd name="T78" fmla="*/ 3 w 784"/>
                <a:gd name="T79" fmla="*/ 5 h 2738"/>
                <a:gd name="T80" fmla="*/ 3 w 784"/>
                <a:gd name="T81" fmla="*/ 4 h 2738"/>
                <a:gd name="T82" fmla="*/ 3 w 784"/>
                <a:gd name="T83" fmla="*/ 3 h 2738"/>
                <a:gd name="T84" fmla="*/ 2 w 784"/>
                <a:gd name="T85" fmla="*/ 3 h 2738"/>
                <a:gd name="T86" fmla="*/ 3 w 784"/>
                <a:gd name="T87" fmla="*/ 3 h 2738"/>
                <a:gd name="T88" fmla="*/ 3 w 784"/>
                <a:gd name="T89" fmla="*/ 3 h 2738"/>
                <a:gd name="T90" fmla="*/ 3 w 784"/>
                <a:gd name="T91" fmla="*/ 3 h 2738"/>
                <a:gd name="T92" fmla="*/ 3 w 784"/>
                <a:gd name="T93" fmla="*/ 3 h 2738"/>
                <a:gd name="T94" fmla="*/ 3 w 784"/>
                <a:gd name="T95" fmla="*/ 3 h 2738"/>
                <a:gd name="T96" fmla="*/ 3 w 784"/>
                <a:gd name="T97" fmla="*/ 3 h 2738"/>
                <a:gd name="T98" fmla="*/ 3 w 784"/>
                <a:gd name="T99" fmla="*/ 3 h 2738"/>
                <a:gd name="T100" fmla="*/ 3 w 784"/>
                <a:gd name="T101" fmla="*/ 3 h 2738"/>
                <a:gd name="T102" fmla="*/ 3 w 784"/>
                <a:gd name="T103" fmla="*/ 3 h 2738"/>
                <a:gd name="T104" fmla="*/ 3 w 784"/>
                <a:gd name="T105" fmla="*/ 3 h 2738"/>
                <a:gd name="T106" fmla="*/ 3 w 784"/>
                <a:gd name="T107" fmla="*/ 3 h 2738"/>
                <a:gd name="T108" fmla="*/ 3 w 784"/>
                <a:gd name="T109" fmla="*/ 3 h 2738"/>
                <a:gd name="T110" fmla="*/ 3 w 784"/>
                <a:gd name="T111" fmla="*/ 3 h 2738"/>
                <a:gd name="T112" fmla="*/ 3 w 784"/>
                <a:gd name="T113" fmla="*/ 3 h 2738"/>
                <a:gd name="T114" fmla="*/ 3 w 784"/>
                <a:gd name="T115" fmla="*/ 3 h 2738"/>
                <a:gd name="T116" fmla="*/ 3 w 784"/>
                <a:gd name="T117" fmla="*/ 3 h 2738"/>
                <a:gd name="T118" fmla="*/ 3 w 784"/>
                <a:gd name="T119" fmla="*/ 3 h 2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4"/>
                <a:gd name="T181" fmla="*/ 0 h 2738"/>
                <a:gd name="T182" fmla="*/ 784 w 784"/>
                <a:gd name="T183" fmla="*/ 2738 h 2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4" h="2738">
                  <a:moveTo>
                    <a:pt x="544" y="346"/>
                  </a:moveTo>
                  <a:cubicBezTo>
                    <a:pt x="545" y="357"/>
                    <a:pt x="541" y="361"/>
                    <a:pt x="541" y="366"/>
                  </a:cubicBezTo>
                  <a:cubicBezTo>
                    <a:pt x="541" y="371"/>
                    <a:pt x="544" y="371"/>
                    <a:pt x="544" y="378"/>
                  </a:cubicBezTo>
                  <a:cubicBezTo>
                    <a:pt x="544" y="384"/>
                    <a:pt x="538" y="399"/>
                    <a:pt x="538" y="406"/>
                  </a:cubicBezTo>
                  <a:cubicBezTo>
                    <a:pt x="538" y="414"/>
                    <a:pt x="548" y="417"/>
                    <a:pt x="547" y="424"/>
                  </a:cubicBezTo>
                  <a:cubicBezTo>
                    <a:pt x="546" y="430"/>
                    <a:pt x="548" y="444"/>
                    <a:pt x="535" y="448"/>
                  </a:cubicBezTo>
                  <a:cubicBezTo>
                    <a:pt x="522" y="451"/>
                    <a:pt x="479" y="446"/>
                    <a:pt x="466" y="450"/>
                  </a:cubicBezTo>
                  <a:cubicBezTo>
                    <a:pt x="453" y="455"/>
                    <a:pt x="456" y="462"/>
                    <a:pt x="454" y="476"/>
                  </a:cubicBezTo>
                  <a:cubicBezTo>
                    <a:pt x="452" y="491"/>
                    <a:pt x="450" y="521"/>
                    <a:pt x="454" y="540"/>
                  </a:cubicBezTo>
                  <a:cubicBezTo>
                    <a:pt x="458" y="559"/>
                    <a:pt x="450" y="563"/>
                    <a:pt x="478" y="586"/>
                  </a:cubicBezTo>
                  <a:cubicBezTo>
                    <a:pt x="506" y="609"/>
                    <a:pt x="582" y="653"/>
                    <a:pt x="621" y="679"/>
                  </a:cubicBezTo>
                  <a:cubicBezTo>
                    <a:pt x="660" y="705"/>
                    <a:pt x="689" y="722"/>
                    <a:pt x="711" y="746"/>
                  </a:cubicBezTo>
                  <a:cubicBezTo>
                    <a:pt x="733" y="769"/>
                    <a:pt x="748" y="794"/>
                    <a:pt x="753" y="820"/>
                  </a:cubicBezTo>
                  <a:cubicBezTo>
                    <a:pt x="758" y="847"/>
                    <a:pt x="752" y="878"/>
                    <a:pt x="742" y="903"/>
                  </a:cubicBezTo>
                  <a:cubicBezTo>
                    <a:pt x="732" y="928"/>
                    <a:pt x="690" y="944"/>
                    <a:pt x="691" y="973"/>
                  </a:cubicBezTo>
                  <a:cubicBezTo>
                    <a:pt x="692" y="1002"/>
                    <a:pt x="736" y="1035"/>
                    <a:pt x="751" y="1078"/>
                  </a:cubicBezTo>
                  <a:cubicBezTo>
                    <a:pt x="766" y="1121"/>
                    <a:pt x="784" y="1184"/>
                    <a:pt x="784" y="1236"/>
                  </a:cubicBezTo>
                  <a:cubicBezTo>
                    <a:pt x="784" y="1287"/>
                    <a:pt x="772" y="1349"/>
                    <a:pt x="751" y="1385"/>
                  </a:cubicBezTo>
                  <a:cubicBezTo>
                    <a:pt x="730" y="1422"/>
                    <a:pt x="688" y="1429"/>
                    <a:pt x="660" y="1452"/>
                  </a:cubicBezTo>
                  <a:cubicBezTo>
                    <a:pt x="632" y="1475"/>
                    <a:pt x="597" y="1478"/>
                    <a:pt x="580" y="1527"/>
                  </a:cubicBezTo>
                  <a:cubicBezTo>
                    <a:pt x="563" y="1552"/>
                    <a:pt x="569" y="1667"/>
                    <a:pt x="555" y="1743"/>
                  </a:cubicBezTo>
                  <a:cubicBezTo>
                    <a:pt x="541" y="1819"/>
                    <a:pt x="507" y="1931"/>
                    <a:pt x="498" y="1984"/>
                  </a:cubicBezTo>
                  <a:cubicBezTo>
                    <a:pt x="489" y="2038"/>
                    <a:pt x="502" y="2044"/>
                    <a:pt x="498" y="2067"/>
                  </a:cubicBezTo>
                  <a:cubicBezTo>
                    <a:pt x="494" y="2090"/>
                    <a:pt x="483" y="2107"/>
                    <a:pt x="473" y="2126"/>
                  </a:cubicBezTo>
                  <a:cubicBezTo>
                    <a:pt x="463" y="2145"/>
                    <a:pt x="448" y="2153"/>
                    <a:pt x="440" y="2183"/>
                  </a:cubicBezTo>
                  <a:cubicBezTo>
                    <a:pt x="432" y="2214"/>
                    <a:pt x="429" y="2264"/>
                    <a:pt x="423" y="2309"/>
                  </a:cubicBezTo>
                  <a:cubicBezTo>
                    <a:pt x="417" y="2353"/>
                    <a:pt x="402" y="2402"/>
                    <a:pt x="403" y="2453"/>
                  </a:cubicBezTo>
                  <a:cubicBezTo>
                    <a:pt x="404" y="2505"/>
                    <a:pt x="399" y="2583"/>
                    <a:pt x="428" y="2619"/>
                  </a:cubicBezTo>
                  <a:cubicBezTo>
                    <a:pt x="457" y="2655"/>
                    <a:pt x="541" y="2660"/>
                    <a:pt x="578" y="2672"/>
                  </a:cubicBezTo>
                  <a:cubicBezTo>
                    <a:pt x="615" y="2684"/>
                    <a:pt x="647" y="2679"/>
                    <a:pt x="652" y="2689"/>
                  </a:cubicBezTo>
                  <a:cubicBezTo>
                    <a:pt x="657" y="2699"/>
                    <a:pt x="678" y="2722"/>
                    <a:pt x="611" y="2730"/>
                  </a:cubicBezTo>
                  <a:cubicBezTo>
                    <a:pt x="544" y="2738"/>
                    <a:pt x="319" y="2736"/>
                    <a:pt x="247" y="2736"/>
                  </a:cubicBezTo>
                  <a:cubicBezTo>
                    <a:pt x="175" y="2736"/>
                    <a:pt x="198" y="2735"/>
                    <a:pt x="181" y="2727"/>
                  </a:cubicBezTo>
                  <a:cubicBezTo>
                    <a:pt x="164" y="2719"/>
                    <a:pt x="144" y="2707"/>
                    <a:pt x="142" y="2688"/>
                  </a:cubicBezTo>
                  <a:cubicBezTo>
                    <a:pt x="140" y="2669"/>
                    <a:pt x="160" y="2637"/>
                    <a:pt x="166" y="2614"/>
                  </a:cubicBezTo>
                  <a:cubicBezTo>
                    <a:pt x="172" y="2591"/>
                    <a:pt x="179" y="2595"/>
                    <a:pt x="175" y="2548"/>
                  </a:cubicBezTo>
                  <a:cubicBezTo>
                    <a:pt x="171" y="2501"/>
                    <a:pt x="148" y="2381"/>
                    <a:pt x="144" y="2333"/>
                  </a:cubicBezTo>
                  <a:cubicBezTo>
                    <a:pt x="140" y="2285"/>
                    <a:pt x="146" y="2285"/>
                    <a:pt x="152" y="2258"/>
                  </a:cubicBezTo>
                  <a:cubicBezTo>
                    <a:pt x="158" y="2231"/>
                    <a:pt x="182" y="2220"/>
                    <a:pt x="181" y="2170"/>
                  </a:cubicBezTo>
                  <a:cubicBezTo>
                    <a:pt x="180" y="2121"/>
                    <a:pt x="161" y="2033"/>
                    <a:pt x="148" y="1962"/>
                  </a:cubicBezTo>
                  <a:cubicBezTo>
                    <a:pt x="135" y="1891"/>
                    <a:pt x="120" y="1796"/>
                    <a:pt x="103" y="1743"/>
                  </a:cubicBezTo>
                  <a:cubicBezTo>
                    <a:pt x="86" y="1689"/>
                    <a:pt x="62" y="1682"/>
                    <a:pt x="45" y="1643"/>
                  </a:cubicBezTo>
                  <a:cubicBezTo>
                    <a:pt x="28" y="1604"/>
                    <a:pt x="4" y="1555"/>
                    <a:pt x="2" y="1511"/>
                  </a:cubicBezTo>
                  <a:cubicBezTo>
                    <a:pt x="0" y="1467"/>
                    <a:pt x="16" y="1431"/>
                    <a:pt x="35" y="1377"/>
                  </a:cubicBezTo>
                  <a:cubicBezTo>
                    <a:pt x="54" y="1323"/>
                    <a:pt x="100" y="1252"/>
                    <a:pt x="115" y="1189"/>
                  </a:cubicBezTo>
                  <a:cubicBezTo>
                    <a:pt x="130" y="1127"/>
                    <a:pt x="127" y="1053"/>
                    <a:pt x="123" y="998"/>
                  </a:cubicBezTo>
                  <a:cubicBezTo>
                    <a:pt x="119" y="944"/>
                    <a:pt x="103" y="909"/>
                    <a:pt x="94" y="862"/>
                  </a:cubicBezTo>
                  <a:cubicBezTo>
                    <a:pt x="85" y="814"/>
                    <a:pt x="61" y="778"/>
                    <a:pt x="70" y="712"/>
                  </a:cubicBezTo>
                  <a:cubicBezTo>
                    <a:pt x="79" y="647"/>
                    <a:pt x="133" y="518"/>
                    <a:pt x="148" y="466"/>
                  </a:cubicBezTo>
                  <a:cubicBezTo>
                    <a:pt x="163" y="413"/>
                    <a:pt x="163" y="422"/>
                    <a:pt x="158" y="396"/>
                  </a:cubicBezTo>
                  <a:cubicBezTo>
                    <a:pt x="153" y="370"/>
                    <a:pt x="132" y="338"/>
                    <a:pt x="117" y="305"/>
                  </a:cubicBezTo>
                  <a:cubicBezTo>
                    <a:pt x="102" y="272"/>
                    <a:pt x="71" y="231"/>
                    <a:pt x="68" y="195"/>
                  </a:cubicBezTo>
                  <a:cubicBezTo>
                    <a:pt x="65" y="159"/>
                    <a:pt x="76" y="118"/>
                    <a:pt x="101" y="88"/>
                  </a:cubicBezTo>
                  <a:cubicBezTo>
                    <a:pt x="126" y="58"/>
                    <a:pt x="175" y="27"/>
                    <a:pt x="216" y="14"/>
                  </a:cubicBezTo>
                  <a:cubicBezTo>
                    <a:pt x="257" y="1"/>
                    <a:pt x="304" y="0"/>
                    <a:pt x="346" y="9"/>
                  </a:cubicBezTo>
                  <a:cubicBezTo>
                    <a:pt x="388" y="18"/>
                    <a:pt x="438" y="30"/>
                    <a:pt x="469" y="67"/>
                  </a:cubicBezTo>
                  <a:cubicBezTo>
                    <a:pt x="500" y="103"/>
                    <a:pt x="515" y="190"/>
                    <a:pt x="535" y="225"/>
                  </a:cubicBezTo>
                  <a:cubicBezTo>
                    <a:pt x="555" y="261"/>
                    <a:pt x="588" y="267"/>
                    <a:pt x="588" y="280"/>
                  </a:cubicBezTo>
                  <a:cubicBezTo>
                    <a:pt x="588" y="293"/>
                    <a:pt x="544" y="291"/>
                    <a:pt x="537" y="302"/>
                  </a:cubicBezTo>
                  <a:cubicBezTo>
                    <a:pt x="530" y="313"/>
                    <a:pt x="543" y="337"/>
                    <a:pt x="544" y="346"/>
                  </a:cubicBezTo>
                  <a:close/>
                </a:path>
              </a:pathLst>
            </a:custGeom>
            <a:solidFill>
              <a:srgbClr val="5F5F5F">
                <a:alpha val="30196"/>
              </a:srgbClr>
            </a:solidFill>
            <a:ln w="285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pic>
          <p:nvPicPr>
            <p:cNvPr id="62471" name="Picture 10" descr="skeleton">
              <a:extLst>
                <a:ext uri="{FF2B5EF4-FFF2-40B4-BE49-F238E27FC236}">
                  <a16:creationId xmlns:a16="http://schemas.microsoft.com/office/drawing/2014/main" id="{8835BDC1-4EA4-416E-B3A7-3FBBCEDF7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752"/>
              <a:ext cx="765" cy="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2" name="Freeform 7">
              <a:extLst>
                <a:ext uri="{FF2B5EF4-FFF2-40B4-BE49-F238E27FC236}">
                  <a16:creationId xmlns:a16="http://schemas.microsoft.com/office/drawing/2014/main" id="{EC0BB3D6-C921-4E52-ACAA-E093BF8EA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879"/>
              <a:ext cx="685" cy="2487"/>
            </a:xfrm>
            <a:custGeom>
              <a:avLst/>
              <a:gdLst>
                <a:gd name="T0" fmla="*/ 3 w 807"/>
                <a:gd name="T1" fmla="*/ 3 h 2891"/>
                <a:gd name="T2" fmla="*/ 3 w 807"/>
                <a:gd name="T3" fmla="*/ 3 h 2891"/>
                <a:gd name="T4" fmla="*/ 3 w 807"/>
                <a:gd name="T5" fmla="*/ 3 h 2891"/>
                <a:gd name="T6" fmla="*/ 3 w 807"/>
                <a:gd name="T7" fmla="*/ 3 h 2891"/>
                <a:gd name="T8" fmla="*/ 3 w 807"/>
                <a:gd name="T9" fmla="*/ 3 h 2891"/>
                <a:gd name="T10" fmla="*/ 3 w 807"/>
                <a:gd name="T11" fmla="*/ 3 h 2891"/>
                <a:gd name="T12" fmla="*/ 3 w 807"/>
                <a:gd name="T13" fmla="*/ 3 h 2891"/>
                <a:gd name="T14" fmla="*/ 3 w 807"/>
                <a:gd name="T15" fmla="*/ 3 h 2891"/>
                <a:gd name="T16" fmla="*/ 3 w 807"/>
                <a:gd name="T17" fmla="*/ 3 h 2891"/>
                <a:gd name="T18" fmla="*/ 3 w 807"/>
                <a:gd name="T19" fmla="*/ 3 h 2891"/>
                <a:gd name="T20" fmla="*/ 3 w 807"/>
                <a:gd name="T21" fmla="*/ 5 h 2891"/>
                <a:gd name="T22" fmla="*/ 3 w 807"/>
                <a:gd name="T23" fmla="*/ 5 h 2891"/>
                <a:gd name="T24" fmla="*/ 3 w 807"/>
                <a:gd name="T25" fmla="*/ 6 h 2891"/>
                <a:gd name="T26" fmla="*/ 3 w 807"/>
                <a:gd name="T27" fmla="*/ 7 h 2891"/>
                <a:gd name="T28" fmla="*/ 3 w 807"/>
                <a:gd name="T29" fmla="*/ 7 h 2891"/>
                <a:gd name="T30" fmla="*/ 3 w 807"/>
                <a:gd name="T31" fmla="*/ 7 h 2891"/>
                <a:gd name="T32" fmla="*/ 3 w 807"/>
                <a:gd name="T33" fmla="*/ 7 h 2891"/>
                <a:gd name="T34" fmla="*/ 3 w 807"/>
                <a:gd name="T35" fmla="*/ 7 h 2891"/>
                <a:gd name="T36" fmla="*/ 3 w 807"/>
                <a:gd name="T37" fmla="*/ 7 h 2891"/>
                <a:gd name="T38" fmla="*/ 3 w 807"/>
                <a:gd name="T39" fmla="*/ 6 h 2891"/>
                <a:gd name="T40" fmla="*/ 3 w 807"/>
                <a:gd name="T41" fmla="*/ 5 h 2891"/>
                <a:gd name="T42" fmla="*/ 3 w 807"/>
                <a:gd name="T43" fmla="*/ 4 h 2891"/>
                <a:gd name="T44" fmla="*/ 3 w 807"/>
                <a:gd name="T45" fmla="*/ 3 h 2891"/>
                <a:gd name="T46" fmla="*/ 3 w 807"/>
                <a:gd name="T47" fmla="*/ 3 h 2891"/>
                <a:gd name="T48" fmla="*/ 3 w 807"/>
                <a:gd name="T49" fmla="*/ 3 h 2891"/>
                <a:gd name="T50" fmla="*/ 3 w 807"/>
                <a:gd name="T51" fmla="*/ 3 h 2891"/>
                <a:gd name="T52" fmla="*/ 3 w 807"/>
                <a:gd name="T53" fmla="*/ 3 h 2891"/>
                <a:gd name="T54" fmla="*/ 3 w 807"/>
                <a:gd name="T55" fmla="*/ 3 h 2891"/>
                <a:gd name="T56" fmla="*/ 3 w 807"/>
                <a:gd name="T57" fmla="*/ 3 h 2891"/>
                <a:gd name="T58" fmla="*/ 3 w 807"/>
                <a:gd name="T59" fmla="*/ 3 h 2891"/>
                <a:gd name="T60" fmla="*/ 3 w 807"/>
                <a:gd name="T61" fmla="*/ 3 h 2891"/>
                <a:gd name="T62" fmla="*/ 3 w 807"/>
                <a:gd name="T63" fmla="*/ 3 h 28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7"/>
                <a:gd name="T97" fmla="*/ 0 h 2891"/>
                <a:gd name="T98" fmla="*/ 807 w 807"/>
                <a:gd name="T99" fmla="*/ 2891 h 28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7" h="2891">
                  <a:moveTo>
                    <a:pt x="485" y="371"/>
                  </a:moveTo>
                  <a:cubicBezTo>
                    <a:pt x="486" y="382"/>
                    <a:pt x="482" y="387"/>
                    <a:pt x="482" y="392"/>
                  </a:cubicBezTo>
                  <a:cubicBezTo>
                    <a:pt x="482" y="398"/>
                    <a:pt x="485" y="398"/>
                    <a:pt x="485" y="405"/>
                  </a:cubicBezTo>
                  <a:cubicBezTo>
                    <a:pt x="485" y="412"/>
                    <a:pt x="479" y="427"/>
                    <a:pt x="479" y="435"/>
                  </a:cubicBezTo>
                  <a:cubicBezTo>
                    <a:pt x="479" y="443"/>
                    <a:pt x="489" y="447"/>
                    <a:pt x="488" y="454"/>
                  </a:cubicBezTo>
                  <a:cubicBezTo>
                    <a:pt x="487" y="460"/>
                    <a:pt x="489" y="474"/>
                    <a:pt x="476" y="478"/>
                  </a:cubicBezTo>
                  <a:cubicBezTo>
                    <a:pt x="463" y="482"/>
                    <a:pt x="420" y="476"/>
                    <a:pt x="407" y="481"/>
                  </a:cubicBezTo>
                  <a:cubicBezTo>
                    <a:pt x="394" y="486"/>
                    <a:pt x="397" y="493"/>
                    <a:pt x="395" y="508"/>
                  </a:cubicBezTo>
                  <a:cubicBezTo>
                    <a:pt x="393" y="524"/>
                    <a:pt x="391" y="556"/>
                    <a:pt x="395" y="575"/>
                  </a:cubicBezTo>
                  <a:cubicBezTo>
                    <a:pt x="399" y="595"/>
                    <a:pt x="396" y="598"/>
                    <a:pt x="419" y="624"/>
                  </a:cubicBezTo>
                  <a:cubicBezTo>
                    <a:pt x="442" y="650"/>
                    <a:pt x="506" y="704"/>
                    <a:pt x="531" y="731"/>
                  </a:cubicBezTo>
                  <a:cubicBezTo>
                    <a:pt x="556" y="758"/>
                    <a:pt x="557" y="766"/>
                    <a:pt x="572" y="788"/>
                  </a:cubicBezTo>
                  <a:cubicBezTo>
                    <a:pt x="587" y="810"/>
                    <a:pt x="607" y="834"/>
                    <a:pt x="622" y="862"/>
                  </a:cubicBezTo>
                  <a:cubicBezTo>
                    <a:pt x="637" y="890"/>
                    <a:pt x="652" y="928"/>
                    <a:pt x="663" y="953"/>
                  </a:cubicBezTo>
                  <a:cubicBezTo>
                    <a:pt x="674" y="978"/>
                    <a:pt x="669" y="984"/>
                    <a:pt x="687" y="1011"/>
                  </a:cubicBezTo>
                  <a:cubicBezTo>
                    <a:pt x="705" y="1038"/>
                    <a:pt x="752" y="1066"/>
                    <a:pt x="770" y="1117"/>
                  </a:cubicBezTo>
                  <a:cubicBezTo>
                    <a:pt x="788" y="1168"/>
                    <a:pt x="807" y="1257"/>
                    <a:pt x="794" y="1315"/>
                  </a:cubicBezTo>
                  <a:cubicBezTo>
                    <a:pt x="781" y="1373"/>
                    <a:pt x="724" y="1428"/>
                    <a:pt x="692" y="1464"/>
                  </a:cubicBezTo>
                  <a:cubicBezTo>
                    <a:pt x="660" y="1500"/>
                    <a:pt x="629" y="1516"/>
                    <a:pt x="601" y="1534"/>
                  </a:cubicBezTo>
                  <a:cubicBezTo>
                    <a:pt x="573" y="1552"/>
                    <a:pt x="548" y="1554"/>
                    <a:pt x="523" y="1570"/>
                  </a:cubicBezTo>
                  <a:cubicBezTo>
                    <a:pt x="506" y="1596"/>
                    <a:pt x="503" y="1777"/>
                    <a:pt x="496" y="1840"/>
                  </a:cubicBezTo>
                  <a:cubicBezTo>
                    <a:pt x="489" y="1903"/>
                    <a:pt x="487" y="1910"/>
                    <a:pt x="482" y="1949"/>
                  </a:cubicBezTo>
                  <a:cubicBezTo>
                    <a:pt x="477" y="1988"/>
                    <a:pt x="472" y="2033"/>
                    <a:pt x="465" y="2072"/>
                  </a:cubicBezTo>
                  <a:cubicBezTo>
                    <a:pt x="458" y="2111"/>
                    <a:pt x="447" y="2153"/>
                    <a:pt x="439" y="2181"/>
                  </a:cubicBezTo>
                  <a:cubicBezTo>
                    <a:pt x="431" y="2209"/>
                    <a:pt x="424" y="2222"/>
                    <a:pt x="414" y="2242"/>
                  </a:cubicBezTo>
                  <a:cubicBezTo>
                    <a:pt x="404" y="2263"/>
                    <a:pt x="389" y="2271"/>
                    <a:pt x="381" y="2303"/>
                  </a:cubicBezTo>
                  <a:cubicBezTo>
                    <a:pt x="373" y="2335"/>
                    <a:pt x="370" y="2388"/>
                    <a:pt x="364" y="2435"/>
                  </a:cubicBezTo>
                  <a:cubicBezTo>
                    <a:pt x="358" y="2481"/>
                    <a:pt x="349" y="2544"/>
                    <a:pt x="344" y="2586"/>
                  </a:cubicBezTo>
                  <a:cubicBezTo>
                    <a:pt x="339" y="2628"/>
                    <a:pt x="330" y="2660"/>
                    <a:pt x="334" y="2689"/>
                  </a:cubicBezTo>
                  <a:cubicBezTo>
                    <a:pt x="338" y="2718"/>
                    <a:pt x="342" y="2744"/>
                    <a:pt x="369" y="2761"/>
                  </a:cubicBezTo>
                  <a:cubicBezTo>
                    <a:pt x="396" y="2778"/>
                    <a:pt x="461" y="2781"/>
                    <a:pt x="494" y="2788"/>
                  </a:cubicBezTo>
                  <a:cubicBezTo>
                    <a:pt x="527" y="2795"/>
                    <a:pt x="554" y="2789"/>
                    <a:pt x="568" y="2804"/>
                  </a:cubicBezTo>
                  <a:cubicBezTo>
                    <a:pt x="582" y="2819"/>
                    <a:pt x="640" y="2865"/>
                    <a:pt x="577" y="2878"/>
                  </a:cubicBezTo>
                  <a:cubicBezTo>
                    <a:pt x="514" y="2891"/>
                    <a:pt x="264" y="2885"/>
                    <a:pt x="188" y="2884"/>
                  </a:cubicBezTo>
                  <a:cubicBezTo>
                    <a:pt x="112" y="2883"/>
                    <a:pt x="135" y="2884"/>
                    <a:pt x="122" y="2874"/>
                  </a:cubicBezTo>
                  <a:cubicBezTo>
                    <a:pt x="109" y="2865"/>
                    <a:pt x="108" y="2848"/>
                    <a:pt x="109" y="2827"/>
                  </a:cubicBezTo>
                  <a:cubicBezTo>
                    <a:pt x="110" y="2807"/>
                    <a:pt x="126" y="2780"/>
                    <a:pt x="130" y="2752"/>
                  </a:cubicBezTo>
                  <a:cubicBezTo>
                    <a:pt x="134" y="2724"/>
                    <a:pt x="138" y="2688"/>
                    <a:pt x="136" y="2656"/>
                  </a:cubicBezTo>
                  <a:cubicBezTo>
                    <a:pt x="134" y="2624"/>
                    <a:pt x="128" y="2590"/>
                    <a:pt x="120" y="2557"/>
                  </a:cubicBezTo>
                  <a:cubicBezTo>
                    <a:pt x="112" y="2524"/>
                    <a:pt x="90" y="2489"/>
                    <a:pt x="85" y="2460"/>
                  </a:cubicBezTo>
                  <a:cubicBezTo>
                    <a:pt x="80" y="2431"/>
                    <a:pt x="85" y="2424"/>
                    <a:pt x="93" y="2381"/>
                  </a:cubicBezTo>
                  <a:cubicBezTo>
                    <a:pt x="101" y="2338"/>
                    <a:pt x="133" y="2258"/>
                    <a:pt x="136" y="2204"/>
                  </a:cubicBezTo>
                  <a:cubicBezTo>
                    <a:pt x="139" y="2150"/>
                    <a:pt x="118" y="2115"/>
                    <a:pt x="111" y="2056"/>
                  </a:cubicBezTo>
                  <a:cubicBezTo>
                    <a:pt x="104" y="1997"/>
                    <a:pt x="104" y="1908"/>
                    <a:pt x="95" y="1850"/>
                  </a:cubicBezTo>
                  <a:cubicBezTo>
                    <a:pt x="86" y="1792"/>
                    <a:pt x="68" y="1758"/>
                    <a:pt x="54" y="1710"/>
                  </a:cubicBezTo>
                  <a:cubicBezTo>
                    <a:pt x="40" y="1662"/>
                    <a:pt x="18" y="1615"/>
                    <a:pt x="13" y="1562"/>
                  </a:cubicBezTo>
                  <a:cubicBezTo>
                    <a:pt x="8" y="1509"/>
                    <a:pt x="14" y="1440"/>
                    <a:pt x="21" y="1389"/>
                  </a:cubicBezTo>
                  <a:cubicBezTo>
                    <a:pt x="28" y="1338"/>
                    <a:pt x="49" y="1313"/>
                    <a:pt x="56" y="1258"/>
                  </a:cubicBezTo>
                  <a:cubicBezTo>
                    <a:pt x="63" y="1203"/>
                    <a:pt x="68" y="1115"/>
                    <a:pt x="64" y="1057"/>
                  </a:cubicBezTo>
                  <a:cubicBezTo>
                    <a:pt x="60" y="1000"/>
                    <a:pt x="44" y="964"/>
                    <a:pt x="35" y="914"/>
                  </a:cubicBezTo>
                  <a:cubicBezTo>
                    <a:pt x="26" y="864"/>
                    <a:pt x="0" y="826"/>
                    <a:pt x="11" y="757"/>
                  </a:cubicBezTo>
                  <a:cubicBezTo>
                    <a:pt x="22" y="688"/>
                    <a:pt x="88" y="555"/>
                    <a:pt x="103" y="500"/>
                  </a:cubicBezTo>
                  <a:cubicBezTo>
                    <a:pt x="118" y="445"/>
                    <a:pt x="106" y="452"/>
                    <a:pt x="99" y="424"/>
                  </a:cubicBezTo>
                  <a:cubicBezTo>
                    <a:pt x="92" y="396"/>
                    <a:pt x="70" y="363"/>
                    <a:pt x="58" y="329"/>
                  </a:cubicBezTo>
                  <a:cubicBezTo>
                    <a:pt x="46" y="295"/>
                    <a:pt x="27" y="258"/>
                    <a:pt x="27" y="221"/>
                  </a:cubicBezTo>
                  <a:cubicBezTo>
                    <a:pt x="27" y="184"/>
                    <a:pt x="41" y="137"/>
                    <a:pt x="60" y="105"/>
                  </a:cubicBezTo>
                  <a:cubicBezTo>
                    <a:pt x="79" y="73"/>
                    <a:pt x="108" y="47"/>
                    <a:pt x="142" y="31"/>
                  </a:cubicBezTo>
                  <a:cubicBezTo>
                    <a:pt x="176" y="15"/>
                    <a:pt x="217" y="0"/>
                    <a:pt x="265" y="7"/>
                  </a:cubicBezTo>
                  <a:cubicBezTo>
                    <a:pt x="313" y="14"/>
                    <a:pt x="394" y="47"/>
                    <a:pt x="430" y="72"/>
                  </a:cubicBezTo>
                  <a:cubicBezTo>
                    <a:pt x="466" y="97"/>
                    <a:pt x="471" y="126"/>
                    <a:pt x="479" y="155"/>
                  </a:cubicBezTo>
                  <a:cubicBezTo>
                    <a:pt x="487" y="184"/>
                    <a:pt x="468" y="220"/>
                    <a:pt x="476" y="245"/>
                  </a:cubicBezTo>
                  <a:cubicBezTo>
                    <a:pt x="484" y="270"/>
                    <a:pt x="527" y="290"/>
                    <a:pt x="527" y="304"/>
                  </a:cubicBezTo>
                  <a:cubicBezTo>
                    <a:pt x="527" y="318"/>
                    <a:pt x="486" y="317"/>
                    <a:pt x="479" y="328"/>
                  </a:cubicBezTo>
                  <a:cubicBezTo>
                    <a:pt x="472" y="339"/>
                    <a:pt x="484" y="362"/>
                    <a:pt x="485" y="371"/>
                  </a:cubicBezTo>
                  <a:close/>
                </a:path>
              </a:pathLst>
            </a:custGeom>
            <a:solidFill>
              <a:srgbClr val="5F5F5F">
                <a:alpha val="30196"/>
              </a:srgbClr>
            </a:solidFill>
            <a:ln w="285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grpSp>
          <p:nvGrpSpPr>
            <p:cNvPr id="62473" name="Group 11">
              <a:extLst>
                <a:ext uri="{FF2B5EF4-FFF2-40B4-BE49-F238E27FC236}">
                  <a16:creationId xmlns:a16="http://schemas.microsoft.com/office/drawing/2014/main" id="{FD83C9FB-4FE3-45BD-8F26-AF3AACC47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" y="1886"/>
              <a:ext cx="849" cy="204"/>
              <a:chOff x="3248" y="2010"/>
              <a:chExt cx="999" cy="236"/>
            </a:xfrm>
          </p:grpSpPr>
          <p:sp>
            <p:nvSpPr>
              <p:cNvPr id="62505" name="Freeform 12">
                <a:extLst>
                  <a:ext uri="{FF2B5EF4-FFF2-40B4-BE49-F238E27FC236}">
                    <a16:creationId xmlns:a16="http://schemas.microsoft.com/office/drawing/2014/main" id="{72A9F6CF-0BAE-4DE8-96CD-AC4E05F37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0"/>
                <a:ext cx="853" cy="59"/>
              </a:xfrm>
              <a:custGeom>
                <a:avLst/>
                <a:gdLst>
                  <a:gd name="T0" fmla="*/ 796 w 853"/>
                  <a:gd name="T1" fmla="*/ 0 h 59"/>
                  <a:gd name="T2" fmla="*/ 389 w 853"/>
                  <a:gd name="T3" fmla="*/ 9 h 59"/>
                  <a:gd name="T4" fmla="*/ 149 w 853"/>
                  <a:gd name="T5" fmla="*/ 9 h 59"/>
                  <a:gd name="T6" fmla="*/ 89 w 853"/>
                  <a:gd name="T7" fmla="*/ 9 h 59"/>
                  <a:gd name="T8" fmla="*/ 77 w 853"/>
                  <a:gd name="T9" fmla="*/ 27 h 59"/>
                  <a:gd name="T10" fmla="*/ 118 w 853"/>
                  <a:gd name="T11" fmla="*/ 57 h 59"/>
                  <a:gd name="T12" fmla="*/ 784 w 853"/>
                  <a:gd name="T13" fmla="*/ 42 h 59"/>
                  <a:gd name="T14" fmla="*/ 853 w 853"/>
                  <a:gd name="T15" fmla="*/ 5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3"/>
                  <a:gd name="T25" fmla="*/ 0 h 59"/>
                  <a:gd name="T26" fmla="*/ 853 w 853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3" h="59">
                    <a:moveTo>
                      <a:pt x="796" y="0"/>
                    </a:moveTo>
                    <a:cubicBezTo>
                      <a:pt x="728" y="2"/>
                      <a:pt x="497" y="8"/>
                      <a:pt x="389" y="9"/>
                    </a:cubicBezTo>
                    <a:cubicBezTo>
                      <a:pt x="281" y="10"/>
                      <a:pt x="199" y="9"/>
                      <a:pt x="149" y="9"/>
                    </a:cubicBezTo>
                    <a:cubicBezTo>
                      <a:pt x="99" y="9"/>
                      <a:pt x="101" y="6"/>
                      <a:pt x="89" y="9"/>
                    </a:cubicBezTo>
                    <a:cubicBezTo>
                      <a:pt x="77" y="12"/>
                      <a:pt x="72" y="19"/>
                      <a:pt x="77" y="27"/>
                    </a:cubicBezTo>
                    <a:cubicBezTo>
                      <a:pt x="82" y="35"/>
                      <a:pt x="0" y="55"/>
                      <a:pt x="118" y="57"/>
                    </a:cubicBezTo>
                    <a:cubicBezTo>
                      <a:pt x="236" y="59"/>
                      <a:pt x="645" y="45"/>
                      <a:pt x="784" y="42"/>
                    </a:cubicBezTo>
                    <a:cubicBezTo>
                      <a:pt x="784" y="42"/>
                      <a:pt x="796" y="0"/>
                      <a:pt x="853" y="57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6" name="Freeform 13">
                <a:extLst>
                  <a:ext uri="{FF2B5EF4-FFF2-40B4-BE49-F238E27FC236}">
                    <a16:creationId xmlns:a16="http://schemas.microsoft.com/office/drawing/2014/main" id="{BB7A7FD6-B6D7-41DA-AC22-30C334C28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067"/>
                <a:ext cx="194" cy="179"/>
              </a:xfrm>
              <a:custGeom>
                <a:avLst/>
                <a:gdLst>
                  <a:gd name="T0" fmla="*/ 146 w 194"/>
                  <a:gd name="T1" fmla="*/ 0 h 179"/>
                  <a:gd name="T2" fmla="*/ 50 w 194"/>
                  <a:gd name="T3" fmla="*/ 96 h 179"/>
                  <a:gd name="T4" fmla="*/ 2 w 194"/>
                  <a:gd name="T5" fmla="*/ 138 h 179"/>
                  <a:gd name="T6" fmla="*/ 38 w 194"/>
                  <a:gd name="T7" fmla="*/ 156 h 179"/>
                  <a:gd name="T8" fmla="*/ 194 w 19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79"/>
                  <a:gd name="T17" fmla="*/ 194 w 19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79">
                    <a:moveTo>
                      <a:pt x="146" y="0"/>
                    </a:moveTo>
                    <a:cubicBezTo>
                      <a:pt x="110" y="36"/>
                      <a:pt x="74" y="73"/>
                      <a:pt x="50" y="96"/>
                    </a:cubicBezTo>
                    <a:cubicBezTo>
                      <a:pt x="26" y="119"/>
                      <a:pt x="4" y="128"/>
                      <a:pt x="2" y="138"/>
                    </a:cubicBezTo>
                    <a:cubicBezTo>
                      <a:pt x="0" y="148"/>
                      <a:pt x="6" y="179"/>
                      <a:pt x="38" y="156"/>
                    </a:cubicBezTo>
                    <a:cubicBezTo>
                      <a:pt x="70" y="133"/>
                      <a:pt x="162" y="32"/>
                      <a:pt x="194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7" name="Freeform 14">
                <a:extLst>
                  <a:ext uri="{FF2B5EF4-FFF2-40B4-BE49-F238E27FC236}">
                    <a16:creationId xmlns:a16="http://schemas.microsoft.com/office/drawing/2014/main" id="{72C07F26-8326-4EAE-AF7A-3EC3728E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010"/>
                <a:ext cx="221" cy="201"/>
              </a:xfrm>
              <a:custGeom>
                <a:avLst/>
                <a:gdLst>
                  <a:gd name="T0" fmla="*/ 24 w 221"/>
                  <a:gd name="T1" fmla="*/ 0 h 201"/>
                  <a:gd name="T2" fmla="*/ 78 w 221"/>
                  <a:gd name="T3" fmla="*/ 24 h 201"/>
                  <a:gd name="T4" fmla="*/ 114 w 221"/>
                  <a:gd name="T5" fmla="*/ 45 h 201"/>
                  <a:gd name="T6" fmla="*/ 168 w 221"/>
                  <a:gd name="T7" fmla="*/ 99 h 201"/>
                  <a:gd name="T8" fmla="*/ 216 w 221"/>
                  <a:gd name="T9" fmla="*/ 153 h 201"/>
                  <a:gd name="T10" fmla="*/ 198 w 221"/>
                  <a:gd name="T11" fmla="*/ 201 h 201"/>
                  <a:gd name="T12" fmla="*/ 168 w 221"/>
                  <a:gd name="T13" fmla="*/ 153 h 201"/>
                  <a:gd name="T14" fmla="*/ 42 w 221"/>
                  <a:gd name="T15" fmla="*/ 57 h 201"/>
                  <a:gd name="T16" fmla="*/ 0 w 221"/>
                  <a:gd name="T17" fmla="*/ 45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201"/>
                  <a:gd name="T29" fmla="*/ 221 w 22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201">
                    <a:moveTo>
                      <a:pt x="24" y="0"/>
                    </a:moveTo>
                    <a:cubicBezTo>
                      <a:pt x="34" y="4"/>
                      <a:pt x="63" y="17"/>
                      <a:pt x="78" y="24"/>
                    </a:cubicBezTo>
                    <a:cubicBezTo>
                      <a:pt x="93" y="31"/>
                      <a:pt x="99" y="33"/>
                      <a:pt x="114" y="45"/>
                    </a:cubicBezTo>
                    <a:cubicBezTo>
                      <a:pt x="129" y="57"/>
                      <a:pt x="151" y="81"/>
                      <a:pt x="168" y="99"/>
                    </a:cubicBezTo>
                    <a:cubicBezTo>
                      <a:pt x="185" y="117"/>
                      <a:pt x="211" y="136"/>
                      <a:pt x="216" y="153"/>
                    </a:cubicBezTo>
                    <a:cubicBezTo>
                      <a:pt x="221" y="170"/>
                      <a:pt x="206" y="201"/>
                      <a:pt x="198" y="201"/>
                    </a:cubicBezTo>
                    <a:cubicBezTo>
                      <a:pt x="190" y="201"/>
                      <a:pt x="194" y="177"/>
                      <a:pt x="168" y="153"/>
                    </a:cubicBezTo>
                    <a:cubicBezTo>
                      <a:pt x="142" y="129"/>
                      <a:pt x="70" y="75"/>
                      <a:pt x="42" y="57"/>
                    </a:cubicBezTo>
                    <a:cubicBezTo>
                      <a:pt x="14" y="39"/>
                      <a:pt x="9" y="47"/>
                      <a:pt x="0" y="4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8" name="Line 15">
                <a:extLst>
                  <a:ext uri="{FF2B5EF4-FFF2-40B4-BE49-F238E27FC236}">
                    <a16:creationId xmlns:a16="http://schemas.microsoft.com/office/drawing/2014/main" id="{9B1747D3-EC86-490B-AAB0-199D2445C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9" name="Line 16">
                <a:extLst>
                  <a:ext uri="{FF2B5EF4-FFF2-40B4-BE49-F238E27FC236}">
                    <a16:creationId xmlns:a16="http://schemas.microsoft.com/office/drawing/2014/main" id="{24DA74E8-3EDA-4AED-B34C-F22EC9BC5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0" name="Line 17">
                <a:extLst>
                  <a:ext uri="{FF2B5EF4-FFF2-40B4-BE49-F238E27FC236}">
                    <a16:creationId xmlns:a16="http://schemas.microsoft.com/office/drawing/2014/main" id="{2F8E9DBF-C9A8-4396-9D7C-CFF887D41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1" name="Line 18">
                <a:extLst>
                  <a:ext uri="{FF2B5EF4-FFF2-40B4-BE49-F238E27FC236}">
                    <a16:creationId xmlns:a16="http://schemas.microsoft.com/office/drawing/2014/main" id="{79E09095-4A83-4BAC-9930-2D4535DFA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2" name="Line 19">
                <a:extLst>
                  <a:ext uri="{FF2B5EF4-FFF2-40B4-BE49-F238E27FC236}">
                    <a16:creationId xmlns:a16="http://schemas.microsoft.com/office/drawing/2014/main" id="{67583E3D-F8CB-44B7-AE6B-4DD71EB6A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3" name="Line 20">
                <a:extLst>
                  <a:ext uri="{FF2B5EF4-FFF2-40B4-BE49-F238E27FC236}">
                    <a16:creationId xmlns:a16="http://schemas.microsoft.com/office/drawing/2014/main" id="{487E252D-BE2A-4E2F-8E0A-777922C05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4" name="Line 21">
                <a:extLst>
                  <a:ext uri="{FF2B5EF4-FFF2-40B4-BE49-F238E27FC236}">
                    <a16:creationId xmlns:a16="http://schemas.microsoft.com/office/drawing/2014/main" id="{7EA98255-F5AA-4273-AB97-EAF291FDD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5" name="Line 22">
                <a:extLst>
                  <a:ext uri="{FF2B5EF4-FFF2-40B4-BE49-F238E27FC236}">
                    <a16:creationId xmlns:a16="http://schemas.microsoft.com/office/drawing/2014/main" id="{BF7660B1-8773-45F0-A861-8597E43C7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6" name="Line 23">
                <a:extLst>
                  <a:ext uri="{FF2B5EF4-FFF2-40B4-BE49-F238E27FC236}">
                    <a16:creationId xmlns:a16="http://schemas.microsoft.com/office/drawing/2014/main" id="{C5199DC2-997D-457B-ABE9-2A2E3BA62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7" name="Line 24">
                <a:extLst>
                  <a:ext uri="{FF2B5EF4-FFF2-40B4-BE49-F238E27FC236}">
                    <a16:creationId xmlns:a16="http://schemas.microsoft.com/office/drawing/2014/main" id="{989A9DF7-43F6-4C10-9456-1254048E8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8" name="Line 25">
                <a:extLst>
                  <a:ext uri="{FF2B5EF4-FFF2-40B4-BE49-F238E27FC236}">
                    <a16:creationId xmlns:a16="http://schemas.microsoft.com/office/drawing/2014/main" id="{6C360CC4-316A-4E74-AEF8-9D9A22EE8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19" name="Line 26">
                <a:extLst>
                  <a:ext uri="{FF2B5EF4-FFF2-40B4-BE49-F238E27FC236}">
                    <a16:creationId xmlns:a16="http://schemas.microsoft.com/office/drawing/2014/main" id="{A49C1320-2DBB-4F07-AB7A-F950E01D4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0" name="Line 27">
                <a:extLst>
                  <a:ext uri="{FF2B5EF4-FFF2-40B4-BE49-F238E27FC236}">
                    <a16:creationId xmlns:a16="http://schemas.microsoft.com/office/drawing/2014/main" id="{EE11AD85-3A64-4C23-9AF0-543003CE6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1" name="Line 28">
                <a:extLst>
                  <a:ext uri="{FF2B5EF4-FFF2-40B4-BE49-F238E27FC236}">
                    <a16:creationId xmlns:a16="http://schemas.microsoft.com/office/drawing/2014/main" id="{CD5EFDBB-7B34-4EBE-ABCE-3880C888F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084" y="202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2" name="Line 29">
                <a:extLst>
                  <a:ext uri="{FF2B5EF4-FFF2-40B4-BE49-F238E27FC236}">
                    <a16:creationId xmlns:a16="http://schemas.microsoft.com/office/drawing/2014/main" id="{600E5D2D-E421-47B0-9826-A00A29EF8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24" y="204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3" name="Line 30">
                <a:extLst>
                  <a:ext uri="{FF2B5EF4-FFF2-40B4-BE49-F238E27FC236}">
                    <a16:creationId xmlns:a16="http://schemas.microsoft.com/office/drawing/2014/main" id="{79A8E1A6-F64E-430E-B425-09E2A97B8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97" y="2113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4" name="Line 31">
                <a:extLst>
                  <a:ext uri="{FF2B5EF4-FFF2-40B4-BE49-F238E27FC236}">
                    <a16:creationId xmlns:a16="http://schemas.microsoft.com/office/drawing/2014/main" id="{763FC691-0680-4BFB-86B8-A6313F4A2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888" y="216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5" name="Line 32">
                <a:extLst>
                  <a:ext uri="{FF2B5EF4-FFF2-40B4-BE49-F238E27FC236}">
                    <a16:creationId xmlns:a16="http://schemas.microsoft.com/office/drawing/2014/main" id="{DEC16CDE-7597-451F-BBD0-F51197928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45" y="2107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6" name="Line 33">
                <a:extLst>
                  <a:ext uri="{FF2B5EF4-FFF2-40B4-BE49-F238E27FC236}">
                    <a16:creationId xmlns:a16="http://schemas.microsoft.com/office/drawing/2014/main" id="{8397C0EA-D99F-4ED6-8098-C9BF2E101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4001" y="2055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7" name="Line 34">
                <a:extLst>
                  <a:ext uri="{FF2B5EF4-FFF2-40B4-BE49-F238E27FC236}">
                    <a16:creationId xmlns:a16="http://schemas.microsoft.com/office/drawing/2014/main" id="{4B496E1E-BA15-4295-B357-1938D65B1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17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8" name="Line 35">
                <a:extLst>
                  <a:ext uri="{FF2B5EF4-FFF2-40B4-BE49-F238E27FC236}">
                    <a16:creationId xmlns:a16="http://schemas.microsoft.com/office/drawing/2014/main" id="{5BEC2451-C833-478E-A7BA-91C36C51F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75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29" name="Line 36">
                <a:extLst>
                  <a:ext uri="{FF2B5EF4-FFF2-40B4-BE49-F238E27FC236}">
                    <a16:creationId xmlns:a16="http://schemas.microsoft.com/office/drawing/2014/main" id="{94FB49BC-F190-4D78-B449-13D2D4BC6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57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30" name="Line 37">
                <a:extLst>
                  <a:ext uri="{FF2B5EF4-FFF2-40B4-BE49-F238E27FC236}">
                    <a16:creationId xmlns:a16="http://schemas.microsoft.com/office/drawing/2014/main" id="{A59ECE56-8E25-4714-9858-4C300030E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220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31" name="Line 38">
                <a:extLst>
                  <a:ext uri="{FF2B5EF4-FFF2-40B4-BE49-F238E27FC236}">
                    <a16:creationId xmlns:a16="http://schemas.microsoft.com/office/drawing/2014/main" id="{4CDD00E0-C28D-4B37-AE97-D395D8491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32" name="Line 39">
                <a:extLst>
                  <a:ext uri="{FF2B5EF4-FFF2-40B4-BE49-F238E27FC236}">
                    <a16:creationId xmlns:a16="http://schemas.microsoft.com/office/drawing/2014/main" id="{BF4F686F-6AB9-4AB9-9DDD-DF17851BA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62474" name="Group 40">
              <a:extLst>
                <a:ext uri="{FF2B5EF4-FFF2-40B4-BE49-F238E27FC236}">
                  <a16:creationId xmlns:a16="http://schemas.microsoft.com/office/drawing/2014/main" id="{51494CEE-DEFE-4C39-89C6-4944573C3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" y="1886"/>
              <a:ext cx="816" cy="204"/>
              <a:chOff x="3248" y="2010"/>
              <a:chExt cx="999" cy="236"/>
            </a:xfrm>
          </p:grpSpPr>
          <p:sp>
            <p:nvSpPr>
              <p:cNvPr id="62477" name="Freeform 41">
                <a:extLst>
                  <a:ext uri="{FF2B5EF4-FFF2-40B4-BE49-F238E27FC236}">
                    <a16:creationId xmlns:a16="http://schemas.microsoft.com/office/drawing/2014/main" id="{C62B6AF1-8A35-4A73-9AFC-43ABBB544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0"/>
                <a:ext cx="853" cy="59"/>
              </a:xfrm>
              <a:custGeom>
                <a:avLst/>
                <a:gdLst>
                  <a:gd name="T0" fmla="*/ 796 w 853"/>
                  <a:gd name="T1" fmla="*/ 0 h 59"/>
                  <a:gd name="T2" fmla="*/ 389 w 853"/>
                  <a:gd name="T3" fmla="*/ 9 h 59"/>
                  <a:gd name="T4" fmla="*/ 149 w 853"/>
                  <a:gd name="T5" fmla="*/ 9 h 59"/>
                  <a:gd name="T6" fmla="*/ 89 w 853"/>
                  <a:gd name="T7" fmla="*/ 9 h 59"/>
                  <a:gd name="T8" fmla="*/ 77 w 853"/>
                  <a:gd name="T9" fmla="*/ 27 h 59"/>
                  <a:gd name="T10" fmla="*/ 118 w 853"/>
                  <a:gd name="T11" fmla="*/ 57 h 59"/>
                  <a:gd name="T12" fmla="*/ 784 w 853"/>
                  <a:gd name="T13" fmla="*/ 42 h 59"/>
                  <a:gd name="T14" fmla="*/ 853 w 853"/>
                  <a:gd name="T15" fmla="*/ 5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3"/>
                  <a:gd name="T25" fmla="*/ 0 h 59"/>
                  <a:gd name="T26" fmla="*/ 853 w 853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3" h="59">
                    <a:moveTo>
                      <a:pt x="796" y="0"/>
                    </a:moveTo>
                    <a:cubicBezTo>
                      <a:pt x="728" y="2"/>
                      <a:pt x="497" y="8"/>
                      <a:pt x="389" y="9"/>
                    </a:cubicBezTo>
                    <a:cubicBezTo>
                      <a:pt x="281" y="10"/>
                      <a:pt x="199" y="9"/>
                      <a:pt x="149" y="9"/>
                    </a:cubicBezTo>
                    <a:cubicBezTo>
                      <a:pt x="99" y="9"/>
                      <a:pt x="101" y="6"/>
                      <a:pt x="89" y="9"/>
                    </a:cubicBezTo>
                    <a:cubicBezTo>
                      <a:pt x="77" y="12"/>
                      <a:pt x="72" y="19"/>
                      <a:pt x="77" y="27"/>
                    </a:cubicBezTo>
                    <a:cubicBezTo>
                      <a:pt x="82" y="35"/>
                      <a:pt x="0" y="55"/>
                      <a:pt x="118" y="57"/>
                    </a:cubicBezTo>
                    <a:cubicBezTo>
                      <a:pt x="236" y="59"/>
                      <a:pt x="645" y="45"/>
                      <a:pt x="784" y="42"/>
                    </a:cubicBezTo>
                    <a:cubicBezTo>
                      <a:pt x="784" y="42"/>
                      <a:pt x="796" y="0"/>
                      <a:pt x="853" y="57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78" name="Freeform 42">
                <a:extLst>
                  <a:ext uri="{FF2B5EF4-FFF2-40B4-BE49-F238E27FC236}">
                    <a16:creationId xmlns:a16="http://schemas.microsoft.com/office/drawing/2014/main" id="{35DF9BC5-8638-4BD6-9975-5BB79B8D8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067"/>
                <a:ext cx="194" cy="179"/>
              </a:xfrm>
              <a:custGeom>
                <a:avLst/>
                <a:gdLst>
                  <a:gd name="T0" fmla="*/ 146 w 194"/>
                  <a:gd name="T1" fmla="*/ 0 h 179"/>
                  <a:gd name="T2" fmla="*/ 50 w 194"/>
                  <a:gd name="T3" fmla="*/ 96 h 179"/>
                  <a:gd name="T4" fmla="*/ 2 w 194"/>
                  <a:gd name="T5" fmla="*/ 138 h 179"/>
                  <a:gd name="T6" fmla="*/ 38 w 194"/>
                  <a:gd name="T7" fmla="*/ 156 h 179"/>
                  <a:gd name="T8" fmla="*/ 194 w 19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79"/>
                  <a:gd name="T17" fmla="*/ 194 w 19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79">
                    <a:moveTo>
                      <a:pt x="146" y="0"/>
                    </a:moveTo>
                    <a:cubicBezTo>
                      <a:pt x="110" y="36"/>
                      <a:pt x="74" y="73"/>
                      <a:pt x="50" y="96"/>
                    </a:cubicBezTo>
                    <a:cubicBezTo>
                      <a:pt x="26" y="119"/>
                      <a:pt x="4" y="128"/>
                      <a:pt x="2" y="138"/>
                    </a:cubicBezTo>
                    <a:cubicBezTo>
                      <a:pt x="0" y="148"/>
                      <a:pt x="6" y="179"/>
                      <a:pt x="38" y="156"/>
                    </a:cubicBezTo>
                    <a:cubicBezTo>
                      <a:pt x="70" y="133"/>
                      <a:pt x="162" y="32"/>
                      <a:pt x="194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79" name="Freeform 43">
                <a:extLst>
                  <a:ext uri="{FF2B5EF4-FFF2-40B4-BE49-F238E27FC236}">
                    <a16:creationId xmlns:a16="http://schemas.microsoft.com/office/drawing/2014/main" id="{DC879081-F147-4198-BE9F-7D27E9146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010"/>
                <a:ext cx="221" cy="201"/>
              </a:xfrm>
              <a:custGeom>
                <a:avLst/>
                <a:gdLst>
                  <a:gd name="T0" fmla="*/ 24 w 221"/>
                  <a:gd name="T1" fmla="*/ 0 h 201"/>
                  <a:gd name="T2" fmla="*/ 78 w 221"/>
                  <a:gd name="T3" fmla="*/ 24 h 201"/>
                  <a:gd name="T4" fmla="*/ 114 w 221"/>
                  <a:gd name="T5" fmla="*/ 45 h 201"/>
                  <a:gd name="T6" fmla="*/ 168 w 221"/>
                  <a:gd name="T7" fmla="*/ 99 h 201"/>
                  <a:gd name="T8" fmla="*/ 216 w 221"/>
                  <a:gd name="T9" fmla="*/ 153 h 201"/>
                  <a:gd name="T10" fmla="*/ 198 w 221"/>
                  <a:gd name="T11" fmla="*/ 201 h 201"/>
                  <a:gd name="T12" fmla="*/ 168 w 221"/>
                  <a:gd name="T13" fmla="*/ 153 h 201"/>
                  <a:gd name="T14" fmla="*/ 42 w 221"/>
                  <a:gd name="T15" fmla="*/ 57 h 201"/>
                  <a:gd name="T16" fmla="*/ 0 w 221"/>
                  <a:gd name="T17" fmla="*/ 45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201"/>
                  <a:gd name="T29" fmla="*/ 221 w 22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201">
                    <a:moveTo>
                      <a:pt x="24" y="0"/>
                    </a:moveTo>
                    <a:cubicBezTo>
                      <a:pt x="34" y="4"/>
                      <a:pt x="63" y="17"/>
                      <a:pt x="78" y="24"/>
                    </a:cubicBezTo>
                    <a:cubicBezTo>
                      <a:pt x="93" y="31"/>
                      <a:pt x="99" y="33"/>
                      <a:pt x="114" y="45"/>
                    </a:cubicBezTo>
                    <a:cubicBezTo>
                      <a:pt x="129" y="57"/>
                      <a:pt x="151" y="81"/>
                      <a:pt x="168" y="99"/>
                    </a:cubicBezTo>
                    <a:cubicBezTo>
                      <a:pt x="185" y="117"/>
                      <a:pt x="211" y="136"/>
                      <a:pt x="216" y="153"/>
                    </a:cubicBezTo>
                    <a:cubicBezTo>
                      <a:pt x="221" y="170"/>
                      <a:pt x="206" y="201"/>
                      <a:pt x="198" y="201"/>
                    </a:cubicBezTo>
                    <a:cubicBezTo>
                      <a:pt x="190" y="201"/>
                      <a:pt x="194" y="177"/>
                      <a:pt x="168" y="153"/>
                    </a:cubicBezTo>
                    <a:cubicBezTo>
                      <a:pt x="142" y="129"/>
                      <a:pt x="70" y="75"/>
                      <a:pt x="42" y="57"/>
                    </a:cubicBezTo>
                    <a:cubicBezTo>
                      <a:pt x="14" y="39"/>
                      <a:pt x="9" y="47"/>
                      <a:pt x="0" y="4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0" name="Line 44">
                <a:extLst>
                  <a:ext uri="{FF2B5EF4-FFF2-40B4-BE49-F238E27FC236}">
                    <a16:creationId xmlns:a16="http://schemas.microsoft.com/office/drawing/2014/main" id="{43FAD3E8-6161-4AE8-8792-0EB6B51E6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1" name="Line 45">
                <a:extLst>
                  <a:ext uri="{FF2B5EF4-FFF2-40B4-BE49-F238E27FC236}">
                    <a16:creationId xmlns:a16="http://schemas.microsoft.com/office/drawing/2014/main" id="{CA00E30B-FFE9-4FE9-A693-C5B26B42A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2" name="Line 46">
                <a:extLst>
                  <a:ext uri="{FF2B5EF4-FFF2-40B4-BE49-F238E27FC236}">
                    <a16:creationId xmlns:a16="http://schemas.microsoft.com/office/drawing/2014/main" id="{A0A4CA1F-DFC1-45A8-A646-855A05FF3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3" name="Line 47">
                <a:extLst>
                  <a:ext uri="{FF2B5EF4-FFF2-40B4-BE49-F238E27FC236}">
                    <a16:creationId xmlns:a16="http://schemas.microsoft.com/office/drawing/2014/main" id="{23254E76-6BF6-414C-BE38-BB55D05B9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4" name="Line 48">
                <a:extLst>
                  <a:ext uri="{FF2B5EF4-FFF2-40B4-BE49-F238E27FC236}">
                    <a16:creationId xmlns:a16="http://schemas.microsoft.com/office/drawing/2014/main" id="{55D8BA6E-B80E-4A15-8BAD-D9F33A7B4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5" name="Line 49">
                <a:extLst>
                  <a:ext uri="{FF2B5EF4-FFF2-40B4-BE49-F238E27FC236}">
                    <a16:creationId xmlns:a16="http://schemas.microsoft.com/office/drawing/2014/main" id="{8C2C8659-5C10-4E2F-8C1A-51B269145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6" name="Line 50">
                <a:extLst>
                  <a:ext uri="{FF2B5EF4-FFF2-40B4-BE49-F238E27FC236}">
                    <a16:creationId xmlns:a16="http://schemas.microsoft.com/office/drawing/2014/main" id="{D0EBB8BA-20CA-4B0D-8D83-9E9820078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7" name="Line 51">
                <a:extLst>
                  <a:ext uri="{FF2B5EF4-FFF2-40B4-BE49-F238E27FC236}">
                    <a16:creationId xmlns:a16="http://schemas.microsoft.com/office/drawing/2014/main" id="{0E20F442-BAA6-4BBE-BC76-64F00373A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8" name="Line 52">
                <a:extLst>
                  <a:ext uri="{FF2B5EF4-FFF2-40B4-BE49-F238E27FC236}">
                    <a16:creationId xmlns:a16="http://schemas.microsoft.com/office/drawing/2014/main" id="{F1A0D5F3-394A-41C5-826A-803D000CB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89" name="Line 53">
                <a:extLst>
                  <a:ext uri="{FF2B5EF4-FFF2-40B4-BE49-F238E27FC236}">
                    <a16:creationId xmlns:a16="http://schemas.microsoft.com/office/drawing/2014/main" id="{6D875B0D-4855-42A8-BC98-0C4FAF9C8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0" name="Line 54">
                <a:extLst>
                  <a:ext uri="{FF2B5EF4-FFF2-40B4-BE49-F238E27FC236}">
                    <a16:creationId xmlns:a16="http://schemas.microsoft.com/office/drawing/2014/main" id="{16316A6C-3030-4BD0-B11C-0C4921E02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1" name="Line 55">
                <a:extLst>
                  <a:ext uri="{FF2B5EF4-FFF2-40B4-BE49-F238E27FC236}">
                    <a16:creationId xmlns:a16="http://schemas.microsoft.com/office/drawing/2014/main" id="{453C5D97-CC2F-4642-B0ED-07F510E5D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2" name="Line 56">
                <a:extLst>
                  <a:ext uri="{FF2B5EF4-FFF2-40B4-BE49-F238E27FC236}">
                    <a16:creationId xmlns:a16="http://schemas.microsoft.com/office/drawing/2014/main" id="{FD39D032-0AD6-46A8-AAD7-12DDCADA0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3" name="Line 57">
                <a:extLst>
                  <a:ext uri="{FF2B5EF4-FFF2-40B4-BE49-F238E27FC236}">
                    <a16:creationId xmlns:a16="http://schemas.microsoft.com/office/drawing/2014/main" id="{5104B23A-3B1E-4170-8CD9-5CFB8D023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084" y="202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4" name="Line 58">
                <a:extLst>
                  <a:ext uri="{FF2B5EF4-FFF2-40B4-BE49-F238E27FC236}">
                    <a16:creationId xmlns:a16="http://schemas.microsoft.com/office/drawing/2014/main" id="{AA394A68-D069-489E-B0BA-8299300A5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24" y="204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5" name="Line 59">
                <a:extLst>
                  <a:ext uri="{FF2B5EF4-FFF2-40B4-BE49-F238E27FC236}">
                    <a16:creationId xmlns:a16="http://schemas.microsoft.com/office/drawing/2014/main" id="{9AF8389B-330C-486D-85A0-B9FFA8ABA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97" y="2113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6" name="Line 60">
                <a:extLst>
                  <a:ext uri="{FF2B5EF4-FFF2-40B4-BE49-F238E27FC236}">
                    <a16:creationId xmlns:a16="http://schemas.microsoft.com/office/drawing/2014/main" id="{6B2D7D72-4A6A-4C5A-9FD6-14C2114EE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888" y="216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7" name="Line 61">
                <a:extLst>
                  <a:ext uri="{FF2B5EF4-FFF2-40B4-BE49-F238E27FC236}">
                    <a16:creationId xmlns:a16="http://schemas.microsoft.com/office/drawing/2014/main" id="{F1865A7E-3BC1-4D98-9341-C1ABE1F0B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45" y="2107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8" name="Line 62">
                <a:extLst>
                  <a:ext uri="{FF2B5EF4-FFF2-40B4-BE49-F238E27FC236}">
                    <a16:creationId xmlns:a16="http://schemas.microsoft.com/office/drawing/2014/main" id="{B7582FE8-45A7-4E89-995C-75D679E8E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4001" y="2055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99" name="Line 63">
                <a:extLst>
                  <a:ext uri="{FF2B5EF4-FFF2-40B4-BE49-F238E27FC236}">
                    <a16:creationId xmlns:a16="http://schemas.microsoft.com/office/drawing/2014/main" id="{DF6AB9D8-EF35-4A3F-A77E-A7329518C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17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0" name="Line 64">
                <a:extLst>
                  <a:ext uri="{FF2B5EF4-FFF2-40B4-BE49-F238E27FC236}">
                    <a16:creationId xmlns:a16="http://schemas.microsoft.com/office/drawing/2014/main" id="{B72A035D-5C60-4AF0-962A-94902B5E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75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1" name="Line 65">
                <a:extLst>
                  <a:ext uri="{FF2B5EF4-FFF2-40B4-BE49-F238E27FC236}">
                    <a16:creationId xmlns:a16="http://schemas.microsoft.com/office/drawing/2014/main" id="{73F4E4DD-00E6-4734-8895-E65AB4F92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57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2" name="Line 66">
                <a:extLst>
                  <a:ext uri="{FF2B5EF4-FFF2-40B4-BE49-F238E27FC236}">
                    <a16:creationId xmlns:a16="http://schemas.microsoft.com/office/drawing/2014/main" id="{F0AAB59E-159E-401B-BED5-55B2AC29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220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3" name="Line 67">
                <a:extLst>
                  <a:ext uri="{FF2B5EF4-FFF2-40B4-BE49-F238E27FC236}">
                    <a16:creationId xmlns:a16="http://schemas.microsoft.com/office/drawing/2014/main" id="{A94D2978-4021-4BA6-8700-BDFD17B3E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04" name="Line 68">
                <a:extLst>
                  <a:ext uri="{FF2B5EF4-FFF2-40B4-BE49-F238E27FC236}">
                    <a16:creationId xmlns:a16="http://schemas.microsoft.com/office/drawing/2014/main" id="{33E4D9C7-96C5-41EC-8715-BB9564628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62475" name="Freeform 69">
              <a:extLst>
                <a:ext uri="{FF2B5EF4-FFF2-40B4-BE49-F238E27FC236}">
                  <a16:creationId xmlns:a16="http://schemas.microsoft.com/office/drawing/2014/main" id="{64AFBE6B-B3C1-45CA-91D1-1E12765B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922"/>
              <a:ext cx="187" cy="68"/>
            </a:xfrm>
            <a:custGeom>
              <a:avLst/>
              <a:gdLst>
                <a:gd name="T0" fmla="*/ 0 w 220"/>
                <a:gd name="T1" fmla="*/ 3 h 80"/>
                <a:gd name="T2" fmla="*/ 3 w 220"/>
                <a:gd name="T3" fmla="*/ 3 h 80"/>
                <a:gd name="T4" fmla="*/ 3 w 220"/>
                <a:gd name="T5" fmla="*/ 3 h 80"/>
                <a:gd name="T6" fmla="*/ 3 w 220"/>
                <a:gd name="T7" fmla="*/ 3 h 80"/>
                <a:gd name="T8" fmla="*/ 3 w 220"/>
                <a:gd name="T9" fmla="*/ 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80"/>
                <a:gd name="T17" fmla="*/ 220 w 2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80">
                  <a:moveTo>
                    <a:pt x="0" y="80"/>
                  </a:moveTo>
                  <a:cubicBezTo>
                    <a:pt x="11" y="69"/>
                    <a:pt x="38" y="24"/>
                    <a:pt x="64" y="12"/>
                  </a:cubicBezTo>
                  <a:cubicBezTo>
                    <a:pt x="90" y="0"/>
                    <a:pt x="133" y="5"/>
                    <a:pt x="156" y="8"/>
                  </a:cubicBezTo>
                  <a:cubicBezTo>
                    <a:pt x="179" y="11"/>
                    <a:pt x="189" y="23"/>
                    <a:pt x="200" y="32"/>
                  </a:cubicBezTo>
                  <a:cubicBezTo>
                    <a:pt x="211" y="41"/>
                    <a:pt x="216" y="57"/>
                    <a:pt x="220" y="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2476" name="Freeform 70">
              <a:extLst>
                <a:ext uri="{FF2B5EF4-FFF2-40B4-BE49-F238E27FC236}">
                  <a16:creationId xmlns:a16="http://schemas.microsoft.com/office/drawing/2014/main" id="{8196AC7A-DD48-4E4C-B629-B3AE43BCD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18"/>
              <a:ext cx="187" cy="69"/>
            </a:xfrm>
            <a:custGeom>
              <a:avLst/>
              <a:gdLst>
                <a:gd name="T0" fmla="*/ 0 w 220"/>
                <a:gd name="T1" fmla="*/ 3 h 80"/>
                <a:gd name="T2" fmla="*/ 3 w 220"/>
                <a:gd name="T3" fmla="*/ 3 h 80"/>
                <a:gd name="T4" fmla="*/ 3 w 220"/>
                <a:gd name="T5" fmla="*/ 3 h 80"/>
                <a:gd name="T6" fmla="*/ 3 w 220"/>
                <a:gd name="T7" fmla="*/ 3 h 80"/>
                <a:gd name="T8" fmla="*/ 3 w 220"/>
                <a:gd name="T9" fmla="*/ 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80"/>
                <a:gd name="T17" fmla="*/ 220 w 2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80">
                  <a:moveTo>
                    <a:pt x="0" y="80"/>
                  </a:moveTo>
                  <a:cubicBezTo>
                    <a:pt x="11" y="69"/>
                    <a:pt x="38" y="24"/>
                    <a:pt x="64" y="12"/>
                  </a:cubicBezTo>
                  <a:cubicBezTo>
                    <a:pt x="90" y="0"/>
                    <a:pt x="133" y="8"/>
                    <a:pt x="156" y="8"/>
                  </a:cubicBezTo>
                  <a:cubicBezTo>
                    <a:pt x="179" y="8"/>
                    <a:pt x="189" y="3"/>
                    <a:pt x="200" y="12"/>
                  </a:cubicBezTo>
                  <a:cubicBezTo>
                    <a:pt x="211" y="21"/>
                    <a:pt x="216" y="53"/>
                    <a:pt x="220" y="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CE19FDE7-AC7A-479D-B3F1-427A5DD402BE}"/>
              </a:ext>
            </a:extLst>
          </p:cNvPr>
          <p:cNvSpPr/>
          <p:nvPr/>
        </p:nvSpPr>
        <p:spPr>
          <a:xfrm>
            <a:off x="298450" y="5619750"/>
            <a:ext cx="3167063" cy="2794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BA24922-CB35-47CC-8A69-50ADBB09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5049838"/>
            <a:ext cx="448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Number of cardiometabolic risk factors</a:t>
            </a:r>
            <a:endParaRPr lang="en-CA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53324968-292A-4CB7-BCCF-08B6FFAC6EC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19075" y="3168650"/>
            <a:ext cx="271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Odds ratio for diabetes</a:t>
            </a:r>
            <a:endParaRPr lang="en-CA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557" name="Text Box 9">
            <a:extLst>
              <a:ext uri="{FF2B5EF4-FFF2-40B4-BE49-F238E27FC236}">
                <a16:creationId xmlns:a16="http://schemas.microsoft.com/office/drawing/2014/main" id="{9C0A703F-15DB-4C93-9FC7-FB38656D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621338"/>
            <a:ext cx="3176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200"/>
              <a:t>p trend &lt;0.001 for both WC and risk factors</a:t>
            </a:r>
          </a:p>
        </p:txBody>
      </p:sp>
      <p:sp>
        <p:nvSpPr>
          <p:cNvPr id="23558" name="Titre 13">
            <a:extLst>
              <a:ext uri="{FF2B5EF4-FFF2-40B4-BE49-F238E27FC236}">
                <a16:creationId xmlns:a16="http://schemas.microsoft.com/office/drawing/2014/main" id="{8DBBF855-4DD0-4CC2-AD45-29D3FD6E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49213"/>
            <a:ext cx="7686675" cy="831850"/>
          </a:xfrm>
        </p:spPr>
        <p:txBody>
          <a:bodyPr/>
          <a:lstStyle/>
          <a:p>
            <a:r>
              <a:rPr lang="en-GB" altLang="fr-FR" sz="2400"/>
              <a:t>Waist Circumference (WC) Predicts Diabetes Beyond </a:t>
            </a:r>
            <a:br>
              <a:rPr lang="en-GB" altLang="fr-FR" sz="2400"/>
            </a:br>
            <a:r>
              <a:rPr lang="en-GB" altLang="fr-FR" sz="2400"/>
              <a:t>Commonly Evaluated Cardiometabolic Risk Factors</a:t>
            </a:r>
            <a:endParaRPr lang="fr-CA" altLang="fr-FR" sz="2400"/>
          </a:p>
        </p:txBody>
      </p:sp>
      <p:sp>
        <p:nvSpPr>
          <p:cNvPr id="23559" name="Espace réservé du texte 16">
            <a:extLst>
              <a:ext uri="{FF2B5EF4-FFF2-40B4-BE49-F238E27FC236}">
                <a16:creationId xmlns:a16="http://schemas.microsoft.com/office/drawing/2014/main" id="{980A7E2C-A54D-4B2B-A941-642B451B03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fr-FR"/>
              <a:t>Adapted from Janiszewski PM et al. </a:t>
            </a:r>
            <a:r>
              <a:rPr lang="en-US" altLang="fr-FR"/>
              <a:t>Diabetes Care 2007;30:3105-9</a:t>
            </a:r>
          </a:p>
        </p:txBody>
      </p:sp>
      <p:graphicFrame>
        <p:nvGraphicFramePr>
          <p:cNvPr id="23560" name="Graphique 22">
            <a:extLst>
              <a:ext uri="{FF2B5EF4-FFF2-40B4-BE49-F238E27FC236}">
                <a16:creationId xmlns:a16="http://schemas.microsoft.com/office/drawing/2014/main" id="{806464AC-BECA-4C32-BB57-B63ECA689B3D}"/>
              </a:ext>
            </a:extLst>
          </p:cNvPr>
          <p:cNvGraphicFramePr>
            <a:graphicFrameLocks/>
          </p:cNvGraphicFramePr>
          <p:nvPr/>
        </p:nvGraphicFramePr>
        <p:xfrm>
          <a:off x="1309688" y="606425"/>
          <a:ext cx="6662737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r:id="rId4" imgW="6663506" imgH="5023539" progId="Excel.Chart.8">
                  <p:embed/>
                </p:oleObj>
              </mc:Choice>
              <mc:Fallback>
                <p:oleObj r:id="rId4" imgW="6663506" imgH="5023539" progId="Excel.Chart.8">
                  <p:embed/>
                  <p:pic>
                    <p:nvPicPr>
                      <p:cNvPr id="0" name="Graphique 2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606425"/>
                        <a:ext cx="6662737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787" name="Line 3">
            <a:extLst>
              <a:ext uri="{FF2B5EF4-FFF2-40B4-BE49-F238E27FC236}">
                <a16:creationId xmlns:a16="http://schemas.microsoft.com/office/drawing/2014/main" id="{AE76BCD5-EAB6-4AEA-8F12-CC4022AFB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2112963"/>
            <a:ext cx="1068388" cy="21383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A5F70E9-854C-4B73-BF13-D7086F10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4289425"/>
            <a:ext cx="1114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Low WC</a:t>
            </a:r>
            <a:endParaRPr lang="en-CA" sz="17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79C7D59-B884-4FE3-A059-86CA5408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3970338"/>
            <a:ext cx="1635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Moderate WC</a:t>
            </a:r>
            <a:endParaRPr lang="en-CA" sz="17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41037492-3CCD-474D-8655-C5C9E146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3649663"/>
            <a:ext cx="11080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High WC</a:t>
            </a:r>
            <a:endParaRPr lang="en-CA" sz="17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Picture 011">
            <a:extLst>
              <a:ext uri="{FF2B5EF4-FFF2-40B4-BE49-F238E27FC236}">
                <a16:creationId xmlns:a16="http://schemas.microsoft.com/office/drawing/2014/main" id="{B4E6E965-D010-451D-BA26-67F81BDB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331" y="1247507"/>
            <a:ext cx="3881438" cy="457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491" name="Titre 4">
            <a:extLst>
              <a:ext uri="{FF2B5EF4-FFF2-40B4-BE49-F238E27FC236}">
                <a16:creationId xmlns:a16="http://schemas.microsoft.com/office/drawing/2014/main" id="{A163514D-4B13-4888-8C01-BADD312B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Measure Cardiorespiratory Fitness and/or Physical Activity Level</a:t>
            </a:r>
            <a:endParaRPr lang="fr-CA" altLang="fr-FR" sz="2400"/>
          </a:p>
        </p:txBody>
      </p:sp>
    </p:spTree>
    <p:custDataLst>
      <p:tags r:id="rId1"/>
    </p:custData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BB846941-EC86-4F76-B7A9-8A1DAF5C3B3A}"/>
              </a:ext>
            </a:extLst>
          </p:cNvPr>
          <p:cNvSpPr/>
          <p:nvPr/>
        </p:nvSpPr>
        <p:spPr>
          <a:xfrm>
            <a:off x="241300" y="2859088"/>
            <a:ext cx="8797925" cy="2143125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7E8F0A43-131B-4C85-897A-2EA1FB3F69D3}"/>
              </a:ext>
            </a:extLst>
          </p:cNvPr>
          <p:cNvSpPr/>
          <p:nvPr/>
        </p:nvSpPr>
        <p:spPr>
          <a:xfrm>
            <a:off x="1400175" y="5072063"/>
            <a:ext cx="6480175" cy="93503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1223D424-BCAE-4363-B993-FC1F25D1BFE7}"/>
              </a:ext>
            </a:extLst>
          </p:cNvPr>
          <p:cNvSpPr/>
          <p:nvPr/>
        </p:nvSpPr>
        <p:spPr>
          <a:xfrm>
            <a:off x="241300" y="879475"/>
            <a:ext cx="8797925" cy="1909763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64517" name="Text Box 2">
            <a:extLst>
              <a:ext uri="{FF2B5EF4-FFF2-40B4-BE49-F238E27FC236}">
                <a16:creationId xmlns:a16="http://schemas.microsoft.com/office/drawing/2014/main" id="{0BFC1DEE-5E44-4768-B8F8-07B327BF8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2913063"/>
            <a:ext cx="8715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CA" altLang="fr-FR" sz="1500" b="1"/>
              <a:t>How many times a week, do you usually do </a:t>
            </a:r>
            <a:r>
              <a:rPr lang="en-CA" altLang="fr-FR" sz="1500" b="1">
                <a:solidFill>
                  <a:schemeClr val="accent2"/>
                </a:solidFill>
              </a:rPr>
              <a:t>30 minutes </a:t>
            </a:r>
            <a:r>
              <a:rPr lang="en-CA" altLang="fr-FR" sz="1500" b="1"/>
              <a:t>or more of </a:t>
            </a:r>
            <a:r>
              <a:rPr lang="en-CA" altLang="fr-FR" sz="1500" b="1">
                <a:solidFill>
                  <a:schemeClr val="accent2"/>
                </a:solidFill>
              </a:rPr>
              <a:t>moderate</a:t>
            </a:r>
            <a:r>
              <a:rPr lang="en-CA" altLang="fr-FR" sz="1500" b="1"/>
              <a:t> physical activity or walking that increases your heart rate or makes you breath harder than normal? (for example, mowing the lawn, carrying light loads, bicycling at a regular pace, or playing doubles tennis)</a:t>
            </a:r>
          </a:p>
          <a:p>
            <a:pPr eaLnBrk="1" hangingPunct="1"/>
            <a:endParaRPr lang="en-CA" altLang="fr-FR" sz="800" b="1">
              <a:solidFill>
                <a:srgbClr val="2D2D8A"/>
              </a:solidFill>
            </a:endParaRPr>
          </a:p>
          <a:p>
            <a:pPr eaLnBrk="1" hangingPunct="1"/>
            <a:r>
              <a:rPr lang="en-CA" altLang="fr-FR" sz="1500" b="1">
                <a:solidFill>
                  <a:schemeClr val="bg1"/>
                </a:solidFill>
              </a:rPr>
              <a:t>		Response				Score</a:t>
            </a:r>
          </a:p>
          <a:p>
            <a:pPr eaLnBrk="1" hangingPunct="1"/>
            <a:r>
              <a:rPr lang="en-CA" altLang="fr-FR" sz="1500">
                <a:solidFill>
                  <a:schemeClr val="bg1"/>
                </a:solidFill>
              </a:rPr>
              <a:t>		</a:t>
            </a:r>
            <a:r>
              <a:rPr lang="en-CA" altLang="fr-FR" sz="1500" b="1">
                <a:solidFill>
                  <a:schemeClr val="bg1"/>
                </a:solidFill>
              </a:rPr>
              <a:t>a. </a:t>
            </a:r>
            <a:r>
              <a:rPr lang="en-CA" altLang="fr-FR" sz="1500">
                <a:solidFill>
                  <a:schemeClr val="bg1"/>
                </a:solidFill>
              </a:rPr>
              <a:t>≥ 5 times/week		4</a:t>
            </a:r>
          </a:p>
          <a:p>
            <a:pPr eaLnBrk="1" hangingPunct="1"/>
            <a:r>
              <a:rPr lang="en-CA" altLang="fr-FR" sz="1500">
                <a:solidFill>
                  <a:schemeClr val="bg1"/>
                </a:solidFill>
              </a:rPr>
              <a:t>		</a:t>
            </a:r>
            <a:r>
              <a:rPr lang="en-CA" altLang="fr-FR" sz="1500" b="1">
                <a:solidFill>
                  <a:schemeClr val="bg1"/>
                </a:solidFill>
              </a:rPr>
              <a:t>b. </a:t>
            </a:r>
            <a:r>
              <a:rPr lang="en-CA" altLang="fr-FR" sz="1500">
                <a:solidFill>
                  <a:schemeClr val="bg1"/>
                </a:solidFill>
              </a:rPr>
              <a:t>3-4 times/week		2</a:t>
            </a:r>
          </a:p>
          <a:p>
            <a:pPr eaLnBrk="1" hangingPunct="1"/>
            <a:r>
              <a:rPr lang="en-CA" altLang="fr-FR" sz="1500">
                <a:solidFill>
                  <a:schemeClr val="bg1"/>
                </a:solidFill>
              </a:rPr>
              <a:t>		</a:t>
            </a:r>
            <a:r>
              <a:rPr lang="en-CA" altLang="fr-FR" sz="1500" b="1">
                <a:solidFill>
                  <a:schemeClr val="bg1"/>
                </a:solidFill>
              </a:rPr>
              <a:t>c. </a:t>
            </a:r>
            <a:r>
              <a:rPr lang="en-CA" altLang="fr-FR" sz="1500">
                <a:solidFill>
                  <a:schemeClr val="bg1"/>
                </a:solidFill>
              </a:rPr>
              <a:t>1-2 times/week		1</a:t>
            </a:r>
          </a:p>
        </p:txBody>
      </p:sp>
      <p:sp>
        <p:nvSpPr>
          <p:cNvPr id="64518" name="Titre 8">
            <a:extLst>
              <a:ext uri="{FF2B5EF4-FFF2-40B4-BE49-F238E27FC236}">
                <a16:creationId xmlns:a16="http://schemas.microsoft.com/office/drawing/2014/main" id="{80AB2B4B-EAC6-44E1-8FA4-E67B17D9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7463"/>
            <a:ext cx="7686675" cy="800100"/>
          </a:xfrm>
        </p:spPr>
        <p:txBody>
          <a:bodyPr/>
          <a:lstStyle/>
          <a:p>
            <a:pPr eaLnBrk="0" hangingPunct="0"/>
            <a:r>
              <a:rPr lang="en-US" altLang="fr-FR" sz="2300"/>
              <a:t>Brief Physical Activity Assessment Tool</a:t>
            </a:r>
            <a:br>
              <a:rPr lang="en-US" altLang="fr-FR" sz="2300"/>
            </a:br>
            <a:r>
              <a:rPr lang="en-US" altLang="fr-FR" sz="2300"/>
              <a:t>Purpose: To Distinguish Inactive From Regularly Active Patients</a:t>
            </a:r>
            <a:endParaRPr lang="fr-CA" altLang="fr-FR" sz="2300"/>
          </a:p>
        </p:txBody>
      </p:sp>
      <p:sp>
        <p:nvSpPr>
          <p:cNvPr id="64519" name="Espace réservé du texte 10">
            <a:extLst>
              <a:ext uri="{FF2B5EF4-FFF2-40B4-BE49-F238E27FC236}">
                <a16:creationId xmlns:a16="http://schemas.microsoft.com/office/drawing/2014/main" id="{6409783F-2F23-4B91-8909-C43BFC5D7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CA" altLang="fr-FR"/>
              <a:t>Adapted from Smith BJ et al. Am J Prev Med 2005;29:256-64</a:t>
            </a:r>
          </a:p>
          <a:p>
            <a:pPr>
              <a:spcBef>
                <a:spcPct val="0"/>
              </a:spcBef>
            </a:pPr>
            <a:r>
              <a:rPr lang="en-CA" altLang="fr-FR"/>
              <a:t>and Marshall AL et al. Br J Sports Med 2005;39:294-7</a:t>
            </a:r>
          </a:p>
        </p:txBody>
      </p:sp>
      <p:sp>
        <p:nvSpPr>
          <p:cNvPr id="64520" name="Text Box 2">
            <a:extLst>
              <a:ext uri="{FF2B5EF4-FFF2-40B4-BE49-F238E27FC236}">
                <a16:creationId xmlns:a16="http://schemas.microsoft.com/office/drawing/2014/main" id="{720DC03A-5E1C-4D94-9491-3A8A7E869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930275"/>
            <a:ext cx="87153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CA" altLang="fr-FR" sz="1500" b="1"/>
              <a:t>How many times a week, do you usually do </a:t>
            </a:r>
            <a:r>
              <a:rPr lang="en-CA" altLang="fr-FR" sz="1500" b="1">
                <a:solidFill>
                  <a:schemeClr val="accent2"/>
                </a:solidFill>
              </a:rPr>
              <a:t>20 minutes</a:t>
            </a:r>
            <a:r>
              <a:rPr lang="en-CA" altLang="fr-FR" sz="1500" b="1"/>
              <a:t> or more of </a:t>
            </a:r>
            <a:r>
              <a:rPr lang="en-CA" altLang="fr-FR" sz="1500" b="1">
                <a:solidFill>
                  <a:schemeClr val="accent2"/>
                </a:solidFill>
              </a:rPr>
              <a:t>vigorous</a:t>
            </a:r>
            <a:r>
              <a:rPr lang="en-CA" altLang="fr-FR" sz="1500" b="1"/>
              <a:t> physical activity that makes you sweat or puff and pant? (for example, jogging, heavy lifting, digging, aerobics, or fast bicycling)</a:t>
            </a:r>
          </a:p>
          <a:p>
            <a:pPr eaLnBrk="1" hangingPunct="1">
              <a:buFontTx/>
              <a:buAutoNum type="arabicPeriod"/>
            </a:pPr>
            <a:endParaRPr lang="en-CA" altLang="fr-FR" sz="800" b="1">
              <a:solidFill>
                <a:schemeClr val="bg1"/>
              </a:solidFill>
            </a:endParaRPr>
          </a:p>
          <a:p>
            <a:pPr eaLnBrk="1" hangingPunct="1"/>
            <a:r>
              <a:rPr lang="en-CA" altLang="fr-FR" sz="1500" b="1">
                <a:solidFill>
                  <a:schemeClr val="bg1"/>
                </a:solidFill>
              </a:rPr>
              <a:t>		Response				Score</a:t>
            </a:r>
          </a:p>
          <a:p>
            <a:pPr eaLnBrk="1" hangingPunct="1"/>
            <a:r>
              <a:rPr lang="en-CA" altLang="fr-FR" sz="1500">
                <a:solidFill>
                  <a:schemeClr val="bg1"/>
                </a:solidFill>
              </a:rPr>
              <a:t>		</a:t>
            </a:r>
            <a:r>
              <a:rPr lang="en-CA" altLang="fr-FR" sz="1500" b="1">
                <a:solidFill>
                  <a:schemeClr val="bg1"/>
                </a:solidFill>
              </a:rPr>
              <a:t>a.</a:t>
            </a:r>
            <a:r>
              <a:rPr lang="en-CA" altLang="fr-FR" sz="1500">
                <a:solidFill>
                  <a:schemeClr val="bg1"/>
                </a:solidFill>
              </a:rPr>
              <a:t> ≥ 3 times/week		4</a:t>
            </a:r>
          </a:p>
          <a:p>
            <a:pPr eaLnBrk="1" hangingPunct="1"/>
            <a:r>
              <a:rPr lang="en-CA" altLang="fr-FR" sz="1500">
                <a:solidFill>
                  <a:schemeClr val="bg1"/>
                </a:solidFill>
              </a:rPr>
              <a:t>		</a:t>
            </a:r>
            <a:r>
              <a:rPr lang="en-CA" altLang="fr-FR" sz="1500" b="1">
                <a:solidFill>
                  <a:schemeClr val="bg1"/>
                </a:solidFill>
              </a:rPr>
              <a:t>b. </a:t>
            </a:r>
            <a:r>
              <a:rPr lang="en-CA" altLang="fr-FR" sz="1500">
                <a:solidFill>
                  <a:schemeClr val="bg1"/>
                </a:solidFill>
              </a:rPr>
              <a:t>1-2 times/week		2</a:t>
            </a:r>
          </a:p>
          <a:p>
            <a:pPr eaLnBrk="1" hangingPunct="1"/>
            <a:r>
              <a:rPr lang="en-CA" altLang="fr-FR" sz="1500">
                <a:solidFill>
                  <a:schemeClr val="bg1"/>
                </a:solidFill>
              </a:rPr>
              <a:t>		</a:t>
            </a:r>
            <a:r>
              <a:rPr lang="en-CA" altLang="fr-FR" sz="1500" b="1">
                <a:solidFill>
                  <a:schemeClr val="bg1"/>
                </a:solidFill>
              </a:rPr>
              <a:t>c. </a:t>
            </a:r>
            <a:r>
              <a:rPr lang="en-CA" altLang="fr-FR" sz="1500">
                <a:solidFill>
                  <a:schemeClr val="bg1"/>
                </a:solidFill>
              </a:rPr>
              <a:t>none					0</a:t>
            </a:r>
            <a:endParaRPr lang="en-CA" altLang="fr-FR" sz="1500"/>
          </a:p>
        </p:txBody>
      </p:sp>
      <p:sp>
        <p:nvSpPr>
          <p:cNvPr id="64521" name="Text Box 2">
            <a:extLst>
              <a:ext uri="{FF2B5EF4-FFF2-40B4-BE49-F238E27FC236}">
                <a16:creationId xmlns:a16="http://schemas.microsoft.com/office/drawing/2014/main" id="{95C9B104-B59E-46FE-8278-03C5B1C3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5110163"/>
            <a:ext cx="6286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 sz="1500" b="1"/>
              <a:t>Total score 1 + score 2: ______</a:t>
            </a:r>
          </a:p>
          <a:p>
            <a:pPr eaLnBrk="1" hangingPunct="1">
              <a:spcBef>
                <a:spcPts val="600"/>
              </a:spcBef>
            </a:pPr>
            <a:r>
              <a:rPr lang="en-CA" altLang="fr-FR" sz="1500" b="1">
                <a:solidFill>
                  <a:schemeClr val="bg1"/>
                </a:solidFill>
              </a:rPr>
              <a:t>Score ≥ 4 = ‘‘Sufficiently’’ active (encourage patient to KEEP IT UP)</a:t>
            </a:r>
          </a:p>
          <a:p>
            <a:pPr eaLnBrk="1" hangingPunct="1"/>
            <a:r>
              <a:rPr lang="en-CA" altLang="fr-FR" sz="1500" b="1">
                <a:solidFill>
                  <a:schemeClr val="bg1"/>
                </a:solidFill>
              </a:rPr>
              <a:t>Score 0–3 = ‘‘Insufficiently’’ active (encourage patient to do MORE)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>
            <a:extLst>
              <a:ext uri="{FF2B5EF4-FFF2-40B4-BE49-F238E27FC236}">
                <a16:creationId xmlns:a16="http://schemas.microsoft.com/office/drawing/2014/main" id="{B70EBCA1-8F66-47C0-A5CF-ACDE4706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1069975"/>
            <a:ext cx="777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3600" b="1">
                <a:solidFill>
                  <a:schemeClr val="tx2"/>
                </a:solidFill>
              </a:rPr>
              <a:t>Accumulate 30-60 minutes per day</a:t>
            </a:r>
          </a:p>
        </p:txBody>
      </p:sp>
      <p:sp>
        <p:nvSpPr>
          <p:cNvPr id="65539" name="Text Box 7">
            <a:extLst>
              <a:ext uri="{FF2B5EF4-FFF2-40B4-BE49-F238E27FC236}">
                <a16:creationId xmlns:a16="http://schemas.microsoft.com/office/drawing/2014/main" id="{E52CD686-1EB3-4407-BE6B-BB919484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1735138"/>
            <a:ext cx="680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600" b="1">
                <a:solidFill>
                  <a:schemeClr val="tx2"/>
                </a:solidFill>
              </a:rPr>
              <a:t>3000 to 10,000 extra steps/day</a:t>
            </a:r>
          </a:p>
        </p:txBody>
      </p:sp>
      <p:pic>
        <p:nvPicPr>
          <p:cNvPr id="107522" name="Picture 2" descr="C:\Documents and Settings\ver-tre01\Mes documents\Mes images\Talent d'artiste\POdo\P1000227.JPG">
            <a:extLst>
              <a:ext uri="{FF2B5EF4-FFF2-40B4-BE49-F238E27FC236}">
                <a16:creationId xmlns:a16="http://schemas.microsoft.com/office/drawing/2014/main" id="{646FBC88-9497-46A2-9A41-B9380D50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4313" t="11468" r="12996" b="7414"/>
          <a:stretch>
            <a:fillRect/>
          </a:stretch>
        </p:blipFill>
        <p:spPr bwMode="auto">
          <a:xfrm>
            <a:off x="2750760" y="2613660"/>
            <a:ext cx="387108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5541" name="Titre 6">
            <a:extLst>
              <a:ext uri="{FF2B5EF4-FFF2-40B4-BE49-F238E27FC236}">
                <a16:creationId xmlns:a16="http://schemas.microsoft.com/office/drawing/2014/main" id="{DDF41793-6935-4509-9648-821D4D76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Importance of Self-Monitoring – Role for Pedometers</a:t>
            </a:r>
            <a:endParaRPr lang="fr-CA" altLang="fr-FR" sz="240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76">
            <a:extLst>
              <a:ext uri="{FF2B5EF4-FFF2-40B4-BE49-F238E27FC236}">
                <a16:creationId xmlns:a16="http://schemas.microsoft.com/office/drawing/2014/main" id="{A24AE493-E29B-4766-9BF4-177DBD83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Rethink our Treatment Targets</a:t>
            </a:r>
            <a:endParaRPr lang="fr-CA" altLang="fr-FR" sz="2400"/>
          </a:p>
        </p:txBody>
      </p:sp>
      <p:sp>
        <p:nvSpPr>
          <p:cNvPr id="146" name="Text Box 3">
            <a:extLst>
              <a:ext uri="{FF2B5EF4-FFF2-40B4-BE49-F238E27FC236}">
                <a16:creationId xmlns:a16="http://schemas.microsoft.com/office/drawing/2014/main" id="{CE952216-5D87-4279-9639-6B680504B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871538"/>
            <a:ext cx="8337550" cy="143033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3" rIns="91424" bIns="45713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ysClr val="windowText" lastClr="000000"/>
                </a:solidFill>
              </a:rPr>
              <a:t>For management of obesity and related health risk, 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C00000"/>
                </a:solidFill>
              </a:rPr>
              <a:t>we must look beyond weight loss as the only indicator of therapeutic/treatment success.</a:t>
            </a:r>
          </a:p>
        </p:txBody>
      </p:sp>
      <p:pic>
        <p:nvPicPr>
          <p:cNvPr id="183" name="Picture 30" descr="C:\Documents and Settings\ver-tre01\Local Settings\Temporary Internet Files\Content.IE5\MQ581QKO\MP900400571[1].jpg">
            <a:extLst>
              <a:ext uri="{FF2B5EF4-FFF2-40B4-BE49-F238E27FC236}">
                <a16:creationId xmlns:a16="http://schemas.microsoft.com/office/drawing/2014/main" id="{3469895C-211F-402D-865A-57C075C6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783" y="3552092"/>
            <a:ext cx="2496312" cy="3121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" name="Picture 15" descr="C:\Documents and Settings\ver-tre01\Local Settings\Temporary Internet Files\Content.IE5\QCRP0WB9\MP900399918[1].jpg">
            <a:extLst>
              <a:ext uri="{FF2B5EF4-FFF2-40B4-BE49-F238E27FC236}">
                <a16:creationId xmlns:a16="http://schemas.microsoft.com/office/drawing/2014/main" id="{833679EF-624A-4156-A7ED-F47858F00BFC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279" y="2439342"/>
            <a:ext cx="3214800" cy="212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6566" name="Groupe 71">
            <a:extLst>
              <a:ext uri="{FF2B5EF4-FFF2-40B4-BE49-F238E27FC236}">
                <a16:creationId xmlns:a16="http://schemas.microsoft.com/office/drawing/2014/main" id="{DC344946-C608-44BE-AFA7-7A64B8D3B44A}"/>
              </a:ext>
            </a:extLst>
          </p:cNvPr>
          <p:cNvGrpSpPr>
            <a:grpSpLocks/>
          </p:cNvGrpSpPr>
          <p:nvPr/>
        </p:nvGrpSpPr>
        <p:grpSpPr bwMode="auto">
          <a:xfrm>
            <a:off x="795338" y="2574925"/>
            <a:ext cx="2903537" cy="3376613"/>
            <a:chOff x="811886" y="2661596"/>
            <a:chExt cx="2785984" cy="3239574"/>
          </a:xfrm>
        </p:grpSpPr>
        <p:sp>
          <p:nvSpPr>
            <p:cNvPr id="66567" name="Line 7">
              <a:extLst>
                <a:ext uri="{FF2B5EF4-FFF2-40B4-BE49-F238E27FC236}">
                  <a16:creationId xmlns:a16="http://schemas.microsoft.com/office/drawing/2014/main" id="{07143683-6FF3-4DC1-9931-FDCE63282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520" y="4031645"/>
              <a:ext cx="104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66568" name="Group 6">
              <a:extLst>
                <a:ext uri="{FF2B5EF4-FFF2-40B4-BE49-F238E27FC236}">
                  <a16:creationId xmlns:a16="http://schemas.microsoft.com/office/drawing/2014/main" id="{A31B4612-14EB-47E2-B8A0-0B6E63149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887" y="2661596"/>
              <a:ext cx="2785983" cy="3239574"/>
              <a:chOff x="1585" y="752"/>
              <a:chExt cx="2321" cy="2735"/>
            </a:xfrm>
          </p:grpSpPr>
          <p:pic>
            <p:nvPicPr>
              <p:cNvPr id="66569" name="Picture 9" descr="skeleton">
                <a:extLst>
                  <a:ext uri="{FF2B5EF4-FFF2-40B4-BE49-F238E27FC236}">
                    <a16:creationId xmlns:a16="http://schemas.microsoft.com/office/drawing/2014/main" id="{81ED4BF4-CB45-45AC-8C9D-273BA5F2C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22"/>
              <a:stretch>
                <a:fillRect/>
              </a:stretch>
            </p:blipFill>
            <p:spPr bwMode="auto">
              <a:xfrm>
                <a:off x="1585" y="886"/>
                <a:ext cx="752" cy="2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70" name="Freeform 8">
                <a:extLst>
                  <a:ext uri="{FF2B5EF4-FFF2-40B4-BE49-F238E27FC236}">
                    <a16:creationId xmlns:a16="http://schemas.microsoft.com/office/drawing/2014/main" id="{4DECF98D-4A0D-4A38-826A-343DE6F7E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922"/>
                <a:ext cx="666" cy="2355"/>
              </a:xfrm>
              <a:custGeom>
                <a:avLst/>
                <a:gdLst>
                  <a:gd name="T0" fmla="*/ 3 w 784"/>
                  <a:gd name="T1" fmla="*/ 3 h 2738"/>
                  <a:gd name="T2" fmla="*/ 3 w 784"/>
                  <a:gd name="T3" fmla="*/ 3 h 2738"/>
                  <a:gd name="T4" fmla="*/ 3 w 784"/>
                  <a:gd name="T5" fmla="*/ 3 h 2738"/>
                  <a:gd name="T6" fmla="*/ 3 w 784"/>
                  <a:gd name="T7" fmla="*/ 3 h 2738"/>
                  <a:gd name="T8" fmla="*/ 3 w 784"/>
                  <a:gd name="T9" fmla="*/ 3 h 2738"/>
                  <a:gd name="T10" fmla="*/ 3 w 784"/>
                  <a:gd name="T11" fmla="*/ 3 h 2738"/>
                  <a:gd name="T12" fmla="*/ 3 w 784"/>
                  <a:gd name="T13" fmla="*/ 3 h 2738"/>
                  <a:gd name="T14" fmla="*/ 3 w 784"/>
                  <a:gd name="T15" fmla="*/ 3 h 2738"/>
                  <a:gd name="T16" fmla="*/ 3 w 784"/>
                  <a:gd name="T17" fmla="*/ 3 h 2738"/>
                  <a:gd name="T18" fmla="*/ 3 w 784"/>
                  <a:gd name="T19" fmla="*/ 3 h 2738"/>
                  <a:gd name="T20" fmla="*/ 3 w 784"/>
                  <a:gd name="T21" fmla="*/ 3 h 2738"/>
                  <a:gd name="T22" fmla="*/ 3 w 784"/>
                  <a:gd name="T23" fmla="*/ 3 h 2738"/>
                  <a:gd name="T24" fmla="*/ 3 w 784"/>
                  <a:gd name="T25" fmla="*/ 3 h 2738"/>
                  <a:gd name="T26" fmla="*/ 3 w 784"/>
                  <a:gd name="T27" fmla="*/ 3 h 2738"/>
                  <a:gd name="T28" fmla="*/ 3 w 784"/>
                  <a:gd name="T29" fmla="*/ 3 h 2738"/>
                  <a:gd name="T30" fmla="*/ 3 w 784"/>
                  <a:gd name="T31" fmla="*/ 3 h 2738"/>
                  <a:gd name="T32" fmla="*/ 3 w 784"/>
                  <a:gd name="T33" fmla="*/ 3 h 2738"/>
                  <a:gd name="T34" fmla="*/ 3 w 784"/>
                  <a:gd name="T35" fmla="*/ 3 h 2738"/>
                  <a:gd name="T36" fmla="*/ 3 w 784"/>
                  <a:gd name="T37" fmla="*/ 3 h 2738"/>
                  <a:gd name="T38" fmla="*/ 3 w 784"/>
                  <a:gd name="T39" fmla="*/ 3 h 2738"/>
                  <a:gd name="T40" fmla="*/ 3 w 784"/>
                  <a:gd name="T41" fmla="*/ 4 h 2738"/>
                  <a:gd name="T42" fmla="*/ 3 w 784"/>
                  <a:gd name="T43" fmla="*/ 5 h 2738"/>
                  <a:gd name="T44" fmla="*/ 3 w 784"/>
                  <a:gd name="T45" fmla="*/ 5 h 2738"/>
                  <a:gd name="T46" fmla="*/ 3 w 784"/>
                  <a:gd name="T47" fmla="*/ 5 h 2738"/>
                  <a:gd name="T48" fmla="*/ 3 w 784"/>
                  <a:gd name="T49" fmla="*/ 5 h 2738"/>
                  <a:gd name="T50" fmla="*/ 3 w 784"/>
                  <a:gd name="T51" fmla="*/ 6 h 2738"/>
                  <a:gd name="T52" fmla="*/ 3 w 784"/>
                  <a:gd name="T53" fmla="*/ 6 h 2738"/>
                  <a:gd name="T54" fmla="*/ 3 w 784"/>
                  <a:gd name="T55" fmla="*/ 7 h 2738"/>
                  <a:gd name="T56" fmla="*/ 3 w 784"/>
                  <a:gd name="T57" fmla="*/ 7 h 2738"/>
                  <a:gd name="T58" fmla="*/ 3 w 784"/>
                  <a:gd name="T59" fmla="*/ 7 h 2738"/>
                  <a:gd name="T60" fmla="*/ 3 w 784"/>
                  <a:gd name="T61" fmla="*/ 7 h 2738"/>
                  <a:gd name="T62" fmla="*/ 3 w 784"/>
                  <a:gd name="T63" fmla="*/ 7 h 2738"/>
                  <a:gd name="T64" fmla="*/ 3 w 784"/>
                  <a:gd name="T65" fmla="*/ 7 h 2738"/>
                  <a:gd name="T66" fmla="*/ 3 w 784"/>
                  <a:gd name="T67" fmla="*/ 7 h 2738"/>
                  <a:gd name="T68" fmla="*/ 3 w 784"/>
                  <a:gd name="T69" fmla="*/ 7 h 2738"/>
                  <a:gd name="T70" fmla="*/ 3 w 784"/>
                  <a:gd name="T71" fmla="*/ 6 h 2738"/>
                  <a:gd name="T72" fmla="*/ 3 w 784"/>
                  <a:gd name="T73" fmla="*/ 6 h 2738"/>
                  <a:gd name="T74" fmla="*/ 3 w 784"/>
                  <a:gd name="T75" fmla="*/ 6 h 2738"/>
                  <a:gd name="T76" fmla="*/ 3 w 784"/>
                  <a:gd name="T77" fmla="*/ 5 h 2738"/>
                  <a:gd name="T78" fmla="*/ 3 w 784"/>
                  <a:gd name="T79" fmla="*/ 5 h 2738"/>
                  <a:gd name="T80" fmla="*/ 3 w 784"/>
                  <a:gd name="T81" fmla="*/ 4 h 2738"/>
                  <a:gd name="T82" fmla="*/ 3 w 784"/>
                  <a:gd name="T83" fmla="*/ 3 h 2738"/>
                  <a:gd name="T84" fmla="*/ 2 w 784"/>
                  <a:gd name="T85" fmla="*/ 3 h 2738"/>
                  <a:gd name="T86" fmla="*/ 3 w 784"/>
                  <a:gd name="T87" fmla="*/ 3 h 2738"/>
                  <a:gd name="T88" fmla="*/ 3 w 784"/>
                  <a:gd name="T89" fmla="*/ 3 h 2738"/>
                  <a:gd name="T90" fmla="*/ 3 w 784"/>
                  <a:gd name="T91" fmla="*/ 3 h 2738"/>
                  <a:gd name="T92" fmla="*/ 3 w 784"/>
                  <a:gd name="T93" fmla="*/ 3 h 2738"/>
                  <a:gd name="T94" fmla="*/ 3 w 784"/>
                  <a:gd name="T95" fmla="*/ 3 h 2738"/>
                  <a:gd name="T96" fmla="*/ 3 w 784"/>
                  <a:gd name="T97" fmla="*/ 3 h 2738"/>
                  <a:gd name="T98" fmla="*/ 3 w 784"/>
                  <a:gd name="T99" fmla="*/ 3 h 2738"/>
                  <a:gd name="T100" fmla="*/ 3 w 784"/>
                  <a:gd name="T101" fmla="*/ 3 h 2738"/>
                  <a:gd name="T102" fmla="*/ 3 w 784"/>
                  <a:gd name="T103" fmla="*/ 3 h 2738"/>
                  <a:gd name="T104" fmla="*/ 3 w 784"/>
                  <a:gd name="T105" fmla="*/ 3 h 2738"/>
                  <a:gd name="T106" fmla="*/ 3 w 784"/>
                  <a:gd name="T107" fmla="*/ 3 h 2738"/>
                  <a:gd name="T108" fmla="*/ 3 w 784"/>
                  <a:gd name="T109" fmla="*/ 3 h 2738"/>
                  <a:gd name="T110" fmla="*/ 3 w 784"/>
                  <a:gd name="T111" fmla="*/ 3 h 2738"/>
                  <a:gd name="T112" fmla="*/ 3 w 784"/>
                  <a:gd name="T113" fmla="*/ 3 h 2738"/>
                  <a:gd name="T114" fmla="*/ 3 w 784"/>
                  <a:gd name="T115" fmla="*/ 3 h 2738"/>
                  <a:gd name="T116" fmla="*/ 3 w 784"/>
                  <a:gd name="T117" fmla="*/ 3 h 2738"/>
                  <a:gd name="T118" fmla="*/ 3 w 784"/>
                  <a:gd name="T119" fmla="*/ 3 h 27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4"/>
                  <a:gd name="T181" fmla="*/ 0 h 2738"/>
                  <a:gd name="T182" fmla="*/ 784 w 784"/>
                  <a:gd name="T183" fmla="*/ 2738 h 27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4" h="2738">
                    <a:moveTo>
                      <a:pt x="544" y="346"/>
                    </a:moveTo>
                    <a:cubicBezTo>
                      <a:pt x="545" y="357"/>
                      <a:pt x="541" y="361"/>
                      <a:pt x="541" y="366"/>
                    </a:cubicBezTo>
                    <a:cubicBezTo>
                      <a:pt x="541" y="371"/>
                      <a:pt x="544" y="371"/>
                      <a:pt x="544" y="378"/>
                    </a:cubicBezTo>
                    <a:cubicBezTo>
                      <a:pt x="544" y="384"/>
                      <a:pt x="538" y="399"/>
                      <a:pt x="538" y="406"/>
                    </a:cubicBezTo>
                    <a:cubicBezTo>
                      <a:pt x="538" y="414"/>
                      <a:pt x="548" y="417"/>
                      <a:pt x="547" y="424"/>
                    </a:cubicBezTo>
                    <a:cubicBezTo>
                      <a:pt x="546" y="430"/>
                      <a:pt x="548" y="444"/>
                      <a:pt x="535" y="448"/>
                    </a:cubicBezTo>
                    <a:cubicBezTo>
                      <a:pt x="522" y="451"/>
                      <a:pt x="479" y="446"/>
                      <a:pt x="466" y="450"/>
                    </a:cubicBezTo>
                    <a:cubicBezTo>
                      <a:pt x="453" y="455"/>
                      <a:pt x="456" y="462"/>
                      <a:pt x="454" y="476"/>
                    </a:cubicBezTo>
                    <a:cubicBezTo>
                      <a:pt x="452" y="491"/>
                      <a:pt x="450" y="521"/>
                      <a:pt x="454" y="540"/>
                    </a:cubicBezTo>
                    <a:cubicBezTo>
                      <a:pt x="458" y="559"/>
                      <a:pt x="450" y="563"/>
                      <a:pt x="478" y="586"/>
                    </a:cubicBezTo>
                    <a:cubicBezTo>
                      <a:pt x="506" y="609"/>
                      <a:pt x="582" y="653"/>
                      <a:pt x="621" y="679"/>
                    </a:cubicBezTo>
                    <a:cubicBezTo>
                      <a:pt x="660" y="705"/>
                      <a:pt x="689" y="722"/>
                      <a:pt x="711" y="746"/>
                    </a:cubicBezTo>
                    <a:cubicBezTo>
                      <a:pt x="733" y="769"/>
                      <a:pt x="748" y="794"/>
                      <a:pt x="753" y="820"/>
                    </a:cubicBezTo>
                    <a:cubicBezTo>
                      <a:pt x="758" y="847"/>
                      <a:pt x="752" y="878"/>
                      <a:pt x="742" y="903"/>
                    </a:cubicBezTo>
                    <a:cubicBezTo>
                      <a:pt x="732" y="928"/>
                      <a:pt x="690" y="944"/>
                      <a:pt x="691" y="973"/>
                    </a:cubicBezTo>
                    <a:cubicBezTo>
                      <a:pt x="692" y="1002"/>
                      <a:pt x="736" y="1035"/>
                      <a:pt x="751" y="1078"/>
                    </a:cubicBezTo>
                    <a:cubicBezTo>
                      <a:pt x="766" y="1121"/>
                      <a:pt x="784" y="1184"/>
                      <a:pt x="784" y="1236"/>
                    </a:cubicBezTo>
                    <a:cubicBezTo>
                      <a:pt x="784" y="1287"/>
                      <a:pt x="772" y="1349"/>
                      <a:pt x="751" y="1385"/>
                    </a:cubicBezTo>
                    <a:cubicBezTo>
                      <a:pt x="730" y="1422"/>
                      <a:pt x="688" y="1429"/>
                      <a:pt x="660" y="1452"/>
                    </a:cubicBezTo>
                    <a:cubicBezTo>
                      <a:pt x="632" y="1475"/>
                      <a:pt x="597" y="1478"/>
                      <a:pt x="580" y="1527"/>
                    </a:cubicBezTo>
                    <a:cubicBezTo>
                      <a:pt x="563" y="1552"/>
                      <a:pt x="569" y="1667"/>
                      <a:pt x="555" y="1743"/>
                    </a:cubicBezTo>
                    <a:cubicBezTo>
                      <a:pt x="541" y="1819"/>
                      <a:pt x="507" y="1931"/>
                      <a:pt x="498" y="1984"/>
                    </a:cubicBezTo>
                    <a:cubicBezTo>
                      <a:pt x="489" y="2038"/>
                      <a:pt x="502" y="2044"/>
                      <a:pt x="498" y="2067"/>
                    </a:cubicBezTo>
                    <a:cubicBezTo>
                      <a:pt x="494" y="2090"/>
                      <a:pt x="483" y="2107"/>
                      <a:pt x="473" y="2126"/>
                    </a:cubicBezTo>
                    <a:cubicBezTo>
                      <a:pt x="463" y="2145"/>
                      <a:pt x="448" y="2153"/>
                      <a:pt x="440" y="2183"/>
                    </a:cubicBezTo>
                    <a:cubicBezTo>
                      <a:pt x="432" y="2214"/>
                      <a:pt x="429" y="2264"/>
                      <a:pt x="423" y="2309"/>
                    </a:cubicBezTo>
                    <a:cubicBezTo>
                      <a:pt x="417" y="2353"/>
                      <a:pt x="402" y="2402"/>
                      <a:pt x="403" y="2453"/>
                    </a:cubicBezTo>
                    <a:cubicBezTo>
                      <a:pt x="404" y="2505"/>
                      <a:pt x="399" y="2583"/>
                      <a:pt x="428" y="2619"/>
                    </a:cubicBezTo>
                    <a:cubicBezTo>
                      <a:pt x="457" y="2655"/>
                      <a:pt x="541" y="2660"/>
                      <a:pt x="578" y="2672"/>
                    </a:cubicBezTo>
                    <a:cubicBezTo>
                      <a:pt x="615" y="2684"/>
                      <a:pt x="647" y="2679"/>
                      <a:pt x="652" y="2689"/>
                    </a:cubicBezTo>
                    <a:cubicBezTo>
                      <a:pt x="657" y="2699"/>
                      <a:pt x="678" y="2722"/>
                      <a:pt x="611" y="2730"/>
                    </a:cubicBezTo>
                    <a:cubicBezTo>
                      <a:pt x="544" y="2738"/>
                      <a:pt x="319" y="2736"/>
                      <a:pt x="247" y="2736"/>
                    </a:cubicBezTo>
                    <a:cubicBezTo>
                      <a:pt x="175" y="2736"/>
                      <a:pt x="198" y="2735"/>
                      <a:pt x="181" y="2727"/>
                    </a:cubicBezTo>
                    <a:cubicBezTo>
                      <a:pt x="164" y="2719"/>
                      <a:pt x="144" y="2707"/>
                      <a:pt x="142" y="2688"/>
                    </a:cubicBezTo>
                    <a:cubicBezTo>
                      <a:pt x="140" y="2669"/>
                      <a:pt x="160" y="2637"/>
                      <a:pt x="166" y="2614"/>
                    </a:cubicBezTo>
                    <a:cubicBezTo>
                      <a:pt x="172" y="2591"/>
                      <a:pt x="179" y="2595"/>
                      <a:pt x="175" y="2548"/>
                    </a:cubicBezTo>
                    <a:cubicBezTo>
                      <a:pt x="171" y="2501"/>
                      <a:pt x="148" y="2381"/>
                      <a:pt x="144" y="2333"/>
                    </a:cubicBezTo>
                    <a:cubicBezTo>
                      <a:pt x="140" y="2285"/>
                      <a:pt x="146" y="2285"/>
                      <a:pt x="152" y="2258"/>
                    </a:cubicBezTo>
                    <a:cubicBezTo>
                      <a:pt x="158" y="2231"/>
                      <a:pt x="182" y="2220"/>
                      <a:pt x="181" y="2170"/>
                    </a:cubicBezTo>
                    <a:cubicBezTo>
                      <a:pt x="180" y="2121"/>
                      <a:pt x="161" y="2033"/>
                      <a:pt x="148" y="1962"/>
                    </a:cubicBezTo>
                    <a:cubicBezTo>
                      <a:pt x="135" y="1891"/>
                      <a:pt x="120" y="1796"/>
                      <a:pt x="103" y="1743"/>
                    </a:cubicBezTo>
                    <a:cubicBezTo>
                      <a:pt x="86" y="1689"/>
                      <a:pt x="62" y="1682"/>
                      <a:pt x="45" y="1643"/>
                    </a:cubicBezTo>
                    <a:cubicBezTo>
                      <a:pt x="28" y="1604"/>
                      <a:pt x="4" y="1555"/>
                      <a:pt x="2" y="1511"/>
                    </a:cubicBezTo>
                    <a:cubicBezTo>
                      <a:pt x="0" y="1467"/>
                      <a:pt x="16" y="1431"/>
                      <a:pt x="35" y="1377"/>
                    </a:cubicBezTo>
                    <a:cubicBezTo>
                      <a:pt x="54" y="1323"/>
                      <a:pt x="100" y="1252"/>
                      <a:pt x="115" y="1189"/>
                    </a:cubicBezTo>
                    <a:cubicBezTo>
                      <a:pt x="130" y="1127"/>
                      <a:pt x="127" y="1053"/>
                      <a:pt x="123" y="998"/>
                    </a:cubicBezTo>
                    <a:cubicBezTo>
                      <a:pt x="119" y="944"/>
                      <a:pt x="103" y="909"/>
                      <a:pt x="94" y="862"/>
                    </a:cubicBezTo>
                    <a:cubicBezTo>
                      <a:pt x="85" y="814"/>
                      <a:pt x="61" y="778"/>
                      <a:pt x="70" y="712"/>
                    </a:cubicBezTo>
                    <a:cubicBezTo>
                      <a:pt x="79" y="647"/>
                      <a:pt x="133" y="518"/>
                      <a:pt x="148" y="466"/>
                    </a:cubicBezTo>
                    <a:cubicBezTo>
                      <a:pt x="163" y="413"/>
                      <a:pt x="163" y="422"/>
                      <a:pt x="158" y="396"/>
                    </a:cubicBezTo>
                    <a:cubicBezTo>
                      <a:pt x="153" y="370"/>
                      <a:pt x="132" y="338"/>
                      <a:pt x="117" y="305"/>
                    </a:cubicBezTo>
                    <a:cubicBezTo>
                      <a:pt x="102" y="272"/>
                      <a:pt x="71" y="231"/>
                      <a:pt x="68" y="195"/>
                    </a:cubicBezTo>
                    <a:cubicBezTo>
                      <a:pt x="65" y="159"/>
                      <a:pt x="76" y="118"/>
                      <a:pt x="101" y="88"/>
                    </a:cubicBezTo>
                    <a:cubicBezTo>
                      <a:pt x="126" y="58"/>
                      <a:pt x="175" y="27"/>
                      <a:pt x="216" y="14"/>
                    </a:cubicBezTo>
                    <a:cubicBezTo>
                      <a:pt x="257" y="1"/>
                      <a:pt x="304" y="0"/>
                      <a:pt x="346" y="9"/>
                    </a:cubicBezTo>
                    <a:cubicBezTo>
                      <a:pt x="388" y="18"/>
                      <a:pt x="438" y="30"/>
                      <a:pt x="469" y="67"/>
                    </a:cubicBezTo>
                    <a:cubicBezTo>
                      <a:pt x="500" y="103"/>
                      <a:pt x="515" y="190"/>
                      <a:pt x="535" y="225"/>
                    </a:cubicBezTo>
                    <a:cubicBezTo>
                      <a:pt x="555" y="261"/>
                      <a:pt x="588" y="267"/>
                      <a:pt x="588" y="280"/>
                    </a:cubicBezTo>
                    <a:cubicBezTo>
                      <a:pt x="588" y="293"/>
                      <a:pt x="544" y="291"/>
                      <a:pt x="537" y="302"/>
                    </a:cubicBezTo>
                    <a:cubicBezTo>
                      <a:pt x="530" y="313"/>
                      <a:pt x="543" y="337"/>
                      <a:pt x="544" y="346"/>
                    </a:cubicBezTo>
                    <a:close/>
                  </a:path>
                </a:pathLst>
              </a:custGeom>
              <a:solidFill>
                <a:srgbClr val="5F5F5F">
                  <a:alpha val="30196"/>
                </a:srgbClr>
              </a:solidFill>
              <a:ln w="285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pic>
            <p:nvPicPr>
              <p:cNvPr id="66571" name="Picture 10" descr="skeleton">
                <a:extLst>
                  <a:ext uri="{FF2B5EF4-FFF2-40B4-BE49-F238E27FC236}">
                    <a16:creationId xmlns:a16="http://schemas.microsoft.com/office/drawing/2014/main" id="{894CD009-A18C-42E3-9E85-3F9D2C4CD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" y="752"/>
                <a:ext cx="765" cy="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72" name="Freeform 7">
                <a:extLst>
                  <a:ext uri="{FF2B5EF4-FFF2-40B4-BE49-F238E27FC236}">
                    <a16:creationId xmlns:a16="http://schemas.microsoft.com/office/drawing/2014/main" id="{AB609CF3-BF7E-454A-B132-CDF9406DC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879"/>
                <a:ext cx="685" cy="2487"/>
              </a:xfrm>
              <a:custGeom>
                <a:avLst/>
                <a:gdLst>
                  <a:gd name="T0" fmla="*/ 3 w 807"/>
                  <a:gd name="T1" fmla="*/ 3 h 2891"/>
                  <a:gd name="T2" fmla="*/ 3 w 807"/>
                  <a:gd name="T3" fmla="*/ 3 h 2891"/>
                  <a:gd name="T4" fmla="*/ 3 w 807"/>
                  <a:gd name="T5" fmla="*/ 3 h 2891"/>
                  <a:gd name="T6" fmla="*/ 3 w 807"/>
                  <a:gd name="T7" fmla="*/ 3 h 2891"/>
                  <a:gd name="T8" fmla="*/ 3 w 807"/>
                  <a:gd name="T9" fmla="*/ 3 h 2891"/>
                  <a:gd name="T10" fmla="*/ 3 w 807"/>
                  <a:gd name="T11" fmla="*/ 3 h 2891"/>
                  <a:gd name="T12" fmla="*/ 3 w 807"/>
                  <a:gd name="T13" fmla="*/ 3 h 2891"/>
                  <a:gd name="T14" fmla="*/ 3 w 807"/>
                  <a:gd name="T15" fmla="*/ 3 h 2891"/>
                  <a:gd name="T16" fmla="*/ 3 w 807"/>
                  <a:gd name="T17" fmla="*/ 3 h 2891"/>
                  <a:gd name="T18" fmla="*/ 3 w 807"/>
                  <a:gd name="T19" fmla="*/ 3 h 2891"/>
                  <a:gd name="T20" fmla="*/ 3 w 807"/>
                  <a:gd name="T21" fmla="*/ 5 h 2891"/>
                  <a:gd name="T22" fmla="*/ 3 w 807"/>
                  <a:gd name="T23" fmla="*/ 5 h 2891"/>
                  <a:gd name="T24" fmla="*/ 3 w 807"/>
                  <a:gd name="T25" fmla="*/ 6 h 2891"/>
                  <a:gd name="T26" fmla="*/ 3 w 807"/>
                  <a:gd name="T27" fmla="*/ 7 h 2891"/>
                  <a:gd name="T28" fmla="*/ 3 w 807"/>
                  <a:gd name="T29" fmla="*/ 7 h 2891"/>
                  <a:gd name="T30" fmla="*/ 3 w 807"/>
                  <a:gd name="T31" fmla="*/ 7 h 2891"/>
                  <a:gd name="T32" fmla="*/ 3 w 807"/>
                  <a:gd name="T33" fmla="*/ 7 h 2891"/>
                  <a:gd name="T34" fmla="*/ 3 w 807"/>
                  <a:gd name="T35" fmla="*/ 7 h 2891"/>
                  <a:gd name="T36" fmla="*/ 3 w 807"/>
                  <a:gd name="T37" fmla="*/ 7 h 2891"/>
                  <a:gd name="T38" fmla="*/ 3 w 807"/>
                  <a:gd name="T39" fmla="*/ 6 h 2891"/>
                  <a:gd name="T40" fmla="*/ 3 w 807"/>
                  <a:gd name="T41" fmla="*/ 5 h 2891"/>
                  <a:gd name="T42" fmla="*/ 3 w 807"/>
                  <a:gd name="T43" fmla="*/ 4 h 2891"/>
                  <a:gd name="T44" fmla="*/ 3 w 807"/>
                  <a:gd name="T45" fmla="*/ 3 h 2891"/>
                  <a:gd name="T46" fmla="*/ 3 w 807"/>
                  <a:gd name="T47" fmla="*/ 3 h 2891"/>
                  <a:gd name="T48" fmla="*/ 3 w 807"/>
                  <a:gd name="T49" fmla="*/ 3 h 2891"/>
                  <a:gd name="T50" fmla="*/ 3 w 807"/>
                  <a:gd name="T51" fmla="*/ 3 h 2891"/>
                  <a:gd name="T52" fmla="*/ 3 w 807"/>
                  <a:gd name="T53" fmla="*/ 3 h 2891"/>
                  <a:gd name="T54" fmla="*/ 3 w 807"/>
                  <a:gd name="T55" fmla="*/ 3 h 2891"/>
                  <a:gd name="T56" fmla="*/ 3 w 807"/>
                  <a:gd name="T57" fmla="*/ 3 h 2891"/>
                  <a:gd name="T58" fmla="*/ 3 w 807"/>
                  <a:gd name="T59" fmla="*/ 3 h 2891"/>
                  <a:gd name="T60" fmla="*/ 3 w 807"/>
                  <a:gd name="T61" fmla="*/ 3 h 2891"/>
                  <a:gd name="T62" fmla="*/ 3 w 807"/>
                  <a:gd name="T63" fmla="*/ 3 h 28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7"/>
                  <a:gd name="T97" fmla="*/ 0 h 2891"/>
                  <a:gd name="T98" fmla="*/ 807 w 807"/>
                  <a:gd name="T99" fmla="*/ 2891 h 28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7" h="2891">
                    <a:moveTo>
                      <a:pt x="485" y="371"/>
                    </a:moveTo>
                    <a:cubicBezTo>
                      <a:pt x="486" y="382"/>
                      <a:pt x="482" y="387"/>
                      <a:pt x="482" y="392"/>
                    </a:cubicBezTo>
                    <a:cubicBezTo>
                      <a:pt x="482" y="398"/>
                      <a:pt x="485" y="398"/>
                      <a:pt x="485" y="405"/>
                    </a:cubicBezTo>
                    <a:cubicBezTo>
                      <a:pt x="485" y="412"/>
                      <a:pt x="479" y="427"/>
                      <a:pt x="479" y="435"/>
                    </a:cubicBezTo>
                    <a:cubicBezTo>
                      <a:pt x="479" y="443"/>
                      <a:pt x="489" y="447"/>
                      <a:pt x="488" y="454"/>
                    </a:cubicBezTo>
                    <a:cubicBezTo>
                      <a:pt x="487" y="460"/>
                      <a:pt x="489" y="474"/>
                      <a:pt x="476" y="478"/>
                    </a:cubicBezTo>
                    <a:cubicBezTo>
                      <a:pt x="463" y="482"/>
                      <a:pt x="420" y="476"/>
                      <a:pt x="407" y="481"/>
                    </a:cubicBezTo>
                    <a:cubicBezTo>
                      <a:pt x="394" y="486"/>
                      <a:pt x="397" y="493"/>
                      <a:pt x="395" y="508"/>
                    </a:cubicBezTo>
                    <a:cubicBezTo>
                      <a:pt x="393" y="524"/>
                      <a:pt x="391" y="556"/>
                      <a:pt x="395" y="575"/>
                    </a:cubicBezTo>
                    <a:cubicBezTo>
                      <a:pt x="399" y="595"/>
                      <a:pt x="396" y="598"/>
                      <a:pt x="419" y="624"/>
                    </a:cubicBezTo>
                    <a:cubicBezTo>
                      <a:pt x="442" y="650"/>
                      <a:pt x="506" y="704"/>
                      <a:pt x="531" y="731"/>
                    </a:cubicBezTo>
                    <a:cubicBezTo>
                      <a:pt x="556" y="758"/>
                      <a:pt x="557" y="766"/>
                      <a:pt x="572" y="788"/>
                    </a:cubicBezTo>
                    <a:cubicBezTo>
                      <a:pt x="587" y="810"/>
                      <a:pt x="607" y="834"/>
                      <a:pt x="622" y="862"/>
                    </a:cubicBezTo>
                    <a:cubicBezTo>
                      <a:pt x="637" y="890"/>
                      <a:pt x="652" y="928"/>
                      <a:pt x="663" y="953"/>
                    </a:cubicBezTo>
                    <a:cubicBezTo>
                      <a:pt x="674" y="978"/>
                      <a:pt x="669" y="984"/>
                      <a:pt x="687" y="1011"/>
                    </a:cubicBezTo>
                    <a:cubicBezTo>
                      <a:pt x="705" y="1038"/>
                      <a:pt x="752" y="1066"/>
                      <a:pt x="770" y="1117"/>
                    </a:cubicBezTo>
                    <a:cubicBezTo>
                      <a:pt x="788" y="1168"/>
                      <a:pt x="807" y="1257"/>
                      <a:pt x="794" y="1315"/>
                    </a:cubicBezTo>
                    <a:cubicBezTo>
                      <a:pt x="781" y="1373"/>
                      <a:pt x="724" y="1428"/>
                      <a:pt x="692" y="1464"/>
                    </a:cubicBezTo>
                    <a:cubicBezTo>
                      <a:pt x="660" y="1500"/>
                      <a:pt x="629" y="1516"/>
                      <a:pt x="601" y="1534"/>
                    </a:cubicBezTo>
                    <a:cubicBezTo>
                      <a:pt x="573" y="1552"/>
                      <a:pt x="548" y="1554"/>
                      <a:pt x="523" y="1570"/>
                    </a:cubicBezTo>
                    <a:cubicBezTo>
                      <a:pt x="506" y="1596"/>
                      <a:pt x="503" y="1777"/>
                      <a:pt x="496" y="1840"/>
                    </a:cubicBezTo>
                    <a:cubicBezTo>
                      <a:pt x="489" y="1903"/>
                      <a:pt x="487" y="1910"/>
                      <a:pt x="482" y="1949"/>
                    </a:cubicBezTo>
                    <a:cubicBezTo>
                      <a:pt x="477" y="1988"/>
                      <a:pt x="472" y="2033"/>
                      <a:pt x="465" y="2072"/>
                    </a:cubicBezTo>
                    <a:cubicBezTo>
                      <a:pt x="458" y="2111"/>
                      <a:pt x="447" y="2153"/>
                      <a:pt x="439" y="2181"/>
                    </a:cubicBezTo>
                    <a:cubicBezTo>
                      <a:pt x="431" y="2209"/>
                      <a:pt x="424" y="2222"/>
                      <a:pt x="414" y="2242"/>
                    </a:cubicBezTo>
                    <a:cubicBezTo>
                      <a:pt x="404" y="2263"/>
                      <a:pt x="389" y="2271"/>
                      <a:pt x="381" y="2303"/>
                    </a:cubicBezTo>
                    <a:cubicBezTo>
                      <a:pt x="373" y="2335"/>
                      <a:pt x="370" y="2388"/>
                      <a:pt x="364" y="2435"/>
                    </a:cubicBezTo>
                    <a:cubicBezTo>
                      <a:pt x="358" y="2481"/>
                      <a:pt x="349" y="2544"/>
                      <a:pt x="344" y="2586"/>
                    </a:cubicBezTo>
                    <a:cubicBezTo>
                      <a:pt x="339" y="2628"/>
                      <a:pt x="330" y="2660"/>
                      <a:pt x="334" y="2689"/>
                    </a:cubicBezTo>
                    <a:cubicBezTo>
                      <a:pt x="338" y="2718"/>
                      <a:pt x="342" y="2744"/>
                      <a:pt x="369" y="2761"/>
                    </a:cubicBezTo>
                    <a:cubicBezTo>
                      <a:pt x="396" y="2778"/>
                      <a:pt x="461" y="2781"/>
                      <a:pt x="494" y="2788"/>
                    </a:cubicBezTo>
                    <a:cubicBezTo>
                      <a:pt x="527" y="2795"/>
                      <a:pt x="554" y="2789"/>
                      <a:pt x="568" y="2804"/>
                    </a:cubicBezTo>
                    <a:cubicBezTo>
                      <a:pt x="582" y="2819"/>
                      <a:pt x="640" y="2865"/>
                      <a:pt x="577" y="2878"/>
                    </a:cubicBezTo>
                    <a:cubicBezTo>
                      <a:pt x="514" y="2891"/>
                      <a:pt x="264" y="2885"/>
                      <a:pt x="188" y="2884"/>
                    </a:cubicBezTo>
                    <a:cubicBezTo>
                      <a:pt x="112" y="2883"/>
                      <a:pt x="135" y="2884"/>
                      <a:pt x="122" y="2874"/>
                    </a:cubicBezTo>
                    <a:cubicBezTo>
                      <a:pt x="109" y="2865"/>
                      <a:pt x="108" y="2848"/>
                      <a:pt x="109" y="2827"/>
                    </a:cubicBezTo>
                    <a:cubicBezTo>
                      <a:pt x="110" y="2807"/>
                      <a:pt x="126" y="2780"/>
                      <a:pt x="130" y="2752"/>
                    </a:cubicBezTo>
                    <a:cubicBezTo>
                      <a:pt x="134" y="2724"/>
                      <a:pt x="138" y="2688"/>
                      <a:pt x="136" y="2656"/>
                    </a:cubicBezTo>
                    <a:cubicBezTo>
                      <a:pt x="134" y="2624"/>
                      <a:pt x="128" y="2590"/>
                      <a:pt x="120" y="2557"/>
                    </a:cubicBezTo>
                    <a:cubicBezTo>
                      <a:pt x="112" y="2524"/>
                      <a:pt x="90" y="2489"/>
                      <a:pt x="85" y="2460"/>
                    </a:cubicBezTo>
                    <a:cubicBezTo>
                      <a:pt x="80" y="2431"/>
                      <a:pt x="85" y="2424"/>
                      <a:pt x="93" y="2381"/>
                    </a:cubicBezTo>
                    <a:cubicBezTo>
                      <a:pt x="101" y="2338"/>
                      <a:pt x="133" y="2258"/>
                      <a:pt x="136" y="2204"/>
                    </a:cubicBezTo>
                    <a:cubicBezTo>
                      <a:pt x="139" y="2150"/>
                      <a:pt x="118" y="2115"/>
                      <a:pt x="111" y="2056"/>
                    </a:cubicBezTo>
                    <a:cubicBezTo>
                      <a:pt x="104" y="1997"/>
                      <a:pt x="104" y="1908"/>
                      <a:pt x="95" y="1850"/>
                    </a:cubicBezTo>
                    <a:cubicBezTo>
                      <a:pt x="86" y="1792"/>
                      <a:pt x="68" y="1758"/>
                      <a:pt x="54" y="1710"/>
                    </a:cubicBezTo>
                    <a:cubicBezTo>
                      <a:pt x="40" y="1662"/>
                      <a:pt x="18" y="1615"/>
                      <a:pt x="13" y="1562"/>
                    </a:cubicBezTo>
                    <a:cubicBezTo>
                      <a:pt x="8" y="1509"/>
                      <a:pt x="14" y="1440"/>
                      <a:pt x="21" y="1389"/>
                    </a:cubicBezTo>
                    <a:cubicBezTo>
                      <a:pt x="28" y="1338"/>
                      <a:pt x="49" y="1313"/>
                      <a:pt x="56" y="1258"/>
                    </a:cubicBezTo>
                    <a:cubicBezTo>
                      <a:pt x="63" y="1203"/>
                      <a:pt x="68" y="1115"/>
                      <a:pt x="64" y="1057"/>
                    </a:cubicBezTo>
                    <a:cubicBezTo>
                      <a:pt x="60" y="1000"/>
                      <a:pt x="44" y="964"/>
                      <a:pt x="35" y="914"/>
                    </a:cubicBezTo>
                    <a:cubicBezTo>
                      <a:pt x="26" y="864"/>
                      <a:pt x="0" y="826"/>
                      <a:pt x="11" y="757"/>
                    </a:cubicBezTo>
                    <a:cubicBezTo>
                      <a:pt x="22" y="688"/>
                      <a:pt x="88" y="555"/>
                      <a:pt x="103" y="500"/>
                    </a:cubicBezTo>
                    <a:cubicBezTo>
                      <a:pt x="118" y="445"/>
                      <a:pt x="106" y="452"/>
                      <a:pt x="99" y="424"/>
                    </a:cubicBezTo>
                    <a:cubicBezTo>
                      <a:pt x="92" y="396"/>
                      <a:pt x="70" y="363"/>
                      <a:pt x="58" y="329"/>
                    </a:cubicBezTo>
                    <a:cubicBezTo>
                      <a:pt x="46" y="295"/>
                      <a:pt x="27" y="258"/>
                      <a:pt x="27" y="221"/>
                    </a:cubicBezTo>
                    <a:cubicBezTo>
                      <a:pt x="27" y="184"/>
                      <a:pt x="41" y="137"/>
                      <a:pt x="60" y="105"/>
                    </a:cubicBezTo>
                    <a:cubicBezTo>
                      <a:pt x="79" y="73"/>
                      <a:pt x="108" y="47"/>
                      <a:pt x="142" y="31"/>
                    </a:cubicBezTo>
                    <a:cubicBezTo>
                      <a:pt x="176" y="15"/>
                      <a:pt x="217" y="0"/>
                      <a:pt x="265" y="7"/>
                    </a:cubicBezTo>
                    <a:cubicBezTo>
                      <a:pt x="313" y="14"/>
                      <a:pt x="394" y="47"/>
                      <a:pt x="430" y="72"/>
                    </a:cubicBezTo>
                    <a:cubicBezTo>
                      <a:pt x="466" y="97"/>
                      <a:pt x="471" y="126"/>
                      <a:pt x="479" y="155"/>
                    </a:cubicBezTo>
                    <a:cubicBezTo>
                      <a:pt x="487" y="184"/>
                      <a:pt x="468" y="220"/>
                      <a:pt x="476" y="245"/>
                    </a:cubicBezTo>
                    <a:cubicBezTo>
                      <a:pt x="484" y="270"/>
                      <a:pt x="527" y="290"/>
                      <a:pt x="527" y="304"/>
                    </a:cubicBezTo>
                    <a:cubicBezTo>
                      <a:pt x="527" y="318"/>
                      <a:pt x="486" y="317"/>
                      <a:pt x="479" y="328"/>
                    </a:cubicBezTo>
                    <a:cubicBezTo>
                      <a:pt x="472" y="339"/>
                      <a:pt x="484" y="362"/>
                      <a:pt x="485" y="371"/>
                    </a:cubicBezTo>
                    <a:close/>
                  </a:path>
                </a:pathLst>
              </a:custGeom>
              <a:solidFill>
                <a:srgbClr val="5F5F5F">
                  <a:alpha val="30196"/>
                </a:srgbClr>
              </a:solidFill>
              <a:ln w="285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grpSp>
            <p:nvGrpSpPr>
              <p:cNvPr id="66573" name="Group 11">
                <a:extLst>
                  <a:ext uri="{FF2B5EF4-FFF2-40B4-BE49-F238E27FC236}">
                    <a16:creationId xmlns:a16="http://schemas.microsoft.com/office/drawing/2014/main" id="{2C60919E-CCA8-4FC1-97ED-28310D86D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7" y="1886"/>
                <a:ext cx="849" cy="204"/>
                <a:chOff x="3248" y="2010"/>
                <a:chExt cx="999" cy="236"/>
              </a:xfrm>
            </p:grpSpPr>
            <p:sp>
              <p:nvSpPr>
                <p:cNvPr id="66605" name="Freeform 12">
                  <a:extLst>
                    <a:ext uri="{FF2B5EF4-FFF2-40B4-BE49-F238E27FC236}">
                      <a16:creationId xmlns:a16="http://schemas.microsoft.com/office/drawing/2014/main" id="{6AE1E074-448C-4569-81AE-CAF804C95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" y="2010"/>
                  <a:ext cx="853" cy="59"/>
                </a:xfrm>
                <a:custGeom>
                  <a:avLst/>
                  <a:gdLst>
                    <a:gd name="T0" fmla="*/ 796 w 853"/>
                    <a:gd name="T1" fmla="*/ 0 h 59"/>
                    <a:gd name="T2" fmla="*/ 389 w 853"/>
                    <a:gd name="T3" fmla="*/ 9 h 59"/>
                    <a:gd name="T4" fmla="*/ 149 w 853"/>
                    <a:gd name="T5" fmla="*/ 9 h 59"/>
                    <a:gd name="T6" fmla="*/ 89 w 853"/>
                    <a:gd name="T7" fmla="*/ 9 h 59"/>
                    <a:gd name="T8" fmla="*/ 77 w 853"/>
                    <a:gd name="T9" fmla="*/ 27 h 59"/>
                    <a:gd name="T10" fmla="*/ 118 w 853"/>
                    <a:gd name="T11" fmla="*/ 57 h 59"/>
                    <a:gd name="T12" fmla="*/ 784 w 853"/>
                    <a:gd name="T13" fmla="*/ 42 h 59"/>
                    <a:gd name="T14" fmla="*/ 853 w 853"/>
                    <a:gd name="T15" fmla="*/ 57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3"/>
                    <a:gd name="T25" fmla="*/ 0 h 59"/>
                    <a:gd name="T26" fmla="*/ 853 w 853"/>
                    <a:gd name="T27" fmla="*/ 59 h 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3" h="59">
                      <a:moveTo>
                        <a:pt x="796" y="0"/>
                      </a:moveTo>
                      <a:cubicBezTo>
                        <a:pt x="728" y="2"/>
                        <a:pt x="497" y="8"/>
                        <a:pt x="389" y="9"/>
                      </a:cubicBezTo>
                      <a:cubicBezTo>
                        <a:pt x="281" y="10"/>
                        <a:pt x="199" y="9"/>
                        <a:pt x="149" y="9"/>
                      </a:cubicBezTo>
                      <a:cubicBezTo>
                        <a:pt x="99" y="9"/>
                        <a:pt x="101" y="6"/>
                        <a:pt x="89" y="9"/>
                      </a:cubicBezTo>
                      <a:cubicBezTo>
                        <a:pt x="77" y="12"/>
                        <a:pt x="72" y="19"/>
                        <a:pt x="77" y="27"/>
                      </a:cubicBezTo>
                      <a:cubicBezTo>
                        <a:pt x="82" y="35"/>
                        <a:pt x="0" y="55"/>
                        <a:pt x="118" y="57"/>
                      </a:cubicBezTo>
                      <a:cubicBezTo>
                        <a:pt x="236" y="59"/>
                        <a:pt x="645" y="45"/>
                        <a:pt x="784" y="42"/>
                      </a:cubicBezTo>
                      <a:cubicBezTo>
                        <a:pt x="784" y="42"/>
                        <a:pt x="796" y="0"/>
                        <a:pt x="853" y="5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6" name="Freeform 13">
                  <a:extLst>
                    <a:ext uri="{FF2B5EF4-FFF2-40B4-BE49-F238E27FC236}">
                      <a16:creationId xmlns:a16="http://schemas.microsoft.com/office/drawing/2014/main" id="{6DB01766-4F83-43E6-B590-439599C5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2067"/>
                  <a:ext cx="194" cy="179"/>
                </a:xfrm>
                <a:custGeom>
                  <a:avLst/>
                  <a:gdLst>
                    <a:gd name="T0" fmla="*/ 146 w 194"/>
                    <a:gd name="T1" fmla="*/ 0 h 179"/>
                    <a:gd name="T2" fmla="*/ 50 w 194"/>
                    <a:gd name="T3" fmla="*/ 96 h 179"/>
                    <a:gd name="T4" fmla="*/ 2 w 194"/>
                    <a:gd name="T5" fmla="*/ 138 h 179"/>
                    <a:gd name="T6" fmla="*/ 38 w 194"/>
                    <a:gd name="T7" fmla="*/ 156 h 179"/>
                    <a:gd name="T8" fmla="*/ 194 w 194"/>
                    <a:gd name="T9" fmla="*/ 0 h 1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179"/>
                    <a:gd name="T17" fmla="*/ 194 w 194"/>
                    <a:gd name="T18" fmla="*/ 179 h 1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179">
                      <a:moveTo>
                        <a:pt x="146" y="0"/>
                      </a:moveTo>
                      <a:cubicBezTo>
                        <a:pt x="110" y="36"/>
                        <a:pt x="74" y="73"/>
                        <a:pt x="50" y="96"/>
                      </a:cubicBezTo>
                      <a:cubicBezTo>
                        <a:pt x="26" y="119"/>
                        <a:pt x="4" y="128"/>
                        <a:pt x="2" y="138"/>
                      </a:cubicBezTo>
                      <a:cubicBezTo>
                        <a:pt x="0" y="148"/>
                        <a:pt x="6" y="179"/>
                        <a:pt x="38" y="156"/>
                      </a:cubicBezTo>
                      <a:cubicBezTo>
                        <a:pt x="70" y="133"/>
                        <a:pt x="162" y="32"/>
                        <a:pt x="194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7" name="Freeform 14">
                  <a:extLst>
                    <a:ext uri="{FF2B5EF4-FFF2-40B4-BE49-F238E27FC236}">
                      <a16:creationId xmlns:a16="http://schemas.microsoft.com/office/drawing/2014/main" id="{D5757E30-2A12-41CB-A7A2-C2172E760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" y="2010"/>
                  <a:ext cx="221" cy="201"/>
                </a:xfrm>
                <a:custGeom>
                  <a:avLst/>
                  <a:gdLst>
                    <a:gd name="T0" fmla="*/ 24 w 221"/>
                    <a:gd name="T1" fmla="*/ 0 h 201"/>
                    <a:gd name="T2" fmla="*/ 78 w 221"/>
                    <a:gd name="T3" fmla="*/ 24 h 201"/>
                    <a:gd name="T4" fmla="*/ 114 w 221"/>
                    <a:gd name="T5" fmla="*/ 45 h 201"/>
                    <a:gd name="T6" fmla="*/ 168 w 221"/>
                    <a:gd name="T7" fmla="*/ 99 h 201"/>
                    <a:gd name="T8" fmla="*/ 216 w 221"/>
                    <a:gd name="T9" fmla="*/ 153 h 201"/>
                    <a:gd name="T10" fmla="*/ 198 w 221"/>
                    <a:gd name="T11" fmla="*/ 201 h 201"/>
                    <a:gd name="T12" fmla="*/ 168 w 221"/>
                    <a:gd name="T13" fmla="*/ 153 h 201"/>
                    <a:gd name="T14" fmla="*/ 42 w 221"/>
                    <a:gd name="T15" fmla="*/ 57 h 201"/>
                    <a:gd name="T16" fmla="*/ 0 w 221"/>
                    <a:gd name="T17" fmla="*/ 45 h 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1"/>
                    <a:gd name="T28" fmla="*/ 0 h 201"/>
                    <a:gd name="T29" fmla="*/ 221 w 221"/>
                    <a:gd name="T30" fmla="*/ 201 h 2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1" h="201">
                      <a:moveTo>
                        <a:pt x="24" y="0"/>
                      </a:moveTo>
                      <a:cubicBezTo>
                        <a:pt x="34" y="4"/>
                        <a:pt x="63" y="17"/>
                        <a:pt x="78" y="24"/>
                      </a:cubicBezTo>
                      <a:cubicBezTo>
                        <a:pt x="93" y="31"/>
                        <a:pt x="99" y="33"/>
                        <a:pt x="114" y="45"/>
                      </a:cubicBezTo>
                      <a:cubicBezTo>
                        <a:pt x="129" y="57"/>
                        <a:pt x="151" y="81"/>
                        <a:pt x="168" y="99"/>
                      </a:cubicBezTo>
                      <a:cubicBezTo>
                        <a:pt x="185" y="117"/>
                        <a:pt x="211" y="136"/>
                        <a:pt x="216" y="153"/>
                      </a:cubicBezTo>
                      <a:cubicBezTo>
                        <a:pt x="221" y="170"/>
                        <a:pt x="206" y="201"/>
                        <a:pt x="198" y="201"/>
                      </a:cubicBezTo>
                      <a:cubicBezTo>
                        <a:pt x="190" y="201"/>
                        <a:pt x="194" y="177"/>
                        <a:pt x="168" y="153"/>
                      </a:cubicBezTo>
                      <a:cubicBezTo>
                        <a:pt x="142" y="129"/>
                        <a:pt x="70" y="75"/>
                        <a:pt x="42" y="57"/>
                      </a:cubicBezTo>
                      <a:cubicBezTo>
                        <a:pt x="14" y="39"/>
                        <a:pt x="9" y="47"/>
                        <a:pt x="0" y="4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8" name="Line 15">
                  <a:extLst>
                    <a:ext uri="{FF2B5EF4-FFF2-40B4-BE49-F238E27FC236}">
                      <a16:creationId xmlns:a16="http://schemas.microsoft.com/office/drawing/2014/main" id="{C52A5DD6-7DEE-4B1D-A08B-F486937C23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9" name="Line 16">
                  <a:extLst>
                    <a:ext uri="{FF2B5EF4-FFF2-40B4-BE49-F238E27FC236}">
                      <a16:creationId xmlns:a16="http://schemas.microsoft.com/office/drawing/2014/main" id="{C227D239-1F05-4CAE-AF70-8F2A153F3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0" name="Line 17">
                  <a:extLst>
                    <a:ext uri="{FF2B5EF4-FFF2-40B4-BE49-F238E27FC236}">
                      <a16:creationId xmlns:a16="http://schemas.microsoft.com/office/drawing/2014/main" id="{C605D338-AD6C-435C-AC5D-3F756132E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1" name="Line 18">
                  <a:extLst>
                    <a:ext uri="{FF2B5EF4-FFF2-40B4-BE49-F238E27FC236}">
                      <a16:creationId xmlns:a16="http://schemas.microsoft.com/office/drawing/2014/main" id="{957481A6-F2D5-422D-8282-DE85E5407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2" name="Line 19">
                  <a:extLst>
                    <a:ext uri="{FF2B5EF4-FFF2-40B4-BE49-F238E27FC236}">
                      <a16:creationId xmlns:a16="http://schemas.microsoft.com/office/drawing/2014/main" id="{D87F13E8-CBAF-4B6D-8F39-070D2AEDF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3" name="Line 20">
                  <a:extLst>
                    <a:ext uri="{FF2B5EF4-FFF2-40B4-BE49-F238E27FC236}">
                      <a16:creationId xmlns:a16="http://schemas.microsoft.com/office/drawing/2014/main" id="{F69E97BF-43F1-433A-9D31-EC4BE9464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4" name="Line 21">
                  <a:extLst>
                    <a:ext uri="{FF2B5EF4-FFF2-40B4-BE49-F238E27FC236}">
                      <a16:creationId xmlns:a16="http://schemas.microsoft.com/office/drawing/2014/main" id="{55B967B2-1AD0-47FE-B11F-FA0DE230B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5" name="Line 22">
                  <a:extLst>
                    <a:ext uri="{FF2B5EF4-FFF2-40B4-BE49-F238E27FC236}">
                      <a16:creationId xmlns:a16="http://schemas.microsoft.com/office/drawing/2014/main" id="{65B2E525-D3ED-43E7-9AD2-6ACCB92ED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6" name="Line 23">
                  <a:extLst>
                    <a:ext uri="{FF2B5EF4-FFF2-40B4-BE49-F238E27FC236}">
                      <a16:creationId xmlns:a16="http://schemas.microsoft.com/office/drawing/2014/main" id="{9B144671-A2B3-4FB2-A782-566677914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7" name="Line 24">
                  <a:extLst>
                    <a:ext uri="{FF2B5EF4-FFF2-40B4-BE49-F238E27FC236}">
                      <a16:creationId xmlns:a16="http://schemas.microsoft.com/office/drawing/2014/main" id="{BBF48DFE-9D2E-4438-9C7A-D678B8994E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8" name="Line 25">
                  <a:extLst>
                    <a:ext uri="{FF2B5EF4-FFF2-40B4-BE49-F238E27FC236}">
                      <a16:creationId xmlns:a16="http://schemas.microsoft.com/office/drawing/2014/main" id="{74134D75-F667-41A7-BD3D-2D4FF15E7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19" name="Line 26">
                  <a:extLst>
                    <a:ext uri="{FF2B5EF4-FFF2-40B4-BE49-F238E27FC236}">
                      <a16:creationId xmlns:a16="http://schemas.microsoft.com/office/drawing/2014/main" id="{24E919F5-FFED-4859-97F7-8A5560104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0" name="Line 27">
                  <a:extLst>
                    <a:ext uri="{FF2B5EF4-FFF2-40B4-BE49-F238E27FC236}">
                      <a16:creationId xmlns:a16="http://schemas.microsoft.com/office/drawing/2014/main" id="{BCD79E69-FD5D-4DBD-8721-31D6684F4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1" name="Line 28">
                  <a:extLst>
                    <a:ext uri="{FF2B5EF4-FFF2-40B4-BE49-F238E27FC236}">
                      <a16:creationId xmlns:a16="http://schemas.microsoft.com/office/drawing/2014/main" id="{77FA046A-4969-4D90-9708-2E5BC14EB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084" y="202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2" name="Line 29">
                  <a:extLst>
                    <a:ext uri="{FF2B5EF4-FFF2-40B4-BE49-F238E27FC236}">
                      <a16:creationId xmlns:a16="http://schemas.microsoft.com/office/drawing/2014/main" id="{FF1CBCBB-0F43-4881-AD78-7D4A7FCA94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24" y="204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3" name="Line 30">
                  <a:extLst>
                    <a:ext uri="{FF2B5EF4-FFF2-40B4-BE49-F238E27FC236}">
                      <a16:creationId xmlns:a16="http://schemas.microsoft.com/office/drawing/2014/main" id="{AE9E98FE-43FB-4BE4-80F2-539E5E86C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97" y="2113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4" name="Line 31">
                  <a:extLst>
                    <a:ext uri="{FF2B5EF4-FFF2-40B4-BE49-F238E27FC236}">
                      <a16:creationId xmlns:a16="http://schemas.microsoft.com/office/drawing/2014/main" id="{443BBAB3-35E0-4A53-A01F-EADC25A22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888" y="216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5" name="Line 32">
                  <a:extLst>
                    <a:ext uri="{FF2B5EF4-FFF2-40B4-BE49-F238E27FC236}">
                      <a16:creationId xmlns:a16="http://schemas.microsoft.com/office/drawing/2014/main" id="{1FFF8337-5AD4-4A3E-AB67-A68DCF263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45" y="2107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6" name="Line 33">
                  <a:extLst>
                    <a:ext uri="{FF2B5EF4-FFF2-40B4-BE49-F238E27FC236}">
                      <a16:creationId xmlns:a16="http://schemas.microsoft.com/office/drawing/2014/main" id="{5574F729-B936-468E-A734-C76CADA22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4001" y="2055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7" name="Line 34">
                  <a:extLst>
                    <a:ext uri="{FF2B5EF4-FFF2-40B4-BE49-F238E27FC236}">
                      <a16:creationId xmlns:a16="http://schemas.microsoft.com/office/drawing/2014/main" id="{4E588909-C310-4AB7-A2C0-5D138FA5A2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17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8" name="Line 35">
                  <a:extLst>
                    <a:ext uri="{FF2B5EF4-FFF2-40B4-BE49-F238E27FC236}">
                      <a16:creationId xmlns:a16="http://schemas.microsoft.com/office/drawing/2014/main" id="{35B75BE2-7455-46CE-97FC-F4FC8F32F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75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29" name="Line 36">
                  <a:extLst>
                    <a:ext uri="{FF2B5EF4-FFF2-40B4-BE49-F238E27FC236}">
                      <a16:creationId xmlns:a16="http://schemas.microsoft.com/office/drawing/2014/main" id="{E0C1A10D-AF19-4152-A6BC-2BB5F9F2A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57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30" name="Line 37">
                  <a:extLst>
                    <a:ext uri="{FF2B5EF4-FFF2-40B4-BE49-F238E27FC236}">
                      <a16:creationId xmlns:a16="http://schemas.microsoft.com/office/drawing/2014/main" id="{207C0FB8-0967-419B-82D5-03093EB77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220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31" name="Line 38">
                  <a:extLst>
                    <a:ext uri="{FF2B5EF4-FFF2-40B4-BE49-F238E27FC236}">
                      <a16:creationId xmlns:a16="http://schemas.microsoft.com/office/drawing/2014/main" id="{96F43E80-305E-4595-BD0E-FF19DC2A53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32" name="Line 39">
                  <a:extLst>
                    <a:ext uri="{FF2B5EF4-FFF2-40B4-BE49-F238E27FC236}">
                      <a16:creationId xmlns:a16="http://schemas.microsoft.com/office/drawing/2014/main" id="{AABCF353-7DF8-4B94-90C9-92242E314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grpSp>
            <p:nvGrpSpPr>
              <p:cNvPr id="66574" name="Group 40">
                <a:extLst>
                  <a:ext uri="{FF2B5EF4-FFF2-40B4-BE49-F238E27FC236}">
                    <a16:creationId xmlns:a16="http://schemas.microsoft.com/office/drawing/2014/main" id="{C4A617B7-5C17-495D-BF65-0E7F3A3C2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5" y="1886"/>
                <a:ext cx="816" cy="204"/>
                <a:chOff x="3248" y="2010"/>
                <a:chExt cx="999" cy="236"/>
              </a:xfrm>
            </p:grpSpPr>
            <p:sp>
              <p:nvSpPr>
                <p:cNvPr id="66577" name="Freeform 41">
                  <a:extLst>
                    <a:ext uri="{FF2B5EF4-FFF2-40B4-BE49-F238E27FC236}">
                      <a16:creationId xmlns:a16="http://schemas.microsoft.com/office/drawing/2014/main" id="{F05B07F4-E956-4184-B408-A123A0C4D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" y="2010"/>
                  <a:ext cx="853" cy="59"/>
                </a:xfrm>
                <a:custGeom>
                  <a:avLst/>
                  <a:gdLst>
                    <a:gd name="T0" fmla="*/ 796 w 853"/>
                    <a:gd name="T1" fmla="*/ 0 h 59"/>
                    <a:gd name="T2" fmla="*/ 389 w 853"/>
                    <a:gd name="T3" fmla="*/ 9 h 59"/>
                    <a:gd name="T4" fmla="*/ 149 w 853"/>
                    <a:gd name="T5" fmla="*/ 9 h 59"/>
                    <a:gd name="T6" fmla="*/ 89 w 853"/>
                    <a:gd name="T7" fmla="*/ 9 h 59"/>
                    <a:gd name="T8" fmla="*/ 77 w 853"/>
                    <a:gd name="T9" fmla="*/ 27 h 59"/>
                    <a:gd name="T10" fmla="*/ 118 w 853"/>
                    <a:gd name="T11" fmla="*/ 57 h 59"/>
                    <a:gd name="T12" fmla="*/ 784 w 853"/>
                    <a:gd name="T13" fmla="*/ 42 h 59"/>
                    <a:gd name="T14" fmla="*/ 853 w 853"/>
                    <a:gd name="T15" fmla="*/ 57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3"/>
                    <a:gd name="T25" fmla="*/ 0 h 59"/>
                    <a:gd name="T26" fmla="*/ 853 w 853"/>
                    <a:gd name="T27" fmla="*/ 59 h 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3" h="59">
                      <a:moveTo>
                        <a:pt x="796" y="0"/>
                      </a:moveTo>
                      <a:cubicBezTo>
                        <a:pt x="728" y="2"/>
                        <a:pt x="497" y="8"/>
                        <a:pt x="389" y="9"/>
                      </a:cubicBezTo>
                      <a:cubicBezTo>
                        <a:pt x="281" y="10"/>
                        <a:pt x="199" y="9"/>
                        <a:pt x="149" y="9"/>
                      </a:cubicBezTo>
                      <a:cubicBezTo>
                        <a:pt x="99" y="9"/>
                        <a:pt x="101" y="6"/>
                        <a:pt x="89" y="9"/>
                      </a:cubicBezTo>
                      <a:cubicBezTo>
                        <a:pt x="77" y="12"/>
                        <a:pt x="72" y="19"/>
                        <a:pt x="77" y="27"/>
                      </a:cubicBezTo>
                      <a:cubicBezTo>
                        <a:pt x="82" y="35"/>
                        <a:pt x="0" y="55"/>
                        <a:pt x="118" y="57"/>
                      </a:cubicBezTo>
                      <a:cubicBezTo>
                        <a:pt x="236" y="59"/>
                        <a:pt x="645" y="45"/>
                        <a:pt x="784" y="42"/>
                      </a:cubicBezTo>
                      <a:cubicBezTo>
                        <a:pt x="784" y="42"/>
                        <a:pt x="796" y="0"/>
                        <a:pt x="853" y="5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78" name="Freeform 42">
                  <a:extLst>
                    <a:ext uri="{FF2B5EF4-FFF2-40B4-BE49-F238E27FC236}">
                      <a16:creationId xmlns:a16="http://schemas.microsoft.com/office/drawing/2014/main" id="{F4B1CBFB-B546-4A72-8FBF-69BB6A693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2067"/>
                  <a:ext cx="194" cy="179"/>
                </a:xfrm>
                <a:custGeom>
                  <a:avLst/>
                  <a:gdLst>
                    <a:gd name="T0" fmla="*/ 146 w 194"/>
                    <a:gd name="T1" fmla="*/ 0 h 179"/>
                    <a:gd name="T2" fmla="*/ 50 w 194"/>
                    <a:gd name="T3" fmla="*/ 96 h 179"/>
                    <a:gd name="T4" fmla="*/ 2 w 194"/>
                    <a:gd name="T5" fmla="*/ 138 h 179"/>
                    <a:gd name="T6" fmla="*/ 38 w 194"/>
                    <a:gd name="T7" fmla="*/ 156 h 179"/>
                    <a:gd name="T8" fmla="*/ 194 w 194"/>
                    <a:gd name="T9" fmla="*/ 0 h 1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179"/>
                    <a:gd name="T17" fmla="*/ 194 w 194"/>
                    <a:gd name="T18" fmla="*/ 179 h 1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179">
                      <a:moveTo>
                        <a:pt x="146" y="0"/>
                      </a:moveTo>
                      <a:cubicBezTo>
                        <a:pt x="110" y="36"/>
                        <a:pt x="74" y="73"/>
                        <a:pt x="50" y="96"/>
                      </a:cubicBezTo>
                      <a:cubicBezTo>
                        <a:pt x="26" y="119"/>
                        <a:pt x="4" y="128"/>
                        <a:pt x="2" y="138"/>
                      </a:cubicBezTo>
                      <a:cubicBezTo>
                        <a:pt x="0" y="148"/>
                        <a:pt x="6" y="179"/>
                        <a:pt x="38" y="156"/>
                      </a:cubicBezTo>
                      <a:cubicBezTo>
                        <a:pt x="70" y="133"/>
                        <a:pt x="162" y="32"/>
                        <a:pt x="194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79" name="Freeform 43">
                  <a:extLst>
                    <a:ext uri="{FF2B5EF4-FFF2-40B4-BE49-F238E27FC236}">
                      <a16:creationId xmlns:a16="http://schemas.microsoft.com/office/drawing/2014/main" id="{686C6E1C-FC59-4AAC-A01D-5183D0C7F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" y="2010"/>
                  <a:ext cx="221" cy="201"/>
                </a:xfrm>
                <a:custGeom>
                  <a:avLst/>
                  <a:gdLst>
                    <a:gd name="T0" fmla="*/ 24 w 221"/>
                    <a:gd name="T1" fmla="*/ 0 h 201"/>
                    <a:gd name="T2" fmla="*/ 78 w 221"/>
                    <a:gd name="T3" fmla="*/ 24 h 201"/>
                    <a:gd name="T4" fmla="*/ 114 w 221"/>
                    <a:gd name="T5" fmla="*/ 45 h 201"/>
                    <a:gd name="T6" fmla="*/ 168 w 221"/>
                    <a:gd name="T7" fmla="*/ 99 h 201"/>
                    <a:gd name="T8" fmla="*/ 216 w 221"/>
                    <a:gd name="T9" fmla="*/ 153 h 201"/>
                    <a:gd name="T10" fmla="*/ 198 w 221"/>
                    <a:gd name="T11" fmla="*/ 201 h 201"/>
                    <a:gd name="T12" fmla="*/ 168 w 221"/>
                    <a:gd name="T13" fmla="*/ 153 h 201"/>
                    <a:gd name="T14" fmla="*/ 42 w 221"/>
                    <a:gd name="T15" fmla="*/ 57 h 201"/>
                    <a:gd name="T16" fmla="*/ 0 w 221"/>
                    <a:gd name="T17" fmla="*/ 45 h 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1"/>
                    <a:gd name="T28" fmla="*/ 0 h 201"/>
                    <a:gd name="T29" fmla="*/ 221 w 221"/>
                    <a:gd name="T30" fmla="*/ 201 h 2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1" h="201">
                      <a:moveTo>
                        <a:pt x="24" y="0"/>
                      </a:moveTo>
                      <a:cubicBezTo>
                        <a:pt x="34" y="4"/>
                        <a:pt x="63" y="17"/>
                        <a:pt x="78" y="24"/>
                      </a:cubicBezTo>
                      <a:cubicBezTo>
                        <a:pt x="93" y="31"/>
                        <a:pt x="99" y="33"/>
                        <a:pt x="114" y="45"/>
                      </a:cubicBezTo>
                      <a:cubicBezTo>
                        <a:pt x="129" y="57"/>
                        <a:pt x="151" y="81"/>
                        <a:pt x="168" y="99"/>
                      </a:cubicBezTo>
                      <a:cubicBezTo>
                        <a:pt x="185" y="117"/>
                        <a:pt x="211" y="136"/>
                        <a:pt x="216" y="153"/>
                      </a:cubicBezTo>
                      <a:cubicBezTo>
                        <a:pt x="221" y="170"/>
                        <a:pt x="206" y="201"/>
                        <a:pt x="198" y="201"/>
                      </a:cubicBezTo>
                      <a:cubicBezTo>
                        <a:pt x="190" y="201"/>
                        <a:pt x="194" y="177"/>
                        <a:pt x="168" y="153"/>
                      </a:cubicBezTo>
                      <a:cubicBezTo>
                        <a:pt x="142" y="129"/>
                        <a:pt x="70" y="75"/>
                        <a:pt x="42" y="57"/>
                      </a:cubicBezTo>
                      <a:cubicBezTo>
                        <a:pt x="14" y="39"/>
                        <a:pt x="9" y="47"/>
                        <a:pt x="0" y="4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0" name="Line 44">
                  <a:extLst>
                    <a:ext uri="{FF2B5EF4-FFF2-40B4-BE49-F238E27FC236}">
                      <a16:creationId xmlns:a16="http://schemas.microsoft.com/office/drawing/2014/main" id="{8DCDAD40-FCD4-4DD1-8C66-93FDB1795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1" name="Line 45">
                  <a:extLst>
                    <a:ext uri="{FF2B5EF4-FFF2-40B4-BE49-F238E27FC236}">
                      <a16:creationId xmlns:a16="http://schemas.microsoft.com/office/drawing/2014/main" id="{4FA9DCA2-50C3-4815-8286-6E9921E33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2" name="Line 46">
                  <a:extLst>
                    <a:ext uri="{FF2B5EF4-FFF2-40B4-BE49-F238E27FC236}">
                      <a16:creationId xmlns:a16="http://schemas.microsoft.com/office/drawing/2014/main" id="{05BE798C-FE7D-49C4-8C92-2CB1CE51A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3" name="Line 47">
                  <a:extLst>
                    <a:ext uri="{FF2B5EF4-FFF2-40B4-BE49-F238E27FC236}">
                      <a16:creationId xmlns:a16="http://schemas.microsoft.com/office/drawing/2014/main" id="{E53D652F-BCB4-4946-8EED-76539E7FE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4" name="Line 48">
                  <a:extLst>
                    <a:ext uri="{FF2B5EF4-FFF2-40B4-BE49-F238E27FC236}">
                      <a16:creationId xmlns:a16="http://schemas.microsoft.com/office/drawing/2014/main" id="{8A508EE6-22AD-4F29-91FA-B49DAEB8E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5" name="Line 49">
                  <a:extLst>
                    <a:ext uri="{FF2B5EF4-FFF2-40B4-BE49-F238E27FC236}">
                      <a16:creationId xmlns:a16="http://schemas.microsoft.com/office/drawing/2014/main" id="{8BB4538F-B550-4457-BE43-D3B24C7D6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6" name="Line 50">
                  <a:extLst>
                    <a:ext uri="{FF2B5EF4-FFF2-40B4-BE49-F238E27FC236}">
                      <a16:creationId xmlns:a16="http://schemas.microsoft.com/office/drawing/2014/main" id="{F968C460-45DD-4C0C-B56B-12A1F7820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7" name="Line 51">
                  <a:extLst>
                    <a:ext uri="{FF2B5EF4-FFF2-40B4-BE49-F238E27FC236}">
                      <a16:creationId xmlns:a16="http://schemas.microsoft.com/office/drawing/2014/main" id="{C750287F-E3F2-4FC4-801F-8FE36AED2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8" name="Line 52">
                  <a:extLst>
                    <a:ext uri="{FF2B5EF4-FFF2-40B4-BE49-F238E27FC236}">
                      <a16:creationId xmlns:a16="http://schemas.microsoft.com/office/drawing/2014/main" id="{50A4CCC8-39F0-4B63-8E43-67D4E667E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89" name="Line 53">
                  <a:extLst>
                    <a:ext uri="{FF2B5EF4-FFF2-40B4-BE49-F238E27FC236}">
                      <a16:creationId xmlns:a16="http://schemas.microsoft.com/office/drawing/2014/main" id="{5BC4B92D-5C53-4C54-994B-F4D986719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0" name="Line 54">
                  <a:extLst>
                    <a:ext uri="{FF2B5EF4-FFF2-40B4-BE49-F238E27FC236}">
                      <a16:creationId xmlns:a16="http://schemas.microsoft.com/office/drawing/2014/main" id="{5B414364-0246-4FD0-B6EE-0C99F6347E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1" name="Line 55">
                  <a:extLst>
                    <a:ext uri="{FF2B5EF4-FFF2-40B4-BE49-F238E27FC236}">
                      <a16:creationId xmlns:a16="http://schemas.microsoft.com/office/drawing/2014/main" id="{F222B6BF-B1CE-4FE8-B582-0BFF185E1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2" name="Line 56">
                  <a:extLst>
                    <a:ext uri="{FF2B5EF4-FFF2-40B4-BE49-F238E27FC236}">
                      <a16:creationId xmlns:a16="http://schemas.microsoft.com/office/drawing/2014/main" id="{7A58658E-FE82-4741-9B1E-92FEA4427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01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3" name="Line 57">
                  <a:extLst>
                    <a:ext uri="{FF2B5EF4-FFF2-40B4-BE49-F238E27FC236}">
                      <a16:creationId xmlns:a16="http://schemas.microsoft.com/office/drawing/2014/main" id="{96609955-9375-407C-A66C-C0BC0EEE1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084" y="202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4" name="Line 58">
                  <a:extLst>
                    <a:ext uri="{FF2B5EF4-FFF2-40B4-BE49-F238E27FC236}">
                      <a16:creationId xmlns:a16="http://schemas.microsoft.com/office/drawing/2014/main" id="{E58AC679-9FAE-4E6B-9292-8A62A3A6EE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24" y="2044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5" name="Line 59">
                  <a:extLst>
                    <a:ext uri="{FF2B5EF4-FFF2-40B4-BE49-F238E27FC236}">
                      <a16:creationId xmlns:a16="http://schemas.microsoft.com/office/drawing/2014/main" id="{5AFA1670-3ADC-46DA-9914-9267E339B7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97" y="2113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6" name="Line 60">
                  <a:extLst>
                    <a:ext uri="{FF2B5EF4-FFF2-40B4-BE49-F238E27FC236}">
                      <a16:creationId xmlns:a16="http://schemas.microsoft.com/office/drawing/2014/main" id="{6A851182-9EEB-4177-9428-AB18D37BB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888" y="216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7" name="Line 61">
                  <a:extLst>
                    <a:ext uri="{FF2B5EF4-FFF2-40B4-BE49-F238E27FC236}">
                      <a16:creationId xmlns:a16="http://schemas.microsoft.com/office/drawing/2014/main" id="{0E4330BD-CB02-40F4-B007-E9BDE7365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45" y="2107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8" name="Line 62">
                  <a:extLst>
                    <a:ext uri="{FF2B5EF4-FFF2-40B4-BE49-F238E27FC236}">
                      <a16:creationId xmlns:a16="http://schemas.microsoft.com/office/drawing/2014/main" id="{5A0B9F39-D95D-426D-B0A6-37408440E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4001" y="2055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599" name="Line 63">
                  <a:extLst>
                    <a:ext uri="{FF2B5EF4-FFF2-40B4-BE49-F238E27FC236}">
                      <a16:creationId xmlns:a16="http://schemas.microsoft.com/office/drawing/2014/main" id="{8178CA8B-31F2-4931-AE50-B27313482B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17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0" name="Line 64">
                  <a:extLst>
                    <a:ext uri="{FF2B5EF4-FFF2-40B4-BE49-F238E27FC236}">
                      <a16:creationId xmlns:a16="http://schemas.microsoft.com/office/drawing/2014/main" id="{7796D70C-6CCA-40B6-B69B-19BDA9123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472007" flipH="1">
                  <a:off x="3975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1" name="Line 65">
                  <a:extLst>
                    <a:ext uri="{FF2B5EF4-FFF2-40B4-BE49-F238E27FC236}">
                      <a16:creationId xmlns:a16="http://schemas.microsoft.com/office/drawing/2014/main" id="{D2FE83CA-A8CA-421B-9093-4386B515D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157" y="2078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2" name="Line 66">
                  <a:extLst>
                    <a:ext uri="{FF2B5EF4-FFF2-40B4-BE49-F238E27FC236}">
                      <a16:creationId xmlns:a16="http://schemas.microsoft.com/office/drawing/2014/main" id="{83CEB8E7-261B-4E50-ACE3-1D989B2BC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27993">
                  <a:off x="4220" y="2142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3" name="Line 67">
                  <a:extLst>
                    <a:ext uri="{FF2B5EF4-FFF2-40B4-BE49-F238E27FC236}">
                      <a16:creationId xmlns:a16="http://schemas.microsoft.com/office/drawing/2014/main" id="{71E8640A-E801-4F35-9890-0B5A0B76F4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66604" name="Line 68">
                  <a:extLst>
                    <a:ext uri="{FF2B5EF4-FFF2-40B4-BE49-F238E27FC236}">
                      <a16:creationId xmlns:a16="http://schemas.microsoft.com/office/drawing/2014/main" id="{24A24B88-9DF7-4D41-82BB-EE6A2D13B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016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sp>
            <p:nvSpPr>
              <p:cNvPr id="66575" name="Freeform 69">
                <a:extLst>
                  <a:ext uri="{FF2B5EF4-FFF2-40B4-BE49-F238E27FC236}">
                    <a16:creationId xmlns:a16="http://schemas.microsoft.com/office/drawing/2014/main" id="{0CEC6E67-A39F-4473-A50A-D9DCCC43B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922"/>
                <a:ext cx="187" cy="68"/>
              </a:xfrm>
              <a:custGeom>
                <a:avLst/>
                <a:gdLst>
                  <a:gd name="T0" fmla="*/ 0 w 220"/>
                  <a:gd name="T1" fmla="*/ 3 h 80"/>
                  <a:gd name="T2" fmla="*/ 3 w 220"/>
                  <a:gd name="T3" fmla="*/ 3 h 80"/>
                  <a:gd name="T4" fmla="*/ 3 w 220"/>
                  <a:gd name="T5" fmla="*/ 3 h 80"/>
                  <a:gd name="T6" fmla="*/ 3 w 220"/>
                  <a:gd name="T7" fmla="*/ 3 h 80"/>
                  <a:gd name="T8" fmla="*/ 3 w 220"/>
                  <a:gd name="T9" fmla="*/ 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80"/>
                  <a:gd name="T17" fmla="*/ 220 w 22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80">
                    <a:moveTo>
                      <a:pt x="0" y="80"/>
                    </a:moveTo>
                    <a:cubicBezTo>
                      <a:pt x="11" y="69"/>
                      <a:pt x="38" y="24"/>
                      <a:pt x="64" y="12"/>
                    </a:cubicBezTo>
                    <a:cubicBezTo>
                      <a:pt x="90" y="0"/>
                      <a:pt x="133" y="5"/>
                      <a:pt x="156" y="8"/>
                    </a:cubicBezTo>
                    <a:cubicBezTo>
                      <a:pt x="179" y="11"/>
                      <a:pt x="189" y="23"/>
                      <a:pt x="200" y="32"/>
                    </a:cubicBezTo>
                    <a:cubicBezTo>
                      <a:pt x="211" y="41"/>
                      <a:pt x="216" y="57"/>
                      <a:pt x="220" y="6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576" name="Freeform 70">
                <a:extLst>
                  <a:ext uri="{FF2B5EF4-FFF2-40B4-BE49-F238E27FC236}">
                    <a16:creationId xmlns:a16="http://schemas.microsoft.com/office/drawing/2014/main" id="{E434F89D-9CFC-4557-AD0E-6A5BC8846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918"/>
                <a:ext cx="187" cy="69"/>
              </a:xfrm>
              <a:custGeom>
                <a:avLst/>
                <a:gdLst>
                  <a:gd name="T0" fmla="*/ 0 w 220"/>
                  <a:gd name="T1" fmla="*/ 3 h 80"/>
                  <a:gd name="T2" fmla="*/ 3 w 220"/>
                  <a:gd name="T3" fmla="*/ 3 h 80"/>
                  <a:gd name="T4" fmla="*/ 3 w 220"/>
                  <a:gd name="T5" fmla="*/ 3 h 80"/>
                  <a:gd name="T6" fmla="*/ 3 w 220"/>
                  <a:gd name="T7" fmla="*/ 3 h 80"/>
                  <a:gd name="T8" fmla="*/ 3 w 220"/>
                  <a:gd name="T9" fmla="*/ 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80"/>
                  <a:gd name="T17" fmla="*/ 220 w 22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80">
                    <a:moveTo>
                      <a:pt x="0" y="80"/>
                    </a:moveTo>
                    <a:cubicBezTo>
                      <a:pt x="11" y="69"/>
                      <a:pt x="38" y="24"/>
                      <a:pt x="64" y="12"/>
                    </a:cubicBezTo>
                    <a:cubicBezTo>
                      <a:pt x="90" y="0"/>
                      <a:pt x="133" y="8"/>
                      <a:pt x="156" y="8"/>
                    </a:cubicBezTo>
                    <a:cubicBezTo>
                      <a:pt x="179" y="8"/>
                      <a:pt x="189" y="3"/>
                      <a:pt x="200" y="12"/>
                    </a:cubicBezTo>
                    <a:cubicBezTo>
                      <a:pt x="211" y="21"/>
                      <a:pt x="216" y="53"/>
                      <a:pt x="220" y="6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e 23">
            <a:extLst>
              <a:ext uri="{FF2B5EF4-FFF2-40B4-BE49-F238E27FC236}">
                <a16:creationId xmlns:a16="http://schemas.microsoft.com/office/drawing/2014/main" id="{459C0B01-EA95-4FAA-BA15-B1E4AE9BCF00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796925"/>
            <a:ext cx="7869237" cy="4624388"/>
            <a:chOff x="637357" y="884388"/>
            <a:chExt cx="7869286" cy="46253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C38818-5F1D-48F0-9A1F-8B6C2C3F6B99}"/>
                </a:ext>
              </a:extLst>
            </p:cNvPr>
            <p:cNvSpPr/>
            <p:nvPr/>
          </p:nvSpPr>
          <p:spPr>
            <a:xfrm>
              <a:off x="640532" y="938374"/>
              <a:ext cx="7829599" cy="457135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9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lin ang="16200000" scaled="0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67591" name="Groupe 21">
              <a:extLst>
                <a:ext uri="{FF2B5EF4-FFF2-40B4-BE49-F238E27FC236}">
                  <a16:creationId xmlns:a16="http://schemas.microsoft.com/office/drawing/2014/main" id="{3202ADA3-15A5-45DD-846C-FCEDF720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357" y="884388"/>
              <a:ext cx="7869286" cy="4622800"/>
              <a:chOff x="637357" y="892008"/>
              <a:chExt cx="7869286" cy="4622800"/>
            </a:xfrm>
          </p:grpSpPr>
          <p:grpSp>
            <p:nvGrpSpPr>
              <p:cNvPr id="67592" name="Groupe 20">
                <a:extLst>
                  <a:ext uri="{FF2B5EF4-FFF2-40B4-BE49-F238E27FC236}">
                    <a16:creationId xmlns:a16="http://schemas.microsoft.com/office/drawing/2014/main" id="{C6691524-2298-4DC7-9023-F1B8F5F33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639" y="3964657"/>
                <a:ext cx="7809598" cy="1550151"/>
                <a:chOff x="655639" y="3964657"/>
                <a:chExt cx="7809598" cy="1550151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910B9C3-A665-4059-A771-D3E8D2ECCD7F}"/>
                    </a:ext>
                  </a:extLst>
                </p:cNvPr>
                <p:cNvSpPr/>
                <p:nvPr/>
              </p:nvSpPr>
              <p:spPr>
                <a:xfrm>
                  <a:off x="656407" y="3991446"/>
                  <a:ext cx="7808961" cy="1522726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CA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595" name="ZoneTexte 11">
                  <a:extLst>
                    <a:ext uri="{FF2B5EF4-FFF2-40B4-BE49-F238E27FC236}">
                      <a16:creationId xmlns:a16="http://schemas.microsoft.com/office/drawing/2014/main" id="{7ED54EEE-4C5A-4576-A4B5-5BB3989A78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05829" y="3964657"/>
                  <a:ext cx="1909011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CA" altLang="fr-FR" sz="1600"/>
                    <a:t>No change in BMI</a:t>
                  </a:r>
                </a:p>
                <a:p>
                  <a:pPr eaLnBrk="1" hangingPunct="1"/>
                  <a:r>
                    <a:rPr lang="fr-CA" altLang="fr-FR" sz="1600"/>
                    <a:t>No change in WC</a:t>
                  </a:r>
                </a:p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 </a:t>
                  </a:r>
                  <a:r>
                    <a:rPr lang="fr-CA" altLang="fr-FR" sz="1600"/>
                    <a:t>CRF</a:t>
                  </a:r>
                </a:p>
              </p:txBody>
            </p:sp>
            <p:sp>
              <p:nvSpPr>
                <p:cNvPr id="67596" name="ZoneTexte 12">
                  <a:extLst>
                    <a:ext uri="{FF2B5EF4-FFF2-40B4-BE49-F238E27FC236}">
                      <a16:creationId xmlns:a16="http://schemas.microsoft.com/office/drawing/2014/main" id="{2337FC48-726E-4A2E-A0A8-D71413308D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8710" y="3964657"/>
                  <a:ext cx="1909011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CA" altLang="fr-FR" sz="1600"/>
                    <a:t>No change in BMI</a:t>
                  </a:r>
                </a:p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 </a:t>
                  </a:r>
                  <a:r>
                    <a:rPr lang="fr-CA" altLang="fr-FR" sz="1600"/>
                    <a:t>WC</a:t>
                  </a:r>
                </a:p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 </a:t>
                  </a:r>
                  <a:r>
                    <a:rPr lang="fr-CA" altLang="fr-FR" sz="1600"/>
                    <a:t>CRF</a:t>
                  </a:r>
                </a:p>
              </p:txBody>
            </p:sp>
            <p:sp>
              <p:nvSpPr>
                <p:cNvPr id="67597" name="ZoneTexte 13">
                  <a:extLst>
                    <a:ext uri="{FF2B5EF4-FFF2-40B4-BE49-F238E27FC236}">
                      <a16:creationId xmlns:a16="http://schemas.microsoft.com/office/drawing/2014/main" id="{1E1F1F2F-2FFC-4802-94B2-8B277773F0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3491" y="3964657"/>
                  <a:ext cx="1909011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 </a:t>
                  </a:r>
                  <a:r>
                    <a:rPr lang="fr-CA" altLang="fr-FR" sz="1600"/>
                    <a:t>BMI</a:t>
                  </a:r>
                </a:p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 </a:t>
                  </a:r>
                  <a:r>
                    <a:rPr lang="fr-CA" altLang="fr-FR" sz="1600"/>
                    <a:t>WC</a:t>
                  </a:r>
                </a:p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 </a:t>
                  </a:r>
                  <a:r>
                    <a:rPr lang="fr-CA" altLang="fr-FR" sz="1600"/>
                    <a:t>CRF</a:t>
                  </a:r>
                </a:p>
              </p:txBody>
            </p:sp>
            <p:sp>
              <p:nvSpPr>
                <p:cNvPr id="67598" name="ZoneTexte 16">
                  <a:extLst>
                    <a:ext uri="{FF2B5EF4-FFF2-40B4-BE49-F238E27FC236}">
                      <a16:creationId xmlns:a16="http://schemas.microsoft.com/office/drawing/2014/main" id="{7A7C214F-E0B0-4907-B30D-B5475A75E3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8706" y="4842614"/>
                  <a:ext cx="1909011" cy="584775"/>
                </a:xfrm>
                <a:prstGeom prst="rect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6CA62C"/>
                    </a:gs>
                  </a:gsLst>
                  <a:lin ang="5400000" scaled="1"/>
                </a:gradFill>
                <a:ln w="12700">
                  <a:solidFill>
                    <a:srgbClr val="698E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  </a:t>
                  </a:r>
                  <a:r>
                    <a:rPr lang="fr-CA" altLang="fr-FR" sz="1600">
                      <a:sym typeface="Symbol" panose="05050102010706020507" pitchFamily="18" charset="2"/>
                    </a:rPr>
                    <a:t>Mortality and 	 morbidity risk?</a:t>
                  </a:r>
                  <a:endParaRPr lang="fr-CA" altLang="fr-FR" sz="1600"/>
                </a:p>
              </p:txBody>
            </p:sp>
            <p:sp>
              <p:nvSpPr>
                <p:cNvPr id="67599" name="ZoneTexte 17">
                  <a:extLst>
                    <a:ext uri="{FF2B5EF4-FFF2-40B4-BE49-F238E27FC236}">
                      <a16:creationId xmlns:a16="http://schemas.microsoft.com/office/drawing/2014/main" id="{5CDDFB0A-4994-4263-8E9A-C8E0BFFFE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7891" y="4842614"/>
                  <a:ext cx="1909011" cy="584775"/>
                </a:xfrm>
                <a:prstGeom prst="rect">
                  <a:avLst/>
                </a:prstGeom>
                <a:gradFill rotWithShape="0">
                  <a:gsLst>
                    <a:gs pos="0">
                      <a:srgbClr val="F7F20E"/>
                    </a:gs>
                    <a:gs pos="100000">
                      <a:srgbClr val="C1C109"/>
                    </a:gs>
                  </a:gsLst>
                  <a:lin ang="5400000" scaled="1"/>
                </a:gradFill>
                <a:ln w="1270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  </a:t>
                  </a:r>
                  <a:r>
                    <a:rPr lang="fr-CA" altLang="fr-FR" sz="1600">
                      <a:sym typeface="Symbol" panose="05050102010706020507" pitchFamily="18" charset="2"/>
                    </a:rPr>
                    <a:t>Mortality and 	 morbidity risk?</a:t>
                  </a:r>
                  <a:endParaRPr lang="fr-CA" altLang="fr-FR" sz="1600"/>
                </a:p>
              </p:txBody>
            </p:sp>
            <p:sp>
              <p:nvSpPr>
                <p:cNvPr id="67600" name="ZoneTexte 18">
                  <a:extLst>
                    <a:ext uri="{FF2B5EF4-FFF2-40B4-BE49-F238E27FC236}">
                      <a16:creationId xmlns:a16="http://schemas.microsoft.com/office/drawing/2014/main" id="{9B2B0231-41D7-4DC7-8148-BEFC3ACB17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7076" y="4842614"/>
                  <a:ext cx="1909011" cy="58477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CC7900"/>
                    </a:gs>
                  </a:gsLst>
                  <a:lin ang="5400000" scaled="1"/>
                </a:gradFill>
                <a:ln w="12700">
                  <a:solidFill>
                    <a:srgbClr val="CC79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7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CA" altLang="fr-FR" sz="1600" b="1">
                      <a:sym typeface="Symbol" panose="05050102010706020507" pitchFamily="18" charset="2"/>
                    </a:rPr>
                    <a:t>  </a:t>
                  </a:r>
                  <a:r>
                    <a:rPr lang="fr-CA" altLang="fr-FR" sz="1600">
                      <a:sym typeface="Symbol" panose="05050102010706020507" pitchFamily="18" charset="2"/>
                    </a:rPr>
                    <a:t>Mortality and 	 morbidity risk?</a:t>
                  </a:r>
                  <a:endParaRPr lang="fr-CA" altLang="fr-FR" sz="1600"/>
                </a:p>
              </p:txBody>
            </p:sp>
          </p:grpSp>
          <p:pic>
            <p:nvPicPr>
              <p:cNvPr id="67593" name="Image 19" descr="Image12.png">
                <a:extLst>
                  <a:ext uri="{FF2B5EF4-FFF2-40B4-BE49-F238E27FC236}">
                    <a16:creationId xmlns:a16="http://schemas.microsoft.com/office/drawing/2014/main" id="{660A27CC-17E2-4B1A-ABEC-B4A645B83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245"/>
              <a:stretch>
                <a:fillRect/>
              </a:stretch>
            </p:blipFill>
            <p:spPr bwMode="auto">
              <a:xfrm>
                <a:off x="637357" y="892008"/>
                <a:ext cx="7869286" cy="313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7587" name="Text Box 3">
            <a:extLst>
              <a:ext uri="{FF2B5EF4-FFF2-40B4-BE49-F238E27FC236}">
                <a16:creationId xmlns:a16="http://schemas.microsoft.com/office/drawing/2014/main" id="{9603C68D-E0B5-4941-B304-5E0A862A1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5476875"/>
            <a:ext cx="4167188" cy="511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/>
              <a:t>BMI: body mass index	CRF: cardiorespiratory fitness</a:t>
            </a:r>
          </a:p>
          <a:p>
            <a:pPr eaLnBrk="1" hangingPunct="1"/>
            <a:r>
              <a:rPr lang="en-US" altLang="fr-FR" sz="1200"/>
              <a:t>WC: waist circumference</a:t>
            </a:r>
          </a:p>
        </p:txBody>
      </p:sp>
      <p:sp>
        <p:nvSpPr>
          <p:cNvPr id="67588" name="Titre 24">
            <a:extLst>
              <a:ext uri="{FF2B5EF4-FFF2-40B4-BE49-F238E27FC236}">
                <a16:creationId xmlns:a16="http://schemas.microsoft.com/office/drawing/2014/main" id="{8B6B4463-385B-4071-A3EA-69749F2A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400"/>
              <a:t>Strategies for Reducing Obesity-Related Diabetes Risk</a:t>
            </a:r>
            <a:endParaRPr lang="fr-CA" altLang="fr-FR" sz="2400"/>
          </a:p>
        </p:txBody>
      </p:sp>
      <p:sp>
        <p:nvSpPr>
          <p:cNvPr id="67589" name="Espace réservé du texte 27">
            <a:extLst>
              <a:ext uri="{FF2B5EF4-FFF2-40B4-BE49-F238E27FC236}">
                <a16:creationId xmlns:a16="http://schemas.microsoft.com/office/drawing/2014/main" id="{1768867A-1580-42AD-BD55-28EBC62D4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097588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>
                <a:solidFill>
                  <a:srgbClr val="000000"/>
                </a:solidFill>
              </a:rPr>
              <a:t>Adapted from Ross R and Janiszewski  PM Can J Cardiol 2008;24:25D-31D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0CEE89C7-6CAF-4585-94C9-82B34A71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fr-CA" altLang="fr-FR" sz="2400"/>
              <a:t>Take Home Messages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515DBF94-51F4-4D60-990B-5C1F2209B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1181100"/>
            <a:ext cx="8442325" cy="4113213"/>
          </a:xfrm>
          <a:ln>
            <a:solidFill>
              <a:schemeClr val="bg1"/>
            </a:solidFill>
          </a:ln>
        </p:spPr>
        <p:txBody>
          <a:bodyPr/>
          <a:lstStyle/>
          <a:p>
            <a:pPr marL="444500" indent="-444500"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600" b="1" dirty="0"/>
              <a:t>When managing obesity and  related health risk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1400" b="1" dirty="0"/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600" b="1" dirty="0"/>
              <a:t>Focus on the causal behaviours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1400" b="1" dirty="0"/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600" b="1" dirty="0"/>
              <a:t>Physical inactivity and poor diet</a:t>
            </a:r>
            <a:endParaRPr lang="fr-CA" sz="3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F8AECB43-16C9-474B-A962-D345CC7F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278063"/>
            <a:ext cx="70548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>
            <a:extLst>
              <a:ext uri="{FF2B5EF4-FFF2-40B4-BE49-F238E27FC236}">
                <a16:creationId xmlns:a16="http://schemas.microsoft.com/office/drawing/2014/main" id="{1BCF1DF8-E0C1-46AE-95BD-632ACFEF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035550"/>
            <a:ext cx="7350125" cy="9191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To help identify the high-risk, abdominally </a:t>
            </a:r>
          </a:p>
          <a:p>
            <a:pPr algn="ctr">
              <a:buClr>
                <a:schemeClr val="tx2"/>
              </a:buClr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obese patient.</a:t>
            </a:r>
          </a:p>
        </p:txBody>
      </p:sp>
      <p:grpSp>
        <p:nvGrpSpPr>
          <p:cNvPr id="24579" name="Group 6">
            <a:extLst>
              <a:ext uri="{FF2B5EF4-FFF2-40B4-BE49-F238E27FC236}">
                <a16:creationId xmlns:a16="http://schemas.microsoft.com/office/drawing/2014/main" id="{C902CE7F-2B9C-4827-AEE1-9DE88F0BB860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993775"/>
            <a:ext cx="3568700" cy="4149725"/>
            <a:chOff x="1585" y="752"/>
            <a:chExt cx="2321" cy="2735"/>
          </a:xfrm>
        </p:grpSpPr>
        <p:pic>
          <p:nvPicPr>
            <p:cNvPr id="24581" name="Picture 9" descr="skeleton">
              <a:extLst>
                <a:ext uri="{FF2B5EF4-FFF2-40B4-BE49-F238E27FC236}">
                  <a16:creationId xmlns:a16="http://schemas.microsoft.com/office/drawing/2014/main" id="{409F1A1A-7A44-4C91-9AB8-6157D5884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"/>
            <a:stretch>
              <a:fillRect/>
            </a:stretch>
          </p:blipFill>
          <p:spPr bwMode="auto">
            <a:xfrm>
              <a:off x="1585" y="886"/>
              <a:ext cx="752" cy="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Freeform 8">
              <a:extLst>
                <a:ext uri="{FF2B5EF4-FFF2-40B4-BE49-F238E27FC236}">
                  <a16:creationId xmlns:a16="http://schemas.microsoft.com/office/drawing/2014/main" id="{8CB606FF-3E9C-4D55-80C3-637D3B72A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922"/>
              <a:ext cx="666" cy="2355"/>
            </a:xfrm>
            <a:custGeom>
              <a:avLst/>
              <a:gdLst>
                <a:gd name="T0" fmla="*/ 3 w 784"/>
                <a:gd name="T1" fmla="*/ 3 h 2738"/>
                <a:gd name="T2" fmla="*/ 3 w 784"/>
                <a:gd name="T3" fmla="*/ 3 h 2738"/>
                <a:gd name="T4" fmla="*/ 3 w 784"/>
                <a:gd name="T5" fmla="*/ 3 h 2738"/>
                <a:gd name="T6" fmla="*/ 3 w 784"/>
                <a:gd name="T7" fmla="*/ 3 h 2738"/>
                <a:gd name="T8" fmla="*/ 3 w 784"/>
                <a:gd name="T9" fmla="*/ 3 h 2738"/>
                <a:gd name="T10" fmla="*/ 3 w 784"/>
                <a:gd name="T11" fmla="*/ 3 h 2738"/>
                <a:gd name="T12" fmla="*/ 3 w 784"/>
                <a:gd name="T13" fmla="*/ 3 h 2738"/>
                <a:gd name="T14" fmla="*/ 3 w 784"/>
                <a:gd name="T15" fmla="*/ 3 h 2738"/>
                <a:gd name="T16" fmla="*/ 3 w 784"/>
                <a:gd name="T17" fmla="*/ 3 h 2738"/>
                <a:gd name="T18" fmla="*/ 3 w 784"/>
                <a:gd name="T19" fmla="*/ 3 h 2738"/>
                <a:gd name="T20" fmla="*/ 3 w 784"/>
                <a:gd name="T21" fmla="*/ 3 h 2738"/>
                <a:gd name="T22" fmla="*/ 3 w 784"/>
                <a:gd name="T23" fmla="*/ 3 h 2738"/>
                <a:gd name="T24" fmla="*/ 3 w 784"/>
                <a:gd name="T25" fmla="*/ 3 h 2738"/>
                <a:gd name="T26" fmla="*/ 3 w 784"/>
                <a:gd name="T27" fmla="*/ 3 h 2738"/>
                <a:gd name="T28" fmla="*/ 3 w 784"/>
                <a:gd name="T29" fmla="*/ 3 h 2738"/>
                <a:gd name="T30" fmla="*/ 3 w 784"/>
                <a:gd name="T31" fmla="*/ 3 h 2738"/>
                <a:gd name="T32" fmla="*/ 3 w 784"/>
                <a:gd name="T33" fmla="*/ 3 h 2738"/>
                <a:gd name="T34" fmla="*/ 3 w 784"/>
                <a:gd name="T35" fmla="*/ 3 h 2738"/>
                <a:gd name="T36" fmla="*/ 3 w 784"/>
                <a:gd name="T37" fmla="*/ 3 h 2738"/>
                <a:gd name="T38" fmla="*/ 3 w 784"/>
                <a:gd name="T39" fmla="*/ 3 h 2738"/>
                <a:gd name="T40" fmla="*/ 3 w 784"/>
                <a:gd name="T41" fmla="*/ 4 h 2738"/>
                <a:gd name="T42" fmla="*/ 3 w 784"/>
                <a:gd name="T43" fmla="*/ 5 h 2738"/>
                <a:gd name="T44" fmla="*/ 3 w 784"/>
                <a:gd name="T45" fmla="*/ 5 h 2738"/>
                <a:gd name="T46" fmla="*/ 3 w 784"/>
                <a:gd name="T47" fmla="*/ 5 h 2738"/>
                <a:gd name="T48" fmla="*/ 3 w 784"/>
                <a:gd name="T49" fmla="*/ 5 h 2738"/>
                <a:gd name="T50" fmla="*/ 3 w 784"/>
                <a:gd name="T51" fmla="*/ 6 h 2738"/>
                <a:gd name="T52" fmla="*/ 3 w 784"/>
                <a:gd name="T53" fmla="*/ 6 h 2738"/>
                <a:gd name="T54" fmla="*/ 3 w 784"/>
                <a:gd name="T55" fmla="*/ 7 h 2738"/>
                <a:gd name="T56" fmla="*/ 3 w 784"/>
                <a:gd name="T57" fmla="*/ 7 h 2738"/>
                <a:gd name="T58" fmla="*/ 3 w 784"/>
                <a:gd name="T59" fmla="*/ 7 h 2738"/>
                <a:gd name="T60" fmla="*/ 3 w 784"/>
                <a:gd name="T61" fmla="*/ 7 h 2738"/>
                <a:gd name="T62" fmla="*/ 3 w 784"/>
                <a:gd name="T63" fmla="*/ 7 h 2738"/>
                <a:gd name="T64" fmla="*/ 3 w 784"/>
                <a:gd name="T65" fmla="*/ 7 h 2738"/>
                <a:gd name="T66" fmla="*/ 3 w 784"/>
                <a:gd name="T67" fmla="*/ 7 h 2738"/>
                <a:gd name="T68" fmla="*/ 3 w 784"/>
                <a:gd name="T69" fmla="*/ 7 h 2738"/>
                <a:gd name="T70" fmla="*/ 3 w 784"/>
                <a:gd name="T71" fmla="*/ 6 h 2738"/>
                <a:gd name="T72" fmla="*/ 3 w 784"/>
                <a:gd name="T73" fmla="*/ 6 h 2738"/>
                <a:gd name="T74" fmla="*/ 3 w 784"/>
                <a:gd name="T75" fmla="*/ 6 h 2738"/>
                <a:gd name="T76" fmla="*/ 3 w 784"/>
                <a:gd name="T77" fmla="*/ 5 h 2738"/>
                <a:gd name="T78" fmla="*/ 3 w 784"/>
                <a:gd name="T79" fmla="*/ 5 h 2738"/>
                <a:gd name="T80" fmla="*/ 3 w 784"/>
                <a:gd name="T81" fmla="*/ 4 h 2738"/>
                <a:gd name="T82" fmla="*/ 3 w 784"/>
                <a:gd name="T83" fmla="*/ 3 h 2738"/>
                <a:gd name="T84" fmla="*/ 2 w 784"/>
                <a:gd name="T85" fmla="*/ 3 h 2738"/>
                <a:gd name="T86" fmla="*/ 3 w 784"/>
                <a:gd name="T87" fmla="*/ 3 h 2738"/>
                <a:gd name="T88" fmla="*/ 3 w 784"/>
                <a:gd name="T89" fmla="*/ 3 h 2738"/>
                <a:gd name="T90" fmla="*/ 3 w 784"/>
                <a:gd name="T91" fmla="*/ 3 h 2738"/>
                <a:gd name="T92" fmla="*/ 3 w 784"/>
                <a:gd name="T93" fmla="*/ 3 h 2738"/>
                <a:gd name="T94" fmla="*/ 3 w 784"/>
                <a:gd name="T95" fmla="*/ 3 h 2738"/>
                <a:gd name="T96" fmla="*/ 3 w 784"/>
                <a:gd name="T97" fmla="*/ 3 h 2738"/>
                <a:gd name="T98" fmla="*/ 3 w 784"/>
                <a:gd name="T99" fmla="*/ 3 h 2738"/>
                <a:gd name="T100" fmla="*/ 3 w 784"/>
                <a:gd name="T101" fmla="*/ 3 h 2738"/>
                <a:gd name="T102" fmla="*/ 3 w 784"/>
                <a:gd name="T103" fmla="*/ 3 h 2738"/>
                <a:gd name="T104" fmla="*/ 3 w 784"/>
                <a:gd name="T105" fmla="*/ 3 h 2738"/>
                <a:gd name="T106" fmla="*/ 3 w 784"/>
                <a:gd name="T107" fmla="*/ 3 h 2738"/>
                <a:gd name="T108" fmla="*/ 3 w 784"/>
                <a:gd name="T109" fmla="*/ 3 h 2738"/>
                <a:gd name="T110" fmla="*/ 3 w 784"/>
                <a:gd name="T111" fmla="*/ 3 h 2738"/>
                <a:gd name="T112" fmla="*/ 3 w 784"/>
                <a:gd name="T113" fmla="*/ 3 h 2738"/>
                <a:gd name="T114" fmla="*/ 3 w 784"/>
                <a:gd name="T115" fmla="*/ 3 h 2738"/>
                <a:gd name="T116" fmla="*/ 3 w 784"/>
                <a:gd name="T117" fmla="*/ 3 h 2738"/>
                <a:gd name="T118" fmla="*/ 3 w 784"/>
                <a:gd name="T119" fmla="*/ 3 h 2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4"/>
                <a:gd name="T181" fmla="*/ 0 h 2738"/>
                <a:gd name="T182" fmla="*/ 784 w 784"/>
                <a:gd name="T183" fmla="*/ 2738 h 2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4" h="2738">
                  <a:moveTo>
                    <a:pt x="544" y="346"/>
                  </a:moveTo>
                  <a:cubicBezTo>
                    <a:pt x="545" y="357"/>
                    <a:pt x="541" y="361"/>
                    <a:pt x="541" y="366"/>
                  </a:cubicBezTo>
                  <a:cubicBezTo>
                    <a:pt x="541" y="371"/>
                    <a:pt x="544" y="371"/>
                    <a:pt x="544" y="378"/>
                  </a:cubicBezTo>
                  <a:cubicBezTo>
                    <a:pt x="544" y="384"/>
                    <a:pt x="538" y="399"/>
                    <a:pt x="538" y="406"/>
                  </a:cubicBezTo>
                  <a:cubicBezTo>
                    <a:pt x="538" y="414"/>
                    <a:pt x="548" y="417"/>
                    <a:pt x="547" y="424"/>
                  </a:cubicBezTo>
                  <a:cubicBezTo>
                    <a:pt x="546" y="430"/>
                    <a:pt x="548" y="444"/>
                    <a:pt x="535" y="448"/>
                  </a:cubicBezTo>
                  <a:cubicBezTo>
                    <a:pt x="522" y="451"/>
                    <a:pt x="479" y="446"/>
                    <a:pt x="466" y="450"/>
                  </a:cubicBezTo>
                  <a:cubicBezTo>
                    <a:pt x="453" y="455"/>
                    <a:pt x="456" y="462"/>
                    <a:pt x="454" y="476"/>
                  </a:cubicBezTo>
                  <a:cubicBezTo>
                    <a:pt x="452" y="491"/>
                    <a:pt x="450" y="521"/>
                    <a:pt x="454" y="540"/>
                  </a:cubicBezTo>
                  <a:cubicBezTo>
                    <a:pt x="458" y="559"/>
                    <a:pt x="450" y="563"/>
                    <a:pt x="478" y="586"/>
                  </a:cubicBezTo>
                  <a:cubicBezTo>
                    <a:pt x="506" y="609"/>
                    <a:pt x="582" y="653"/>
                    <a:pt x="621" y="679"/>
                  </a:cubicBezTo>
                  <a:cubicBezTo>
                    <a:pt x="660" y="705"/>
                    <a:pt x="689" y="722"/>
                    <a:pt x="711" y="746"/>
                  </a:cubicBezTo>
                  <a:cubicBezTo>
                    <a:pt x="733" y="769"/>
                    <a:pt x="748" y="794"/>
                    <a:pt x="753" y="820"/>
                  </a:cubicBezTo>
                  <a:cubicBezTo>
                    <a:pt x="758" y="847"/>
                    <a:pt x="752" y="878"/>
                    <a:pt x="742" y="903"/>
                  </a:cubicBezTo>
                  <a:cubicBezTo>
                    <a:pt x="732" y="928"/>
                    <a:pt x="690" y="944"/>
                    <a:pt x="691" y="973"/>
                  </a:cubicBezTo>
                  <a:cubicBezTo>
                    <a:pt x="692" y="1002"/>
                    <a:pt x="736" y="1035"/>
                    <a:pt x="751" y="1078"/>
                  </a:cubicBezTo>
                  <a:cubicBezTo>
                    <a:pt x="766" y="1121"/>
                    <a:pt x="784" y="1184"/>
                    <a:pt x="784" y="1236"/>
                  </a:cubicBezTo>
                  <a:cubicBezTo>
                    <a:pt x="784" y="1287"/>
                    <a:pt x="772" y="1349"/>
                    <a:pt x="751" y="1385"/>
                  </a:cubicBezTo>
                  <a:cubicBezTo>
                    <a:pt x="730" y="1422"/>
                    <a:pt x="688" y="1429"/>
                    <a:pt x="660" y="1452"/>
                  </a:cubicBezTo>
                  <a:cubicBezTo>
                    <a:pt x="632" y="1475"/>
                    <a:pt x="597" y="1478"/>
                    <a:pt x="580" y="1527"/>
                  </a:cubicBezTo>
                  <a:cubicBezTo>
                    <a:pt x="563" y="1552"/>
                    <a:pt x="569" y="1667"/>
                    <a:pt x="555" y="1743"/>
                  </a:cubicBezTo>
                  <a:cubicBezTo>
                    <a:pt x="541" y="1819"/>
                    <a:pt x="507" y="1931"/>
                    <a:pt x="498" y="1984"/>
                  </a:cubicBezTo>
                  <a:cubicBezTo>
                    <a:pt x="489" y="2038"/>
                    <a:pt x="502" y="2044"/>
                    <a:pt x="498" y="2067"/>
                  </a:cubicBezTo>
                  <a:cubicBezTo>
                    <a:pt x="494" y="2090"/>
                    <a:pt x="483" y="2107"/>
                    <a:pt x="473" y="2126"/>
                  </a:cubicBezTo>
                  <a:cubicBezTo>
                    <a:pt x="463" y="2145"/>
                    <a:pt x="448" y="2153"/>
                    <a:pt x="440" y="2183"/>
                  </a:cubicBezTo>
                  <a:cubicBezTo>
                    <a:pt x="432" y="2214"/>
                    <a:pt x="429" y="2264"/>
                    <a:pt x="423" y="2309"/>
                  </a:cubicBezTo>
                  <a:cubicBezTo>
                    <a:pt x="417" y="2353"/>
                    <a:pt x="402" y="2402"/>
                    <a:pt x="403" y="2453"/>
                  </a:cubicBezTo>
                  <a:cubicBezTo>
                    <a:pt x="404" y="2505"/>
                    <a:pt x="399" y="2583"/>
                    <a:pt x="428" y="2619"/>
                  </a:cubicBezTo>
                  <a:cubicBezTo>
                    <a:pt x="457" y="2655"/>
                    <a:pt x="541" y="2660"/>
                    <a:pt x="578" y="2672"/>
                  </a:cubicBezTo>
                  <a:cubicBezTo>
                    <a:pt x="615" y="2684"/>
                    <a:pt x="647" y="2679"/>
                    <a:pt x="652" y="2689"/>
                  </a:cubicBezTo>
                  <a:cubicBezTo>
                    <a:pt x="657" y="2699"/>
                    <a:pt x="678" y="2722"/>
                    <a:pt x="611" y="2730"/>
                  </a:cubicBezTo>
                  <a:cubicBezTo>
                    <a:pt x="544" y="2738"/>
                    <a:pt x="319" y="2736"/>
                    <a:pt x="247" y="2736"/>
                  </a:cubicBezTo>
                  <a:cubicBezTo>
                    <a:pt x="175" y="2736"/>
                    <a:pt x="198" y="2735"/>
                    <a:pt x="181" y="2727"/>
                  </a:cubicBezTo>
                  <a:cubicBezTo>
                    <a:pt x="164" y="2719"/>
                    <a:pt x="144" y="2707"/>
                    <a:pt x="142" y="2688"/>
                  </a:cubicBezTo>
                  <a:cubicBezTo>
                    <a:pt x="140" y="2669"/>
                    <a:pt x="160" y="2637"/>
                    <a:pt x="166" y="2614"/>
                  </a:cubicBezTo>
                  <a:cubicBezTo>
                    <a:pt x="172" y="2591"/>
                    <a:pt x="179" y="2595"/>
                    <a:pt x="175" y="2548"/>
                  </a:cubicBezTo>
                  <a:cubicBezTo>
                    <a:pt x="171" y="2501"/>
                    <a:pt x="148" y="2381"/>
                    <a:pt x="144" y="2333"/>
                  </a:cubicBezTo>
                  <a:cubicBezTo>
                    <a:pt x="140" y="2285"/>
                    <a:pt x="146" y="2285"/>
                    <a:pt x="152" y="2258"/>
                  </a:cubicBezTo>
                  <a:cubicBezTo>
                    <a:pt x="158" y="2231"/>
                    <a:pt x="182" y="2220"/>
                    <a:pt x="181" y="2170"/>
                  </a:cubicBezTo>
                  <a:cubicBezTo>
                    <a:pt x="180" y="2121"/>
                    <a:pt x="161" y="2033"/>
                    <a:pt x="148" y="1962"/>
                  </a:cubicBezTo>
                  <a:cubicBezTo>
                    <a:pt x="135" y="1891"/>
                    <a:pt x="120" y="1796"/>
                    <a:pt x="103" y="1743"/>
                  </a:cubicBezTo>
                  <a:cubicBezTo>
                    <a:pt x="86" y="1689"/>
                    <a:pt x="62" y="1682"/>
                    <a:pt x="45" y="1643"/>
                  </a:cubicBezTo>
                  <a:cubicBezTo>
                    <a:pt x="28" y="1604"/>
                    <a:pt x="4" y="1555"/>
                    <a:pt x="2" y="1511"/>
                  </a:cubicBezTo>
                  <a:cubicBezTo>
                    <a:pt x="0" y="1467"/>
                    <a:pt x="16" y="1431"/>
                    <a:pt x="35" y="1377"/>
                  </a:cubicBezTo>
                  <a:cubicBezTo>
                    <a:pt x="54" y="1323"/>
                    <a:pt x="100" y="1252"/>
                    <a:pt x="115" y="1189"/>
                  </a:cubicBezTo>
                  <a:cubicBezTo>
                    <a:pt x="130" y="1127"/>
                    <a:pt x="127" y="1053"/>
                    <a:pt x="123" y="998"/>
                  </a:cubicBezTo>
                  <a:cubicBezTo>
                    <a:pt x="119" y="944"/>
                    <a:pt x="103" y="909"/>
                    <a:pt x="94" y="862"/>
                  </a:cubicBezTo>
                  <a:cubicBezTo>
                    <a:pt x="85" y="814"/>
                    <a:pt x="61" y="778"/>
                    <a:pt x="70" y="712"/>
                  </a:cubicBezTo>
                  <a:cubicBezTo>
                    <a:pt x="79" y="647"/>
                    <a:pt x="133" y="518"/>
                    <a:pt x="148" y="466"/>
                  </a:cubicBezTo>
                  <a:cubicBezTo>
                    <a:pt x="163" y="413"/>
                    <a:pt x="163" y="422"/>
                    <a:pt x="158" y="396"/>
                  </a:cubicBezTo>
                  <a:cubicBezTo>
                    <a:pt x="153" y="370"/>
                    <a:pt x="132" y="338"/>
                    <a:pt x="117" y="305"/>
                  </a:cubicBezTo>
                  <a:cubicBezTo>
                    <a:pt x="102" y="272"/>
                    <a:pt x="71" y="231"/>
                    <a:pt x="68" y="195"/>
                  </a:cubicBezTo>
                  <a:cubicBezTo>
                    <a:pt x="65" y="159"/>
                    <a:pt x="76" y="118"/>
                    <a:pt x="101" y="88"/>
                  </a:cubicBezTo>
                  <a:cubicBezTo>
                    <a:pt x="126" y="58"/>
                    <a:pt x="175" y="27"/>
                    <a:pt x="216" y="14"/>
                  </a:cubicBezTo>
                  <a:cubicBezTo>
                    <a:pt x="257" y="1"/>
                    <a:pt x="304" y="0"/>
                    <a:pt x="346" y="9"/>
                  </a:cubicBezTo>
                  <a:cubicBezTo>
                    <a:pt x="388" y="18"/>
                    <a:pt x="438" y="30"/>
                    <a:pt x="469" y="67"/>
                  </a:cubicBezTo>
                  <a:cubicBezTo>
                    <a:pt x="500" y="103"/>
                    <a:pt x="515" y="190"/>
                    <a:pt x="535" y="225"/>
                  </a:cubicBezTo>
                  <a:cubicBezTo>
                    <a:pt x="555" y="261"/>
                    <a:pt x="588" y="267"/>
                    <a:pt x="588" y="280"/>
                  </a:cubicBezTo>
                  <a:cubicBezTo>
                    <a:pt x="588" y="293"/>
                    <a:pt x="544" y="291"/>
                    <a:pt x="537" y="302"/>
                  </a:cubicBezTo>
                  <a:cubicBezTo>
                    <a:pt x="530" y="313"/>
                    <a:pt x="543" y="337"/>
                    <a:pt x="544" y="346"/>
                  </a:cubicBezTo>
                  <a:close/>
                </a:path>
              </a:pathLst>
            </a:custGeom>
            <a:solidFill>
              <a:srgbClr val="5F5F5F">
                <a:alpha val="30196"/>
              </a:srgbClr>
            </a:solidFill>
            <a:ln w="285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pic>
          <p:nvPicPr>
            <p:cNvPr id="24583" name="Picture 10" descr="skeleton">
              <a:extLst>
                <a:ext uri="{FF2B5EF4-FFF2-40B4-BE49-F238E27FC236}">
                  <a16:creationId xmlns:a16="http://schemas.microsoft.com/office/drawing/2014/main" id="{90528D3B-56FE-4259-BB1D-2ED7BCE45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752"/>
              <a:ext cx="765" cy="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Freeform 7">
              <a:extLst>
                <a:ext uri="{FF2B5EF4-FFF2-40B4-BE49-F238E27FC236}">
                  <a16:creationId xmlns:a16="http://schemas.microsoft.com/office/drawing/2014/main" id="{25625B2B-FA93-4FC6-905C-39FFD953F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879"/>
              <a:ext cx="685" cy="2487"/>
            </a:xfrm>
            <a:custGeom>
              <a:avLst/>
              <a:gdLst>
                <a:gd name="T0" fmla="*/ 3 w 807"/>
                <a:gd name="T1" fmla="*/ 3 h 2891"/>
                <a:gd name="T2" fmla="*/ 3 w 807"/>
                <a:gd name="T3" fmla="*/ 3 h 2891"/>
                <a:gd name="T4" fmla="*/ 3 w 807"/>
                <a:gd name="T5" fmla="*/ 3 h 2891"/>
                <a:gd name="T6" fmla="*/ 3 w 807"/>
                <a:gd name="T7" fmla="*/ 3 h 2891"/>
                <a:gd name="T8" fmla="*/ 3 w 807"/>
                <a:gd name="T9" fmla="*/ 3 h 2891"/>
                <a:gd name="T10" fmla="*/ 3 w 807"/>
                <a:gd name="T11" fmla="*/ 3 h 2891"/>
                <a:gd name="T12" fmla="*/ 3 w 807"/>
                <a:gd name="T13" fmla="*/ 3 h 2891"/>
                <a:gd name="T14" fmla="*/ 3 w 807"/>
                <a:gd name="T15" fmla="*/ 3 h 2891"/>
                <a:gd name="T16" fmla="*/ 3 w 807"/>
                <a:gd name="T17" fmla="*/ 3 h 2891"/>
                <a:gd name="T18" fmla="*/ 3 w 807"/>
                <a:gd name="T19" fmla="*/ 3 h 2891"/>
                <a:gd name="T20" fmla="*/ 3 w 807"/>
                <a:gd name="T21" fmla="*/ 5 h 2891"/>
                <a:gd name="T22" fmla="*/ 3 w 807"/>
                <a:gd name="T23" fmla="*/ 5 h 2891"/>
                <a:gd name="T24" fmla="*/ 3 w 807"/>
                <a:gd name="T25" fmla="*/ 6 h 2891"/>
                <a:gd name="T26" fmla="*/ 3 w 807"/>
                <a:gd name="T27" fmla="*/ 7 h 2891"/>
                <a:gd name="T28" fmla="*/ 3 w 807"/>
                <a:gd name="T29" fmla="*/ 7 h 2891"/>
                <a:gd name="T30" fmla="*/ 3 w 807"/>
                <a:gd name="T31" fmla="*/ 7 h 2891"/>
                <a:gd name="T32" fmla="*/ 3 w 807"/>
                <a:gd name="T33" fmla="*/ 7 h 2891"/>
                <a:gd name="T34" fmla="*/ 3 w 807"/>
                <a:gd name="T35" fmla="*/ 7 h 2891"/>
                <a:gd name="T36" fmla="*/ 3 w 807"/>
                <a:gd name="T37" fmla="*/ 7 h 2891"/>
                <a:gd name="T38" fmla="*/ 3 w 807"/>
                <a:gd name="T39" fmla="*/ 6 h 2891"/>
                <a:gd name="T40" fmla="*/ 3 w 807"/>
                <a:gd name="T41" fmla="*/ 5 h 2891"/>
                <a:gd name="T42" fmla="*/ 3 w 807"/>
                <a:gd name="T43" fmla="*/ 4 h 2891"/>
                <a:gd name="T44" fmla="*/ 3 w 807"/>
                <a:gd name="T45" fmla="*/ 3 h 2891"/>
                <a:gd name="T46" fmla="*/ 3 w 807"/>
                <a:gd name="T47" fmla="*/ 3 h 2891"/>
                <a:gd name="T48" fmla="*/ 3 w 807"/>
                <a:gd name="T49" fmla="*/ 3 h 2891"/>
                <a:gd name="T50" fmla="*/ 3 w 807"/>
                <a:gd name="T51" fmla="*/ 3 h 2891"/>
                <a:gd name="T52" fmla="*/ 3 w 807"/>
                <a:gd name="T53" fmla="*/ 3 h 2891"/>
                <a:gd name="T54" fmla="*/ 3 w 807"/>
                <a:gd name="T55" fmla="*/ 3 h 2891"/>
                <a:gd name="T56" fmla="*/ 3 w 807"/>
                <a:gd name="T57" fmla="*/ 3 h 2891"/>
                <a:gd name="T58" fmla="*/ 3 w 807"/>
                <a:gd name="T59" fmla="*/ 3 h 2891"/>
                <a:gd name="T60" fmla="*/ 3 w 807"/>
                <a:gd name="T61" fmla="*/ 3 h 2891"/>
                <a:gd name="T62" fmla="*/ 3 w 807"/>
                <a:gd name="T63" fmla="*/ 3 h 28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7"/>
                <a:gd name="T97" fmla="*/ 0 h 2891"/>
                <a:gd name="T98" fmla="*/ 807 w 807"/>
                <a:gd name="T99" fmla="*/ 2891 h 28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7" h="2891">
                  <a:moveTo>
                    <a:pt x="485" y="371"/>
                  </a:moveTo>
                  <a:cubicBezTo>
                    <a:pt x="486" y="382"/>
                    <a:pt x="482" y="387"/>
                    <a:pt x="482" y="392"/>
                  </a:cubicBezTo>
                  <a:cubicBezTo>
                    <a:pt x="482" y="398"/>
                    <a:pt x="485" y="398"/>
                    <a:pt x="485" y="405"/>
                  </a:cubicBezTo>
                  <a:cubicBezTo>
                    <a:pt x="485" y="412"/>
                    <a:pt x="479" y="427"/>
                    <a:pt x="479" y="435"/>
                  </a:cubicBezTo>
                  <a:cubicBezTo>
                    <a:pt x="479" y="443"/>
                    <a:pt x="489" y="447"/>
                    <a:pt x="488" y="454"/>
                  </a:cubicBezTo>
                  <a:cubicBezTo>
                    <a:pt x="487" y="460"/>
                    <a:pt x="489" y="474"/>
                    <a:pt x="476" y="478"/>
                  </a:cubicBezTo>
                  <a:cubicBezTo>
                    <a:pt x="463" y="482"/>
                    <a:pt x="420" y="476"/>
                    <a:pt x="407" y="481"/>
                  </a:cubicBezTo>
                  <a:cubicBezTo>
                    <a:pt x="394" y="486"/>
                    <a:pt x="397" y="493"/>
                    <a:pt x="395" y="508"/>
                  </a:cubicBezTo>
                  <a:cubicBezTo>
                    <a:pt x="393" y="524"/>
                    <a:pt x="391" y="556"/>
                    <a:pt x="395" y="575"/>
                  </a:cubicBezTo>
                  <a:cubicBezTo>
                    <a:pt x="399" y="595"/>
                    <a:pt x="396" y="598"/>
                    <a:pt x="419" y="624"/>
                  </a:cubicBezTo>
                  <a:cubicBezTo>
                    <a:pt x="442" y="650"/>
                    <a:pt x="506" y="704"/>
                    <a:pt x="531" y="731"/>
                  </a:cubicBezTo>
                  <a:cubicBezTo>
                    <a:pt x="556" y="758"/>
                    <a:pt x="557" y="766"/>
                    <a:pt x="572" y="788"/>
                  </a:cubicBezTo>
                  <a:cubicBezTo>
                    <a:pt x="587" y="810"/>
                    <a:pt x="607" y="834"/>
                    <a:pt x="622" y="862"/>
                  </a:cubicBezTo>
                  <a:cubicBezTo>
                    <a:pt x="637" y="890"/>
                    <a:pt x="652" y="928"/>
                    <a:pt x="663" y="953"/>
                  </a:cubicBezTo>
                  <a:cubicBezTo>
                    <a:pt x="674" y="978"/>
                    <a:pt x="669" y="984"/>
                    <a:pt x="687" y="1011"/>
                  </a:cubicBezTo>
                  <a:cubicBezTo>
                    <a:pt x="705" y="1038"/>
                    <a:pt x="752" y="1066"/>
                    <a:pt x="770" y="1117"/>
                  </a:cubicBezTo>
                  <a:cubicBezTo>
                    <a:pt x="788" y="1168"/>
                    <a:pt x="807" y="1257"/>
                    <a:pt x="794" y="1315"/>
                  </a:cubicBezTo>
                  <a:cubicBezTo>
                    <a:pt x="781" y="1373"/>
                    <a:pt x="724" y="1428"/>
                    <a:pt x="692" y="1464"/>
                  </a:cubicBezTo>
                  <a:cubicBezTo>
                    <a:pt x="660" y="1500"/>
                    <a:pt x="629" y="1516"/>
                    <a:pt x="601" y="1534"/>
                  </a:cubicBezTo>
                  <a:cubicBezTo>
                    <a:pt x="573" y="1552"/>
                    <a:pt x="548" y="1554"/>
                    <a:pt x="523" y="1570"/>
                  </a:cubicBezTo>
                  <a:cubicBezTo>
                    <a:pt x="506" y="1596"/>
                    <a:pt x="503" y="1777"/>
                    <a:pt x="496" y="1840"/>
                  </a:cubicBezTo>
                  <a:cubicBezTo>
                    <a:pt x="489" y="1903"/>
                    <a:pt x="487" y="1910"/>
                    <a:pt x="482" y="1949"/>
                  </a:cubicBezTo>
                  <a:cubicBezTo>
                    <a:pt x="477" y="1988"/>
                    <a:pt x="472" y="2033"/>
                    <a:pt x="465" y="2072"/>
                  </a:cubicBezTo>
                  <a:cubicBezTo>
                    <a:pt x="458" y="2111"/>
                    <a:pt x="447" y="2153"/>
                    <a:pt x="439" y="2181"/>
                  </a:cubicBezTo>
                  <a:cubicBezTo>
                    <a:pt x="431" y="2209"/>
                    <a:pt x="424" y="2222"/>
                    <a:pt x="414" y="2242"/>
                  </a:cubicBezTo>
                  <a:cubicBezTo>
                    <a:pt x="404" y="2263"/>
                    <a:pt x="389" y="2271"/>
                    <a:pt x="381" y="2303"/>
                  </a:cubicBezTo>
                  <a:cubicBezTo>
                    <a:pt x="373" y="2335"/>
                    <a:pt x="370" y="2388"/>
                    <a:pt x="364" y="2435"/>
                  </a:cubicBezTo>
                  <a:cubicBezTo>
                    <a:pt x="358" y="2481"/>
                    <a:pt x="349" y="2544"/>
                    <a:pt x="344" y="2586"/>
                  </a:cubicBezTo>
                  <a:cubicBezTo>
                    <a:pt x="339" y="2628"/>
                    <a:pt x="330" y="2660"/>
                    <a:pt x="334" y="2689"/>
                  </a:cubicBezTo>
                  <a:cubicBezTo>
                    <a:pt x="338" y="2718"/>
                    <a:pt x="342" y="2744"/>
                    <a:pt x="369" y="2761"/>
                  </a:cubicBezTo>
                  <a:cubicBezTo>
                    <a:pt x="396" y="2778"/>
                    <a:pt x="461" y="2781"/>
                    <a:pt x="494" y="2788"/>
                  </a:cubicBezTo>
                  <a:cubicBezTo>
                    <a:pt x="527" y="2795"/>
                    <a:pt x="554" y="2789"/>
                    <a:pt x="568" y="2804"/>
                  </a:cubicBezTo>
                  <a:cubicBezTo>
                    <a:pt x="582" y="2819"/>
                    <a:pt x="640" y="2865"/>
                    <a:pt x="577" y="2878"/>
                  </a:cubicBezTo>
                  <a:cubicBezTo>
                    <a:pt x="514" y="2891"/>
                    <a:pt x="264" y="2885"/>
                    <a:pt x="188" y="2884"/>
                  </a:cubicBezTo>
                  <a:cubicBezTo>
                    <a:pt x="112" y="2883"/>
                    <a:pt x="135" y="2884"/>
                    <a:pt x="122" y="2874"/>
                  </a:cubicBezTo>
                  <a:cubicBezTo>
                    <a:pt x="109" y="2865"/>
                    <a:pt x="108" y="2848"/>
                    <a:pt x="109" y="2827"/>
                  </a:cubicBezTo>
                  <a:cubicBezTo>
                    <a:pt x="110" y="2807"/>
                    <a:pt x="126" y="2780"/>
                    <a:pt x="130" y="2752"/>
                  </a:cubicBezTo>
                  <a:cubicBezTo>
                    <a:pt x="134" y="2724"/>
                    <a:pt x="138" y="2688"/>
                    <a:pt x="136" y="2656"/>
                  </a:cubicBezTo>
                  <a:cubicBezTo>
                    <a:pt x="134" y="2624"/>
                    <a:pt x="128" y="2590"/>
                    <a:pt x="120" y="2557"/>
                  </a:cubicBezTo>
                  <a:cubicBezTo>
                    <a:pt x="112" y="2524"/>
                    <a:pt x="90" y="2489"/>
                    <a:pt x="85" y="2460"/>
                  </a:cubicBezTo>
                  <a:cubicBezTo>
                    <a:pt x="80" y="2431"/>
                    <a:pt x="85" y="2424"/>
                    <a:pt x="93" y="2381"/>
                  </a:cubicBezTo>
                  <a:cubicBezTo>
                    <a:pt x="101" y="2338"/>
                    <a:pt x="133" y="2258"/>
                    <a:pt x="136" y="2204"/>
                  </a:cubicBezTo>
                  <a:cubicBezTo>
                    <a:pt x="139" y="2150"/>
                    <a:pt x="118" y="2115"/>
                    <a:pt x="111" y="2056"/>
                  </a:cubicBezTo>
                  <a:cubicBezTo>
                    <a:pt x="104" y="1997"/>
                    <a:pt x="104" y="1908"/>
                    <a:pt x="95" y="1850"/>
                  </a:cubicBezTo>
                  <a:cubicBezTo>
                    <a:pt x="86" y="1792"/>
                    <a:pt x="68" y="1758"/>
                    <a:pt x="54" y="1710"/>
                  </a:cubicBezTo>
                  <a:cubicBezTo>
                    <a:pt x="40" y="1662"/>
                    <a:pt x="18" y="1615"/>
                    <a:pt x="13" y="1562"/>
                  </a:cubicBezTo>
                  <a:cubicBezTo>
                    <a:pt x="8" y="1509"/>
                    <a:pt x="14" y="1440"/>
                    <a:pt x="21" y="1389"/>
                  </a:cubicBezTo>
                  <a:cubicBezTo>
                    <a:pt x="28" y="1338"/>
                    <a:pt x="49" y="1313"/>
                    <a:pt x="56" y="1258"/>
                  </a:cubicBezTo>
                  <a:cubicBezTo>
                    <a:pt x="63" y="1203"/>
                    <a:pt x="68" y="1115"/>
                    <a:pt x="64" y="1057"/>
                  </a:cubicBezTo>
                  <a:cubicBezTo>
                    <a:pt x="60" y="1000"/>
                    <a:pt x="44" y="964"/>
                    <a:pt x="35" y="914"/>
                  </a:cubicBezTo>
                  <a:cubicBezTo>
                    <a:pt x="26" y="864"/>
                    <a:pt x="0" y="826"/>
                    <a:pt x="11" y="757"/>
                  </a:cubicBezTo>
                  <a:cubicBezTo>
                    <a:pt x="22" y="688"/>
                    <a:pt x="88" y="555"/>
                    <a:pt x="103" y="500"/>
                  </a:cubicBezTo>
                  <a:cubicBezTo>
                    <a:pt x="118" y="445"/>
                    <a:pt x="106" y="452"/>
                    <a:pt x="99" y="424"/>
                  </a:cubicBezTo>
                  <a:cubicBezTo>
                    <a:pt x="92" y="396"/>
                    <a:pt x="70" y="363"/>
                    <a:pt x="58" y="329"/>
                  </a:cubicBezTo>
                  <a:cubicBezTo>
                    <a:pt x="46" y="295"/>
                    <a:pt x="27" y="258"/>
                    <a:pt x="27" y="221"/>
                  </a:cubicBezTo>
                  <a:cubicBezTo>
                    <a:pt x="27" y="184"/>
                    <a:pt x="41" y="137"/>
                    <a:pt x="60" y="105"/>
                  </a:cubicBezTo>
                  <a:cubicBezTo>
                    <a:pt x="79" y="73"/>
                    <a:pt x="108" y="47"/>
                    <a:pt x="142" y="31"/>
                  </a:cubicBezTo>
                  <a:cubicBezTo>
                    <a:pt x="176" y="15"/>
                    <a:pt x="217" y="0"/>
                    <a:pt x="265" y="7"/>
                  </a:cubicBezTo>
                  <a:cubicBezTo>
                    <a:pt x="313" y="14"/>
                    <a:pt x="394" y="47"/>
                    <a:pt x="430" y="72"/>
                  </a:cubicBezTo>
                  <a:cubicBezTo>
                    <a:pt x="466" y="97"/>
                    <a:pt x="471" y="126"/>
                    <a:pt x="479" y="155"/>
                  </a:cubicBezTo>
                  <a:cubicBezTo>
                    <a:pt x="487" y="184"/>
                    <a:pt x="468" y="220"/>
                    <a:pt x="476" y="245"/>
                  </a:cubicBezTo>
                  <a:cubicBezTo>
                    <a:pt x="484" y="270"/>
                    <a:pt x="527" y="290"/>
                    <a:pt x="527" y="304"/>
                  </a:cubicBezTo>
                  <a:cubicBezTo>
                    <a:pt x="527" y="318"/>
                    <a:pt x="486" y="317"/>
                    <a:pt x="479" y="328"/>
                  </a:cubicBezTo>
                  <a:cubicBezTo>
                    <a:pt x="472" y="339"/>
                    <a:pt x="484" y="362"/>
                    <a:pt x="485" y="371"/>
                  </a:cubicBezTo>
                  <a:close/>
                </a:path>
              </a:pathLst>
            </a:custGeom>
            <a:solidFill>
              <a:srgbClr val="5F5F5F">
                <a:alpha val="30196"/>
              </a:srgbClr>
            </a:solidFill>
            <a:ln w="285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grpSp>
          <p:nvGrpSpPr>
            <p:cNvPr id="24585" name="Group 11">
              <a:extLst>
                <a:ext uri="{FF2B5EF4-FFF2-40B4-BE49-F238E27FC236}">
                  <a16:creationId xmlns:a16="http://schemas.microsoft.com/office/drawing/2014/main" id="{B632A01B-008E-4051-8003-CA33AE990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" y="1886"/>
              <a:ext cx="849" cy="204"/>
              <a:chOff x="3248" y="2010"/>
              <a:chExt cx="999" cy="236"/>
            </a:xfrm>
          </p:grpSpPr>
          <p:sp>
            <p:nvSpPr>
              <p:cNvPr id="24617" name="Freeform 12">
                <a:extLst>
                  <a:ext uri="{FF2B5EF4-FFF2-40B4-BE49-F238E27FC236}">
                    <a16:creationId xmlns:a16="http://schemas.microsoft.com/office/drawing/2014/main" id="{DCF9F6BA-A011-4BB8-A97D-9F8E045E2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0"/>
                <a:ext cx="853" cy="59"/>
              </a:xfrm>
              <a:custGeom>
                <a:avLst/>
                <a:gdLst>
                  <a:gd name="T0" fmla="*/ 796 w 853"/>
                  <a:gd name="T1" fmla="*/ 0 h 59"/>
                  <a:gd name="T2" fmla="*/ 389 w 853"/>
                  <a:gd name="T3" fmla="*/ 9 h 59"/>
                  <a:gd name="T4" fmla="*/ 149 w 853"/>
                  <a:gd name="T5" fmla="*/ 9 h 59"/>
                  <a:gd name="T6" fmla="*/ 89 w 853"/>
                  <a:gd name="T7" fmla="*/ 9 h 59"/>
                  <a:gd name="T8" fmla="*/ 77 w 853"/>
                  <a:gd name="T9" fmla="*/ 27 h 59"/>
                  <a:gd name="T10" fmla="*/ 118 w 853"/>
                  <a:gd name="T11" fmla="*/ 57 h 59"/>
                  <a:gd name="T12" fmla="*/ 784 w 853"/>
                  <a:gd name="T13" fmla="*/ 42 h 59"/>
                  <a:gd name="T14" fmla="*/ 853 w 853"/>
                  <a:gd name="T15" fmla="*/ 5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3"/>
                  <a:gd name="T25" fmla="*/ 0 h 59"/>
                  <a:gd name="T26" fmla="*/ 853 w 853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3" h="59">
                    <a:moveTo>
                      <a:pt x="796" y="0"/>
                    </a:moveTo>
                    <a:cubicBezTo>
                      <a:pt x="728" y="2"/>
                      <a:pt x="497" y="8"/>
                      <a:pt x="389" y="9"/>
                    </a:cubicBezTo>
                    <a:cubicBezTo>
                      <a:pt x="281" y="10"/>
                      <a:pt x="199" y="9"/>
                      <a:pt x="149" y="9"/>
                    </a:cubicBezTo>
                    <a:cubicBezTo>
                      <a:pt x="99" y="9"/>
                      <a:pt x="101" y="6"/>
                      <a:pt x="89" y="9"/>
                    </a:cubicBezTo>
                    <a:cubicBezTo>
                      <a:pt x="77" y="12"/>
                      <a:pt x="72" y="19"/>
                      <a:pt x="77" y="27"/>
                    </a:cubicBezTo>
                    <a:cubicBezTo>
                      <a:pt x="82" y="35"/>
                      <a:pt x="0" y="55"/>
                      <a:pt x="118" y="57"/>
                    </a:cubicBezTo>
                    <a:cubicBezTo>
                      <a:pt x="236" y="59"/>
                      <a:pt x="645" y="45"/>
                      <a:pt x="784" y="42"/>
                    </a:cubicBezTo>
                    <a:cubicBezTo>
                      <a:pt x="784" y="42"/>
                      <a:pt x="796" y="0"/>
                      <a:pt x="853" y="57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8" name="Freeform 13">
                <a:extLst>
                  <a:ext uri="{FF2B5EF4-FFF2-40B4-BE49-F238E27FC236}">
                    <a16:creationId xmlns:a16="http://schemas.microsoft.com/office/drawing/2014/main" id="{9FBED03B-A651-4842-AE78-D69745F9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067"/>
                <a:ext cx="194" cy="179"/>
              </a:xfrm>
              <a:custGeom>
                <a:avLst/>
                <a:gdLst>
                  <a:gd name="T0" fmla="*/ 146 w 194"/>
                  <a:gd name="T1" fmla="*/ 0 h 179"/>
                  <a:gd name="T2" fmla="*/ 50 w 194"/>
                  <a:gd name="T3" fmla="*/ 96 h 179"/>
                  <a:gd name="T4" fmla="*/ 2 w 194"/>
                  <a:gd name="T5" fmla="*/ 138 h 179"/>
                  <a:gd name="T6" fmla="*/ 38 w 194"/>
                  <a:gd name="T7" fmla="*/ 156 h 179"/>
                  <a:gd name="T8" fmla="*/ 194 w 19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79"/>
                  <a:gd name="T17" fmla="*/ 194 w 19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79">
                    <a:moveTo>
                      <a:pt x="146" y="0"/>
                    </a:moveTo>
                    <a:cubicBezTo>
                      <a:pt x="110" y="36"/>
                      <a:pt x="74" y="73"/>
                      <a:pt x="50" y="96"/>
                    </a:cubicBezTo>
                    <a:cubicBezTo>
                      <a:pt x="26" y="119"/>
                      <a:pt x="4" y="128"/>
                      <a:pt x="2" y="138"/>
                    </a:cubicBezTo>
                    <a:cubicBezTo>
                      <a:pt x="0" y="148"/>
                      <a:pt x="6" y="179"/>
                      <a:pt x="38" y="156"/>
                    </a:cubicBezTo>
                    <a:cubicBezTo>
                      <a:pt x="70" y="133"/>
                      <a:pt x="162" y="32"/>
                      <a:pt x="194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9" name="Freeform 14">
                <a:extLst>
                  <a:ext uri="{FF2B5EF4-FFF2-40B4-BE49-F238E27FC236}">
                    <a16:creationId xmlns:a16="http://schemas.microsoft.com/office/drawing/2014/main" id="{2CE18250-A5C2-476A-9361-A2E0F4D1A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010"/>
                <a:ext cx="221" cy="201"/>
              </a:xfrm>
              <a:custGeom>
                <a:avLst/>
                <a:gdLst>
                  <a:gd name="T0" fmla="*/ 24 w 221"/>
                  <a:gd name="T1" fmla="*/ 0 h 201"/>
                  <a:gd name="T2" fmla="*/ 78 w 221"/>
                  <a:gd name="T3" fmla="*/ 24 h 201"/>
                  <a:gd name="T4" fmla="*/ 114 w 221"/>
                  <a:gd name="T5" fmla="*/ 45 h 201"/>
                  <a:gd name="T6" fmla="*/ 168 w 221"/>
                  <a:gd name="T7" fmla="*/ 99 h 201"/>
                  <a:gd name="T8" fmla="*/ 216 w 221"/>
                  <a:gd name="T9" fmla="*/ 153 h 201"/>
                  <a:gd name="T10" fmla="*/ 198 w 221"/>
                  <a:gd name="T11" fmla="*/ 201 h 201"/>
                  <a:gd name="T12" fmla="*/ 168 w 221"/>
                  <a:gd name="T13" fmla="*/ 153 h 201"/>
                  <a:gd name="T14" fmla="*/ 42 w 221"/>
                  <a:gd name="T15" fmla="*/ 57 h 201"/>
                  <a:gd name="T16" fmla="*/ 0 w 221"/>
                  <a:gd name="T17" fmla="*/ 45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201"/>
                  <a:gd name="T29" fmla="*/ 221 w 22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201">
                    <a:moveTo>
                      <a:pt x="24" y="0"/>
                    </a:moveTo>
                    <a:cubicBezTo>
                      <a:pt x="34" y="4"/>
                      <a:pt x="63" y="17"/>
                      <a:pt x="78" y="24"/>
                    </a:cubicBezTo>
                    <a:cubicBezTo>
                      <a:pt x="93" y="31"/>
                      <a:pt x="99" y="33"/>
                      <a:pt x="114" y="45"/>
                    </a:cubicBezTo>
                    <a:cubicBezTo>
                      <a:pt x="129" y="57"/>
                      <a:pt x="151" y="81"/>
                      <a:pt x="168" y="99"/>
                    </a:cubicBezTo>
                    <a:cubicBezTo>
                      <a:pt x="185" y="117"/>
                      <a:pt x="211" y="136"/>
                      <a:pt x="216" y="153"/>
                    </a:cubicBezTo>
                    <a:cubicBezTo>
                      <a:pt x="221" y="170"/>
                      <a:pt x="206" y="201"/>
                      <a:pt x="198" y="201"/>
                    </a:cubicBezTo>
                    <a:cubicBezTo>
                      <a:pt x="190" y="201"/>
                      <a:pt x="194" y="177"/>
                      <a:pt x="168" y="153"/>
                    </a:cubicBezTo>
                    <a:cubicBezTo>
                      <a:pt x="142" y="129"/>
                      <a:pt x="70" y="75"/>
                      <a:pt x="42" y="57"/>
                    </a:cubicBezTo>
                    <a:cubicBezTo>
                      <a:pt x="14" y="39"/>
                      <a:pt x="9" y="47"/>
                      <a:pt x="0" y="4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0" name="Line 15">
                <a:extLst>
                  <a:ext uri="{FF2B5EF4-FFF2-40B4-BE49-F238E27FC236}">
                    <a16:creationId xmlns:a16="http://schemas.microsoft.com/office/drawing/2014/main" id="{850DF01F-CFBD-4A01-8BAF-941BB7302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1" name="Line 16">
                <a:extLst>
                  <a:ext uri="{FF2B5EF4-FFF2-40B4-BE49-F238E27FC236}">
                    <a16:creationId xmlns:a16="http://schemas.microsoft.com/office/drawing/2014/main" id="{8555AD04-94DD-454A-9148-985173D05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2" name="Line 17">
                <a:extLst>
                  <a:ext uri="{FF2B5EF4-FFF2-40B4-BE49-F238E27FC236}">
                    <a16:creationId xmlns:a16="http://schemas.microsoft.com/office/drawing/2014/main" id="{D4FB04E8-0456-4E3F-BBFC-0150E1E28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3" name="Line 18">
                <a:extLst>
                  <a:ext uri="{FF2B5EF4-FFF2-40B4-BE49-F238E27FC236}">
                    <a16:creationId xmlns:a16="http://schemas.microsoft.com/office/drawing/2014/main" id="{71F4FA1E-3F5C-4F57-8C0C-126E2C934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4" name="Line 19">
                <a:extLst>
                  <a:ext uri="{FF2B5EF4-FFF2-40B4-BE49-F238E27FC236}">
                    <a16:creationId xmlns:a16="http://schemas.microsoft.com/office/drawing/2014/main" id="{0336BFE7-53F4-4C0C-AA56-B08B0B434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5" name="Line 20">
                <a:extLst>
                  <a:ext uri="{FF2B5EF4-FFF2-40B4-BE49-F238E27FC236}">
                    <a16:creationId xmlns:a16="http://schemas.microsoft.com/office/drawing/2014/main" id="{BBD79DC4-6772-4314-A5CA-0539A1235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6" name="Line 21">
                <a:extLst>
                  <a:ext uri="{FF2B5EF4-FFF2-40B4-BE49-F238E27FC236}">
                    <a16:creationId xmlns:a16="http://schemas.microsoft.com/office/drawing/2014/main" id="{4F9508A5-83D3-4EB8-AE94-17505E6C5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7" name="Line 22">
                <a:extLst>
                  <a:ext uri="{FF2B5EF4-FFF2-40B4-BE49-F238E27FC236}">
                    <a16:creationId xmlns:a16="http://schemas.microsoft.com/office/drawing/2014/main" id="{D79D9C8A-47BC-49CB-AC7C-995BBAFDB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8" name="Line 23">
                <a:extLst>
                  <a:ext uri="{FF2B5EF4-FFF2-40B4-BE49-F238E27FC236}">
                    <a16:creationId xmlns:a16="http://schemas.microsoft.com/office/drawing/2014/main" id="{AF00C90A-6B3A-4921-BC34-030B56ACA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29" name="Line 24">
                <a:extLst>
                  <a:ext uri="{FF2B5EF4-FFF2-40B4-BE49-F238E27FC236}">
                    <a16:creationId xmlns:a16="http://schemas.microsoft.com/office/drawing/2014/main" id="{5D4147FD-F9FF-437A-B2AF-62F0B6BD5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0" name="Line 25">
                <a:extLst>
                  <a:ext uri="{FF2B5EF4-FFF2-40B4-BE49-F238E27FC236}">
                    <a16:creationId xmlns:a16="http://schemas.microsoft.com/office/drawing/2014/main" id="{0D7F9A68-4C9E-4BE6-9BF0-DE68A659F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1" name="Line 26">
                <a:extLst>
                  <a:ext uri="{FF2B5EF4-FFF2-40B4-BE49-F238E27FC236}">
                    <a16:creationId xmlns:a16="http://schemas.microsoft.com/office/drawing/2014/main" id="{132CB602-018B-41F4-95CE-D9EC064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2" name="Line 27">
                <a:extLst>
                  <a:ext uri="{FF2B5EF4-FFF2-40B4-BE49-F238E27FC236}">
                    <a16:creationId xmlns:a16="http://schemas.microsoft.com/office/drawing/2014/main" id="{A54010CE-9535-4DC0-A82F-B33C6BD70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3" name="Line 28">
                <a:extLst>
                  <a:ext uri="{FF2B5EF4-FFF2-40B4-BE49-F238E27FC236}">
                    <a16:creationId xmlns:a16="http://schemas.microsoft.com/office/drawing/2014/main" id="{E00CEC8F-1F6F-41FC-B348-CA6989792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084" y="202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4" name="Line 29">
                <a:extLst>
                  <a:ext uri="{FF2B5EF4-FFF2-40B4-BE49-F238E27FC236}">
                    <a16:creationId xmlns:a16="http://schemas.microsoft.com/office/drawing/2014/main" id="{66BB401E-17E4-406C-B237-7BD96F24B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24" y="204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5" name="Line 30">
                <a:extLst>
                  <a:ext uri="{FF2B5EF4-FFF2-40B4-BE49-F238E27FC236}">
                    <a16:creationId xmlns:a16="http://schemas.microsoft.com/office/drawing/2014/main" id="{176B78D9-2213-4C71-B64E-1CC3B4043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97" y="2113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6" name="Line 31">
                <a:extLst>
                  <a:ext uri="{FF2B5EF4-FFF2-40B4-BE49-F238E27FC236}">
                    <a16:creationId xmlns:a16="http://schemas.microsoft.com/office/drawing/2014/main" id="{5EF3B0A1-BD57-488C-AA51-5DA34D15C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888" y="216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7" name="Line 32">
                <a:extLst>
                  <a:ext uri="{FF2B5EF4-FFF2-40B4-BE49-F238E27FC236}">
                    <a16:creationId xmlns:a16="http://schemas.microsoft.com/office/drawing/2014/main" id="{0537EE1F-5ABA-48CB-92F9-8868C744F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45" y="2107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8" name="Line 33">
                <a:extLst>
                  <a:ext uri="{FF2B5EF4-FFF2-40B4-BE49-F238E27FC236}">
                    <a16:creationId xmlns:a16="http://schemas.microsoft.com/office/drawing/2014/main" id="{E6FC1D1B-8356-4E90-8E2F-8FE74FDA6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4001" y="2055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39" name="Line 34">
                <a:extLst>
                  <a:ext uri="{FF2B5EF4-FFF2-40B4-BE49-F238E27FC236}">
                    <a16:creationId xmlns:a16="http://schemas.microsoft.com/office/drawing/2014/main" id="{C3F24002-4F5E-4F52-A0EE-753F66721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17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40" name="Line 35">
                <a:extLst>
                  <a:ext uri="{FF2B5EF4-FFF2-40B4-BE49-F238E27FC236}">
                    <a16:creationId xmlns:a16="http://schemas.microsoft.com/office/drawing/2014/main" id="{BF3BFDB6-4E4C-467A-B675-08E52F3B5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75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41" name="Line 36">
                <a:extLst>
                  <a:ext uri="{FF2B5EF4-FFF2-40B4-BE49-F238E27FC236}">
                    <a16:creationId xmlns:a16="http://schemas.microsoft.com/office/drawing/2014/main" id="{AF1D45C8-A2FF-49D7-822C-BD5883A09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57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42" name="Line 37">
                <a:extLst>
                  <a:ext uri="{FF2B5EF4-FFF2-40B4-BE49-F238E27FC236}">
                    <a16:creationId xmlns:a16="http://schemas.microsoft.com/office/drawing/2014/main" id="{053076E6-9C1D-4148-8009-7B11CEB62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220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43" name="Line 38">
                <a:extLst>
                  <a:ext uri="{FF2B5EF4-FFF2-40B4-BE49-F238E27FC236}">
                    <a16:creationId xmlns:a16="http://schemas.microsoft.com/office/drawing/2014/main" id="{1597AE28-B91A-47B2-8F23-702130888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44" name="Line 39">
                <a:extLst>
                  <a:ext uri="{FF2B5EF4-FFF2-40B4-BE49-F238E27FC236}">
                    <a16:creationId xmlns:a16="http://schemas.microsoft.com/office/drawing/2014/main" id="{3B503843-13F9-4D2E-A2B0-154B4FEB6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24586" name="Group 40">
              <a:extLst>
                <a:ext uri="{FF2B5EF4-FFF2-40B4-BE49-F238E27FC236}">
                  <a16:creationId xmlns:a16="http://schemas.microsoft.com/office/drawing/2014/main" id="{D890CE3B-BF49-47E9-B50B-2B0D66855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" y="1886"/>
              <a:ext cx="816" cy="204"/>
              <a:chOff x="3248" y="2010"/>
              <a:chExt cx="999" cy="236"/>
            </a:xfrm>
          </p:grpSpPr>
          <p:sp>
            <p:nvSpPr>
              <p:cNvPr id="24589" name="Freeform 41">
                <a:extLst>
                  <a:ext uri="{FF2B5EF4-FFF2-40B4-BE49-F238E27FC236}">
                    <a16:creationId xmlns:a16="http://schemas.microsoft.com/office/drawing/2014/main" id="{4653DA6A-AC85-454C-ABF9-062F8A011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0"/>
                <a:ext cx="853" cy="59"/>
              </a:xfrm>
              <a:custGeom>
                <a:avLst/>
                <a:gdLst>
                  <a:gd name="T0" fmla="*/ 796 w 853"/>
                  <a:gd name="T1" fmla="*/ 0 h 59"/>
                  <a:gd name="T2" fmla="*/ 389 w 853"/>
                  <a:gd name="T3" fmla="*/ 9 h 59"/>
                  <a:gd name="T4" fmla="*/ 149 w 853"/>
                  <a:gd name="T5" fmla="*/ 9 h 59"/>
                  <a:gd name="T6" fmla="*/ 89 w 853"/>
                  <a:gd name="T7" fmla="*/ 9 h 59"/>
                  <a:gd name="T8" fmla="*/ 77 w 853"/>
                  <a:gd name="T9" fmla="*/ 27 h 59"/>
                  <a:gd name="T10" fmla="*/ 118 w 853"/>
                  <a:gd name="T11" fmla="*/ 57 h 59"/>
                  <a:gd name="T12" fmla="*/ 784 w 853"/>
                  <a:gd name="T13" fmla="*/ 42 h 59"/>
                  <a:gd name="T14" fmla="*/ 853 w 853"/>
                  <a:gd name="T15" fmla="*/ 5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3"/>
                  <a:gd name="T25" fmla="*/ 0 h 59"/>
                  <a:gd name="T26" fmla="*/ 853 w 853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3" h="59">
                    <a:moveTo>
                      <a:pt x="796" y="0"/>
                    </a:moveTo>
                    <a:cubicBezTo>
                      <a:pt x="728" y="2"/>
                      <a:pt x="497" y="8"/>
                      <a:pt x="389" y="9"/>
                    </a:cubicBezTo>
                    <a:cubicBezTo>
                      <a:pt x="281" y="10"/>
                      <a:pt x="199" y="9"/>
                      <a:pt x="149" y="9"/>
                    </a:cubicBezTo>
                    <a:cubicBezTo>
                      <a:pt x="99" y="9"/>
                      <a:pt x="101" y="6"/>
                      <a:pt x="89" y="9"/>
                    </a:cubicBezTo>
                    <a:cubicBezTo>
                      <a:pt x="77" y="12"/>
                      <a:pt x="72" y="19"/>
                      <a:pt x="77" y="27"/>
                    </a:cubicBezTo>
                    <a:cubicBezTo>
                      <a:pt x="82" y="35"/>
                      <a:pt x="0" y="55"/>
                      <a:pt x="118" y="57"/>
                    </a:cubicBezTo>
                    <a:cubicBezTo>
                      <a:pt x="236" y="59"/>
                      <a:pt x="645" y="45"/>
                      <a:pt x="784" y="42"/>
                    </a:cubicBezTo>
                    <a:cubicBezTo>
                      <a:pt x="784" y="42"/>
                      <a:pt x="796" y="0"/>
                      <a:pt x="853" y="57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0" name="Freeform 42">
                <a:extLst>
                  <a:ext uri="{FF2B5EF4-FFF2-40B4-BE49-F238E27FC236}">
                    <a16:creationId xmlns:a16="http://schemas.microsoft.com/office/drawing/2014/main" id="{6E856735-98AD-4B03-9B5C-FF546DEF4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067"/>
                <a:ext cx="194" cy="179"/>
              </a:xfrm>
              <a:custGeom>
                <a:avLst/>
                <a:gdLst>
                  <a:gd name="T0" fmla="*/ 146 w 194"/>
                  <a:gd name="T1" fmla="*/ 0 h 179"/>
                  <a:gd name="T2" fmla="*/ 50 w 194"/>
                  <a:gd name="T3" fmla="*/ 96 h 179"/>
                  <a:gd name="T4" fmla="*/ 2 w 194"/>
                  <a:gd name="T5" fmla="*/ 138 h 179"/>
                  <a:gd name="T6" fmla="*/ 38 w 194"/>
                  <a:gd name="T7" fmla="*/ 156 h 179"/>
                  <a:gd name="T8" fmla="*/ 194 w 19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79"/>
                  <a:gd name="T17" fmla="*/ 194 w 19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79">
                    <a:moveTo>
                      <a:pt x="146" y="0"/>
                    </a:moveTo>
                    <a:cubicBezTo>
                      <a:pt x="110" y="36"/>
                      <a:pt x="74" y="73"/>
                      <a:pt x="50" y="96"/>
                    </a:cubicBezTo>
                    <a:cubicBezTo>
                      <a:pt x="26" y="119"/>
                      <a:pt x="4" y="128"/>
                      <a:pt x="2" y="138"/>
                    </a:cubicBezTo>
                    <a:cubicBezTo>
                      <a:pt x="0" y="148"/>
                      <a:pt x="6" y="179"/>
                      <a:pt x="38" y="156"/>
                    </a:cubicBezTo>
                    <a:cubicBezTo>
                      <a:pt x="70" y="133"/>
                      <a:pt x="162" y="32"/>
                      <a:pt x="194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1" name="Freeform 43">
                <a:extLst>
                  <a:ext uri="{FF2B5EF4-FFF2-40B4-BE49-F238E27FC236}">
                    <a16:creationId xmlns:a16="http://schemas.microsoft.com/office/drawing/2014/main" id="{2185FA3D-20DF-4849-8A9D-3812ADBC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010"/>
                <a:ext cx="221" cy="201"/>
              </a:xfrm>
              <a:custGeom>
                <a:avLst/>
                <a:gdLst>
                  <a:gd name="T0" fmla="*/ 24 w 221"/>
                  <a:gd name="T1" fmla="*/ 0 h 201"/>
                  <a:gd name="T2" fmla="*/ 78 w 221"/>
                  <a:gd name="T3" fmla="*/ 24 h 201"/>
                  <a:gd name="T4" fmla="*/ 114 w 221"/>
                  <a:gd name="T5" fmla="*/ 45 h 201"/>
                  <a:gd name="T6" fmla="*/ 168 w 221"/>
                  <a:gd name="T7" fmla="*/ 99 h 201"/>
                  <a:gd name="T8" fmla="*/ 216 w 221"/>
                  <a:gd name="T9" fmla="*/ 153 h 201"/>
                  <a:gd name="T10" fmla="*/ 198 w 221"/>
                  <a:gd name="T11" fmla="*/ 201 h 201"/>
                  <a:gd name="T12" fmla="*/ 168 w 221"/>
                  <a:gd name="T13" fmla="*/ 153 h 201"/>
                  <a:gd name="T14" fmla="*/ 42 w 221"/>
                  <a:gd name="T15" fmla="*/ 57 h 201"/>
                  <a:gd name="T16" fmla="*/ 0 w 221"/>
                  <a:gd name="T17" fmla="*/ 45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1"/>
                  <a:gd name="T28" fmla="*/ 0 h 201"/>
                  <a:gd name="T29" fmla="*/ 221 w 22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1" h="201">
                    <a:moveTo>
                      <a:pt x="24" y="0"/>
                    </a:moveTo>
                    <a:cubicBezTo>
                      <a:pt x="34" y="4"/>
                      <a:pt x="63" y="17"/>
                      <a:pt x="78" y="24"/>
                    </a:cubicBezTo>
                    <a:cubicBezTo>
                      <a:pt x="93" y="31"/>
                      <a:pt x="99" y="33"/>
                      <a:pt x="114" y="45"/>
                    </a:cubicBezTo>
                    <a:cubicBezTo>
                      <a:pt x="129" y="57"/>
                      <a:pt x="151" y="81"/>
                      <a:pt x="168" y="99"/>
                    </a:cubicBezTo>
                    <a:cubicBezTo>
                      <a:pt x="185" y="117"/>
                      <a:pt x="211" y="136"/>
                      <a:pt x="216" y="153"/>
                    </a:cubicBezTo>
                    <a:cubicBezTo>
                      <a:pt x="221" y="170"/>
                      <a:pt x="206" y="201"/>
                      <a:pt x="198" y="201"/>
                    </a:cubicBezTo>
                    <a:cubicBezTo>
                      <a:pt x="190" y="201"/>
                      <a:pt x="194" y="177"/>
                      <a:pt x="168" y="153"/>
                    </a:cubicBezTo>
                    <a:cubicBezTo>
                      <a:pt x="142" y="129"/>
                      <a:pt x="70" y="75"/>
                      <a:pt x="42" y="57"/>
                    </a:cubicBezTo>
                    <a:cubicBezTo>
                      <a:pt x="14" y="39"/>
                      <a:pt x="9" y="47"/>
                      <a:pt x="0" y="4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2" name="Line 44">
                <a:extLst>
                  <a:ext uri="{FF2B5EF4-FFF2-40B4-BE49-F238E27FC236}">
                    <a16:creationId xmlns:a16="http://schemas.microsoft.com/office/drawing/2014/main" id="{2DDC646D-9ECF-4585-A172-1892FEF9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3" name="Line 45">
                <a:extLst>
                  <a:ext uri="{FF2B5EF4-FFF2-40B4-BE49-F238E27FC236}">
                    <a16:creationId xmlns:a16="http://schemas.microsoft.com/office/drawing/2014/main" id="{E513A2DA-9AE2-4F6E-83B7-01B5B4CFF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4" name="Line 46">
                <a:extLst>
                  <a:ext uri="{FF2B5EF4-FFF2-40B4-BE49-F238E27FC236}">
                    <a16:creationId xmlns:a16="http://schemas.microsoft.com/office/drawing/2014/main" id="{0F9064C2-6479-4B7C-BF78-18C822C49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5" name="Line 47">
                <a:extLst>
                  <a:ext uri="{FF2B5EF4-FFF2-40B4-BE49-F238E27FC236}">
                    <a16:creationId xmlns:a16="http://schemas.microsoft.com/office/drawing/2014/main" id="{4341C086-EF31-4790-8D12-03887A57D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6" name="Line 48">
                <a:extLst>
                  <a:ext uri="{FF2B5EF4-FFF2-40B4-BE49-F238E27FC236}">
                    <a16:creationId xmlns:a16="http://schemas.microsoft.com/office/drawing/2014/main" id="{EF0414A8-6456-48C3-8387-E50C7D25C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7" name="Line 49">
                <a:extLst>
                  <a:ext uri="{FF2B5EF4-FFF2-40B4-BE49-F238E27FC236}">
                    <a16:creationId xmlns:a16="http://schemas.microsoft.com/office/drawing/2014/main" id="{8B19875F-169B-4C8A-BCE8-0633CAB59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8" name="Line 50">
                <a:extLst>
                  <a:ext uri="{FF2B5EF4-FFF2-40B4-BE49-F238E27FC236}">
                    <a16:creationId xmlns:a16="http://schemas.microsoft.com/office/drawing/2014/main" id="{CEE612D2-ADD3-4A04-A603-C666BDA4D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99" name="Line 51">
                <a:extLst>
                  <a:ext uri="{FF2B5EF4-FFF2-40B4-BE49-F238E27FC236}">
                    <a16:creationId xmlns:a16="http://schemas.microsoft.com/office/drawing/2014/main" id="{8AF6049E-902A-4D89-8D90-370D1FDE1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0" name="Line 52">
                <a:extLst>
                  <a:ext uri="{FF2B5EF4-FFF2-40B4-BE49-F238E27FC236}">
                    <a16:creationId xmlns:a16="http://schemas.microsoft.com/office/drawing/2014/main" id="{19C4753F-B802-4821-8F01-CAF432075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1" name="Line 53">
                <a:extLst>
                  <a:ext uri="{FF2B5EF4-FFF2-40B4-BE49-F238E27FC236}">
                    <a16:creationId xmlns:a16="http://schemas.microsoft.com/office/drawing/2014/main" id="{3CFC402D-B5FA-4D2A-B8F4-EC7E50DCC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2" name="Line 54">
                <a:extLst>
                  <a:ext uri="{FF2B5EF4-FFF2-40B4-BE49-F238E27FC236}">
                    <a16:creationId xmlns:a16="http://schemas.microsoft.com/office/drawing/2014/main" id="{0E51BE24-E2B0-4548-AD18-49CF8608F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3" name="Line 55">
                <a:extLst>
                  <a:ext uri="{FF2B5EF4-FFF2-40B4-BE49-F238E27FC236}">
                    <a16:creationId xmlns:a16="http://schemas.microsoft.com/office/drawing/2014/main" id="{DA7C18A2-BFDF-438E-97FC-A33DE71FF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4" name="Line 56">
                <a:extLst>
                  <a:ext uri="{FF2B5EF4-FFF2-40B4-BE49-F238E27FC236}">
                    <a16:creationId xmlns:a16="http://schemas.microsoft.com/office/drawing/2014/main" id="{CD6C7F4E-DA18-4816-87B6-E38D39BD7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" y="2019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5" name="Line 57">
                <a:extLst>
                  <a:ext uri="{FF2B5EF4-FFF2-40B4-BE49-F238E27FC236}">
                    <a16:creationId xmlns:a16="http://schemas.microsoft.com/office/drawing/2014/main" id="{C3925269-D6A1-4216-92D0-E680F1916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084" y="202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6" name="Line 58">
                <a:extLst>
                  <a:ext uri="{FF2B5EF4-FFF2-40B4-BE49-F238E27FC236}">
                    <a16:creationId xmlns:a16="http://schemas.microsoft.com/office/drawing/2014/main" id="{17C0B8DD-8E78-4108-AC03-2421C7819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24" y="2044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7" name="Line 59">
                <a:extLst>
                  <a:ext uri="{FF2B5EF4-FFF2-40B4-BE49-F238E27FC236}">
                    <a16:creationId xmlns:a16="http://schemas.microsoft.com/office/drawing/2014/main" id="{65123BBB-2802-4790-BBC5-E35EC175C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97" y="2113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8" name="Line 60">
                <a:extLst>
                  <a:ext uri="{FF2B5EF4-FFF2-40B4-BE49-F238E27FC236}">
                    <a16:creationId xmlns:a16="http://schemas.microsoft.com/office/drawing/2014/main" id="{E972ED47-A826-49F7-876A-37E48F2A4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888" y="216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09" name="Line 61">
                <a:extLst>
                  <a:ext uri="{FF2B5EF4-FFF2-40B4-BE49-F238E27FC236}">
                    <a16:creationId xmlns:a16="http://schemas.microsoft.com/office/drawing/2014/main" id="{576FCAD4-FF64-4185-B1EF-0F4E24C45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45" y="2107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0" name="Line 62">
                <a:extLst>
                  <a:ext uri="{FF2B5EF4-FFF2-40B4-BE49-F238E27FC236}">
                    <a16:creationId xmlns:a16="http://schemas.microsoft.com/office/drawing/2014/main" id="{8A63FAD2-F63C-4480-B1DC-BB3374BEC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4001" y="2055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1" name="Line 63">
                <a:extLst>
                  <a:ext uri="{FF2B5EF4-FFF2-40B4-BE49-F238E27FC236}">
                    <a16:creationId xmlns:a16="http://schemas.microsoft.com/office/drawing/2014/main" id="{9C9EBD2E-BF7A-4C46-80DE-F2B1A1A7E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17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2" name="Line 64">
                <a:extLst>
                  <a:ext uri="{FF2B5EF4-FFF2-40B4-BE49-F238E27FC236}">
                    <a16:creationId xmlns:a16="http://schemas.microsoft.com/office/drawing/2014/main" id="{CDE81B37-D039-4F02-AC51-5F80D1A47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472007" flipH="1">
                <a:off x="3975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3" name="Line 65">
                <a:extLst>
                  <a:ext uri="{FF2B5EF4-FFF2-40B4-BE49-F238E27FC236}">
                    <a16:creationId xmlns:a16="http://schemas.microsoft.com/office/drawing/2014/main" id="{832577FD-8E76-4A72-9915-0BF92A323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157" y="2078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4" name="Line 66">
                <a:extLst>
                  <a:ext uri="{FF2B5EF4-FFF2-40B4-BE49-F238E27FC236}">
                    <a16:creationId xmlns:a16="http://schemas.microsoft.com/office/drawing/2014/main" id="{19DEE37A-98D8-45C4-85CB-14A663A3C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7993">
                <a:off x="4220" y="2142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5" name="Line 67">
                <a:extLst>
                  <a:ext uri="{FF2B5EF4-FFF2-40B4-BE49-F238E27FC236}">
                    <a16:creationId xmlns:a16="http://schemas.microsoft.com/office/drawing/2014/main" id="{91830402-FB22-4577-A949-E9B8F083F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16" name="Line 68">
                <a:extLst>
                  <a:ext uri="{FF2B5EF4-FFF2-40B4-BE49-F238E27FC236}">
                    <a16:creationId xmlns:a16="http://schemas.microsoft.com/office/drawing/2014/main" id="{7EC01D6E-1F25-4DBE-B854-0749E5B06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4587" name="Freeform 69">
              <a:extLst>
                <a:ext uri="{FF2B5EF4-FFF2-40B4-BE49-F238E27FC236}">
                  <a16:creationId xmlns:a16="http://schemas.microsoft.com/office/drawing/2014/main" id="{43CE6B94-F79D-4960-A292-FFD591631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922"/>
              <a:ext cx="187" cy="68"/>
            </a:xfrm>
            <a:custGeom>
              <a:avLst/>
              <a:gdLst>
                <a:gd name="T0" fmla="*/ 0 w 220"/>
                <a:gd name="T1" fmla="*/ 3 h 80"/>
                <a:gd name="T2" fmla="*/ 3 w 220"/>
                <a:gd name="T3" fmla="*/ 3 h 80"/>
                <a:gd name="T4" fmla="*/ 3 w 220"/>
                <a:gd name="T5" fmla="*/ 3 h 80"/>
                <a:gd name="T6" fmla="*/ 3 w 220"/>
                <a:gd name="T7" fmla="*/ 3 h 80"/>
                <a:gd name="T8" fmla="*/ 3 w 220"/>
                <a:gd name="T9" fmla="*/ 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80"/>
                <a:gd name="T17" fmla="*/ 220 w 2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80">
                  <a:moveTo>
                    <a:pt x="0" y="80"/>
                  </a:moveTo>
                  <a:cubicBezTo>
                    <a:pt x="11" y="69"/>
                    <a:pt x="38" y="24"/>
                    <a:pt x="64" y="12"/>
                  </a:cubicBezTo>
                  <a:cubicBezTo>
                    <a:pt x="90" y="0"/>
                    <a:pt x="133" y="5"/>
                    <a:pt x="156" y="8"/>
                  </a:cubicBezTo>
                  <a:cubicBezTo>
                    <a:pt x="179" y="11"/>
                    <a:pt x="189" y="23"/>
                    <a:pt x="200" y="32"/>
                  </a:cubicBezTo>
                  <a:cubicBezTo>
                    <a:pt x="211" y="41"/>
                    <a:pt x="216" y="57"/>
                    <a:pt x="220" y="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4588" name="Freeform 70">
              <a:extLst>
                <a:ext uri="{FF2B5EF4-FFF2-40B4-BE49-F238E27FC236}">
                  <a16:creationId xmlns:a16="http://schemas.microsoft.com/office/drawing/2014/main" id="{07F46CAB-865B-485C-A0AF-1EECDE74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18"/>
              <a:ext cx="187" cy="69"/>
            </a:xfrm>
            <a:custGeom>
              <a:avLst/>
              <a:gdLst>
                <a:gd name="T0" fmla="*/ 0 w 220"/>
                <a:gd name="T1" fmla="*/ 3 h 80"/>
                <a:gd name="T2" fmla="*/ 3 w 220"/>
                <a:gd name="T3" fmla="*/ 3 h 80"/>
                <a:gd name="T4" fmla="*/ 3 w 220"/>
                <a:gd name="T5" fmla="*/ 3 h 80"/>
                <a:gd name="T6" fmla="*/ 3 w 220"/>
                <a:gd name="T7" fmla="*/ 3 h 80"/>
                <a:gd name="T8" fmla="*/ 3 w 220"/>
                <a:gd name="T9" fmla="*/ 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80"/>
                <a:gd name="T17" fmla="*/ 220 w 2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80">
                  <a:moveTo>
                    <a:pt x="0" y="80"/>
                  </a:moveTo>
                  <a:cubicBezTo>
                    <a:pt x="11" y="69"/>
                    <a:pt x="38" y="24"/>
                    <a:pt x="64" y="12"/>
                  </a:cubicBezTo>
                  <a:cubicBezTo>
                    <a:pt x="90" y="0"/>
                    <a:pt x="133" y="8"/>
                    <a:pt x="156" y="8"/>
                  </a:cubicBezTo>
                  <a:cubicBezTo>
                    <a:pt x="179" y="8"/>
                    <a:pt x="189" y="3"/>
                    <a:pt x="200" y="12"/>
                  </a:cubicBezTo>
                  <a:cubicBezTo>
                    <a:pt x="211" y="21"/>
                    <a:pt x="216" y="53"/>
                    <a:pt x="220" y="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4580" name="Titre 72">
            <a:extLst>
              <a:ext uri="{FF2B5EF4-FFF2-40B4-BE49-F238E27FC236}">
                <a16:creationId xmlns:a16="http://schemas.microsoft.com/office/drawing/2014/main" id="{9DFC5F0E-02CD-4B0B-9CF5-6A4BB130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Add Waist Circumference to Routine Allied Health Care</a:t>
            </a:r>
            <a:endParaRPr lang="fr-CA" altLang="fr-FR" sz="2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47">
            <a:extLst>
              <a:ext uri="{FF2B5EF4-FFF2-40B4-BE49-F238E27FC236}">
                <a16:creationId xmlns:a16="http://schemas.microsoft.com/office/drawing/2014/main" id="{DB69542C-A882-4B3E-A76F-D6907A55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en-US" altLang="fr-FR" sz="2400"/>
              <a:t>Health Risk in Adults According to Body Mass Index (BMI) and Waist Circumference</a:t>
            </a:r>
            <a:endParaRPr lang="fr-CA" altLang="fr-FR" sz="2400"/>
          </a:p>
        </p:txBody>
      </p:sp>
      <p:graphicFrame>
        <p:nvGraphicFramePr>
          <p:cNvPr id="47" name="Tableau 46">
            <a:extLst>
              <a:ext uri="{FF2B5EF4-FFF2-40B4-BE49-F238E27FC236}">
                <a16:creationId xmlns:a16="http://schemas.microsoft.com/office/drawing/2014/main" id="{ACA02DCB-E143-4335-BE81-62E7B82CAA14}"/>
              </a:ext>
            </a:extLst>
          </p:cNvPr>
          <p:cNvGraphicFramePr>
            <a:graphicFrameLocks noGrp="1"/>
          </p:cNvGraphicFramePr>
          <p:nvPr/>
        </p:nvGraphicFramePr>
        <p:xfrm>
          <a:off x="622098" y="1581150"/>
          <a:ext cx="8020569" cy="352822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1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549">
                <a:tc rowSpan="2">
                  <a:txBody>
                    <a:bodyPr/>
                    <a:lstStyle/>
                    <a:p>
                      <a:endParaRPr lang="fr-CA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BMI (kg/m</a:t>
                      </a:r>
                      <a:r>
                        <a:rPr lang="en-US" sz="28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Waist circumference</a:t>
                      </a:r>
                      <a:endParaRPr lang="en-US" sz="28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676">
                <a:tc vMerge="1">
                  <a:txBody>
                    <a:bodyPr/>
                    <a:lstStyle/>
                    <a:p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Times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&lt;102 cm Men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&lt;88 cm Women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≥102 cm Men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≥88 cm Women</a:t>
                      </a:r>
                      <a:endParaRPr lang="fr-CA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Normal</a:t>
                      </a:r>
                      <a:endParaRPr lang="fr-CA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18.5 –</a:t>
                      </a:r>
                      <a:r>
                        <a:rPr lang="fr-CA" sz="2000" b="1" baseline="0" dirty="0"/>
                        <a:t> 24.9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Least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CA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Increased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Overweight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25.0 – 29.9</a:t>
                      </a:r>
                      <a:endParaRPr lang="fr-CA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Increased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CA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High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Obese</a:t>
                      </a:r>
                      <a:endParaRPr lang="en-US" sz="2000" b="1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2000" b="1" dirty="0"/>
                        <a:t>≥30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High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CA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Very High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04" name="Line 191">
            <a:extLst>
              <a:ext uri="{FF2B5EF4-FFF2-40B4-BE49-F238E27FC236}">
                <a16:creationId xmlns:a16="http://schemas.microsoft.com/office/drawing/2014/main" id="{520CEDCD-5E72-417F-A4DB-B56A588F3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3665538"/>
            <a:ext cx="503237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5605" name="Line 191">
            <a:extLst>
              <a:ext uri="{FF2B5EF4-FFF2-40B4-BE49-F238E27FC236}">
                <a16:creationId xmlns:a16="http://schemas.microsoft.com/office/drawing/2014/main" id="{562E7ED1-5582-48EA-BEA1-BD164DA00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4243388"/>
            <a:ext cx="503237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5606" name="Line 191">
            <a:extLst>
              <a:ext uri="{FF2B5EF4-FFF2-40B4-BE49-F238E27FC236}">
                <a16:creationId xmlns:a16="http://schemas.microsoft.com/office/drawing/2014/main" id="{69BB4DEB-9CC1-475D-BCD1-1B493A40E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4821238"/>
            <a:ext cx="503237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age1.png">
            <a:extLst>
              <a:ext uri="{FF2B5EF4-FFF2-40B4-BE49-F238E27FC236}">
                <a16:creationId xmlns:a16="http://schemas.microsoft.com/office/drawing/2014/main" id="{361FB897-7696-456F-9037-5148C1227A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9068" y="2249049"/>
            <a:ext cx="4035219" cy="2919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7" name="Text Box 2">
            <a:extLst>
              <a:ext uri="{FF2B5EF4-FFF2-40B4-BE49-F238E27FC236}">
                <a16:creationId xmlns:a16="http://schemas.microsoft.com/office/drawing/2014/main" id="{519DF8ED-33FA-4B75-A6B2-6CB135D9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6599238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fr-FR" sz="2100">
              <a:latin typeface="Times New Roman" panose="02020603050405020304" pitchFamily="18" charset="0"/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1E9AD394-6C7B-421E-A900-3DE0061C6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5264150"/>
            <a:ext cx="4532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/>
              <a:t>Intra-abdominal fat is a </a:t>
            </a:r>
          </a:p>
          <a:p>
            <a:pPr algn="ctr" eaLnBrk="1" hangingPunct="1"/>
            <a:r>
              <a:rPr lang="en-US" altLang="fr-FR" b="1"/>
              <a:t>strong correlate of cardiometabolic risk</a:t>
            </a:r>
          </a:p>
        </p:txBody>
      </p:sp>
      <p:sp>
        <p:nvSpPr>
          <p:cNvPr id="26629" name="Text Box 8">
            <a:extLst>
              <a:ext uri="{FF2B5EF4-FFF2-40B4-BE49-F238E27FC236}">
                <a16:creationId xmlns:a16="http://schemas.microsoft.com/office/drawing/2014/main" id="{C4082641-1B5A-4681-9A8D-F7F7FE03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1798638"/>
            <a:ext cx="3706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/>
              <a:t>Intra-abdominal or visceral fat</a:t>
            </a:r>
          </a:p>
        </p:txBody>
      </p:sp>
      <p:sp>
        <p:nvSpPr>
          <p:cNvPr id="2056" name="Text Box 9">
            <a:extLst>
              <a:ext uri="{FF2B5EF4-FFF2-40B4-BE49-F238E27FC236}">
                <a16:creationId xmlns:a16="http://schemas.microsoft.com/office/drawing/2014/main" id="{4FEC6694-6E34-4FFF-90CC-91A54ABD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1090613"/>
            <a:ext cx="1614488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41992" name="Text Box 10">
            <a:extLst>
              <a:ext uri="{FF2B5EF4-FFF2-40B4-BE49-F238E27FC236}">
                <a16:creationId xmlns:a16="http://schemas.microsoft.com/office/drawing/2014/main" id="{6A83AD7D-8DB7-4779-B25C-2CFCA789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132" y="3241593"/>
            <a:ext cx="31870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Intra-abdominal fat</a:t>
            </a:r>
          </a:p>
        </p:txBody>
      </p:sp>
      <p:pic>
        <p:nvPicPr>
          <p:cNvPr id="2058" name="Picture 11" descr="abdomenscience">
            <a:extLst>
              <a:ext uri="{FF2B5EF4-FFF2-40B4-BE49-F238E27FC236}">
                <a16:creationId xmlns:a16="http://schemas.microsoft.com/office/drawing/2014/main" id="{E3A3FBAE-53BD-462C-BD82-D14281FF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0" y="2249049"/>
            <a:ext cx="4035600" cy="291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9" name="Text Box 12">
            <a:extLst>
              <a:ext uri="{FF2B5EF4-FFF2-40B4-BE49-F238E27FC236}">
                <a16:creationId xmlns:a16="http://schemas.microsoft.com/office/drawing/2014/main" id="{3A442B70-D8BD-4C33-BDED-29F02FE49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1090613"/>
            <a:ext cx="2068513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OUTSIDE</a:t>
            </a:r>
          </a:p>
        </p:txBody>
      </p:sp>
      <p:sp>
        <p:nvSpPr>
          <p:cNvPr id="41995" name="Text Box 13">
            <a:extLst>
              <a:ext uri="{FF2B5EF4-FFF2-40B4-BE49-F238E27FC236}">
                <a16:creationId xmlns:a16="http://schemas.microsoft.com/office/drawing/2014/main" id="{6F86D941-24FE-4168-BABF-15940EAE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86" y="3255880"/>
            <a:ext cx="34376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Waist circumference</a:t>
            </a:r>
          </a:p>
        </p:txBody>
      </p:sp>
      <p:sp>
        <p:nvSpPr>
          <p:cNvPr id="26635" name="Titre 13">
            <a:extLst>
              <a:ext uri="{FF2B5EF4-FFF2-40B4-BE49-F238E27FC236}">
                <a16:creationId xmlns:a16="http://schemas.microsoft.com/office/drawing/2014/main" id="{15AE2F01-5302-483D-9131-93BB78EF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 sz="2400"/>
              <a:t>Abdominal Obesity and Cardiometabolic Risk</a:t>
            </a:r>
            <a:endParaRPr lang="fr-CA" altLang="fr-FR" sz="24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4CC14ED4-33DD-4F57-AA81-E6427A20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2113"/>
            <a:ext cx="9144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4000" b="1">
                <a:solidFill>
                  <a:srgbClr val="C00000"/>
                </a:solidFill>
              </a:rPr>
              <a:t>Waist circumference and intra-abdominal (visceral) fat </a:t>
            </a:r>
          </a:p>
          <a:p>
            <a:pPr algn="ctr" eaLnBrk="1" hangingPunct="1"/>
            <a:r>
              <a:rPr lang="en-US" altLang="fr-FR" sz="4000" b="1"/>
              <a:t>should be </a:t>
            </a:r>
            <a:r>
              <a:rPr lang="en-US" altLang="fr-FR" sz="4000" b="1">
                <a:solidFill>
                  <a:srgbClr val="C00000"/>
                </a:solidFill>
              </a:rPr>
              <a:t>primary targets </a:t>
            </a:r>
            <a:r>
              <a:rPr lang="en-US" altLang="fr-FR" sz="4000" b="1"/>
              <a:t>for strategies designed to reduce obesity and related comorbidities.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8.2"/>
</p:tagLst>
</file>

<file path=ppt/theme/theme1.xml><?xml version="1.0" encoding="utf-8"?>
<a:theme xmlns:a="http://schemas.openxmlformats.org/drawingml/2006/main" name="Masque MyHealthyWaist">
  <a:themeElements>
    <a:clrScheme name="myhealthywaist">
      <a:dk1>
        <a:srgbClr val="3F3F3F"/>
      </a:dk1>
      <a:lt1>
        <a:srgbClr val="FFFFFF"/>
      </a:lt1>
      <a:dk2>
        <a:srgbClr val="316598"/>
      </a:dk2>
      <a:lt2>
        <a:srgbClr val="BEE0EE"/>
      </a:lt2>
      <a:accent1>
        <a:srgbClr val="2F7CBE"/>
      </a:accent1>
      <a:accent2>
        <a:srgbClr val="BE271B"/>
      </a:accent2>
      <a:accent3>
        <a:srgbClr val="8064A2"/>
      </a:accent3>
      <a:accent4>
        <a:srgbClr val="FFCC00"/>
      </a:accent4>
      <a:accent5>
        <a:srgbClr val="92D050"/>
      </a:accent5>
      <a:accent6>
        <a:srgbClr val="4BACC6"/>
      </a:accent6>
      <a:hlink>
        <a:srgbClr val="0000FF"/>
      </a:hlink>
      <a:folHlink>
        <a:srgbClr val="80008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healthywaist">
    <a:dk1>
      <a:srgbClr val="3F3F3F"/>
    </a:dk1>
    <a:lt1>
      <a:srgbClr val="FFFFFF"/>
    </a:lt1>
    <a:dk2>
      <a:srgbClr val="316598"/>
    </a:dk2>
    <a:lt2>
      <a:srgbClr val="BEE0EE"/>
    </a:lt2>
    <a:accent1>
      <a:srgbClr val="2F7CBE"/>
    </a:accent1>
    <a:accent2>
      <a:srgbClr val="BE271B"/>
    </a:accent2>
    <a:accent3>
      <a:srgbClr val="8064A2"/>
    </a:accent3>
    <a:accent4>
      <a:srgbClr val="FFCC00"/>
    </a:accent4>
    <a:accent5>
      <a:srgbClr val="92D050"/>
    </a:accent5>
    <a:accent6>
      <a:srgbClr val="4BACC6"/>
    </a:accent6>
    <a:hlink>
      <a:srgbClr val="0000FF"/>
    </a:hlink>
    <a:folHlink>
      <a:srgbClr val="800080"/>
    </a:folHlink>
  </a:clrScheme>
  <a:fontScheme name="Conception personnalisé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15315</TotalTime>
  <Words>3618</Words>
  <Application>Microsoft Office PowerPoint</Application>
  <PresentationFormat>Affichage à l'écran (4:3)</PresentationFormat>
  <Paragraphs>702</Paragraphs>
  <Slides>56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56</vt:i4>
      </vt:variant>
    </vt:vector>
  </HeadingPairs>
  <TitlesOfParts>
    <vt:vector size="65" baseType="lpstr">
      <vt:lpstr>Arial</vt:lpstr>
      <vt:lpstr>Arial Narrow</vt:lpstr>
      <vt:lpstr>Wingdings</vt:lpstr>
      <vt:lpstr>Times</vt:lpstr>
      <vt:lpstr>Times New Roman</vt:lpstr>
      <vt:lpstr>Symbol</vt:lpstr>
      <vt:lpstr>Masque MyHealthyWaist</vt:lpstr>
      <vt:lpstr>Graphique Microsoft Office Excel</vt:lpstr>
      <vt:lpstr>Worksheet</vt:lpstr>
      <vt:lpstr>Physical Activity in the Management of  Abdominal Obesity</vt:lpstr>
      <vt:lpstr>Overview</vt:lpstr>
      <vt:lpstr>Prevalences of Adult Overweight and Obesity in Canada, 2004</vt:lpstr>
      <vt:lpstr>Présentation PowerPoint</vt:lpstr>
      <vt:lpstr>Waist Circumference (WC) Predicts Diabetes Beyond  Commonly Evaluated Cardiometabolic Risk Factors</vt:lpstr>
      <vt:lpstr>Add Waist Circumference to Routine Allied Health Care</vt:lpstr>
      <vt:lpstr>Health Risk in Adults According to Body Mass Index (BMI) and Waist Circumference</vt:lpstr>
      <vt:lpstr>Abdominal Obesity and Cardiometabolic Risk</vt:lpstr>
      <vt:lpstr>Présentation PowerPoint</vt:lpstr>
      <vt:lpstr>Overview</vt:lpstr>
      <vt:lpstr>Présentation PowerPoint</vt:lpstr>
      <vt:lpstr>Présentation PowerPoint</vt:lpstr>
      <vt:lpstr>Effects of Diet or Exercise with or Without Weight Loss  on Abdominal Obesity and Insulin Resistance</vt:lpstr>
      <vt:lpstr>Effects of Aerobic Exercise (4 Months) With or Without Weight  Loss on Waist Circumference in Obese Men and Women</vt:lpstr>
      <vt:lpstr>Influence of Equivalent Diet- or Exercise-Induced Weight Loss on Abdominal Fat (MRI) in Obese Women</vt:lpstr>
      <vt:lpstr>Exercise Without Weight Loss is an Effective Strategy for  Obesity Reduction in Men With and Without Type 2 Diabetes (T2D)</vt:lpstr>
      <vt:lpstr>Exercise With or Without Weight Loss on Skeletal Muscle Mass in Obese Men and Women</vt:lpstr>
      <vt:lpstr>Effect of Acute Exercise on Insulin Sensitivity  in Men and Women</vt:lpstr>
      <vt:lpstr>Proposed Model for the Signalling Pathways Mediating Insulin and Contraction-Induced Skeletal Muscle Glucose Transport</vt:lpstr>
      <vt:lpstr>The Future of Obesity Reduction: Beyond Weight Loss</vt:lpstr>
      <vt:lpstr>Obese Elderly: The Merging of Two Epidemic Trends</vt:lpstr>
      <vt:lpstr>Effects of Exercise Modality on Insulin Resistance and Functional Capacity in Aging: A Randomized Controlled Trial</vt:lpstr>
      <vt:lpstr>Effects of Exercise Modality on Body Weight and Waist Circumference in Older Men and Women</vt:lpstr>
      <vt:lpstr>Effects of Exercise Modality on Intra-Abdominal Fat, Total Fat and Skeletal Muscle in Older Men and Women</vt:lpstr>
      <vt:lpstr>Effects of Exercise Modality on Insulin Sensitivity in Older Men and Women</vt:lpstr>
      <vt:lpstr>Principal Finding</vt:lpstr>
      <vt:lpstr>For Reducing Obesity and Related Comorbidities,  Exercise Without (Minimal) Weight Loss is Not a Failure</vt:lpstr>
      <vt:lpstr>Rethink our Treatment Targets</vt:lpstr>
      <vt:lpstr>Add Waist Circumference to Routine Allied Health Care</vt:lpstr>
      <vt:lpstr>Overview</vt:lpstr>
      <vt:lpstr>Reduction in the Incidence of Type 2 Diabetes with  Lifestyle Intervention or Metformin </vt:lpstr>
      <vt:lpstr>Exercise on Prescription for Women Aged 40-74 Recruited Through Primary Care: Two-Year Randomized Controlled Trial</vt:lpstr>
      <vt:lpstr>Timeline of Intervention</vt:lpstr>
      <vt:lpstr>Proportion of Participants Achieving at Least 150 minutes of Moderate Intensity Physical Activity at Baseline and 12 and 24 Months</vt:lpstr>
      <vt:lpstr>Determining Optimal Approaches for Weight Maintenance: a Randomized Controlled Trial</vt:lpstr>
      <vt:lpstr>Timeline of Intervention</vt:lpstr>
      <vt:lpstr>Differences at Follow-Up in Body Weight and Waist Circumference of Participants of the Nurse-Support and the Intensive-Support Program</vt:lpstr>
      <vt:lpstr>Change in Body Weight According to Attendance at Counselling Sessions for Weight Loss</vt:lpstr>
      <vt:lpstr>Présentation PowerPoint</vt:lpstr>
      <vt:lpstr>Opportunity for Management of Obesity… …Reorganize Health Care Teams</vt:lpstr>
      <vt:lpstr>If Physical Activity is the Answer… What is the Problem? A Response, Create Optimal Defaults</vt:lpstr>
      <vt:lpstr>Optimal Default…</vt:lpstr>
      <vt:lpstr>Challenges: Creating Optimal Defaults </vt:lpstr>
      <vt:lpstr>Présentation PowerPoint</vt:lpstr>
      <vt:lpstr>Optimal Default… Make Responsible Behaviours the Easy Choice</vt:lpstr>
      <vt:lpstr>VIENNA</vt:lpstr>
      <vt:lpstr>Présentation PowerPoint</vt:lpstr>
      <vt:lpstr>Overview</vt:lpstr>
      <vt:lpstr>Add Waist Circumference to Routine Allied Health Care</vt:lpstr>
      <vt:lpstr>Measure Cardiorespiratory Fitness and/or Physical Activity Level</vt:lpstr>
      <vt:lpstr>Brief Physical Activity Assessment Tool Purpose: To Distinguish Inactive From Regularly Active Patients</vt:lpstr>
      <vt:lpstr>Importance of Self-Monitoring – Role for Pedometers</vt:lpstr>
      <vt:lpstr>Rethink our Treatment Targets</vt:lpstr>
      <vt:lpstr>Strategies for Reducing Obesity-Related Diabetes Risk</vt:lpstr>
      <vt:lpstr>Take Home Messages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Janssen</dc:creator>
  <cp:lastModifiedBy>Isabelle Martineau</cp:lastModifiedBy>
  <cp:revision>1036</cp:revision>
  <dcterms:created xsi:type="dcterms:W3CDTF">2008-11-24T16:44:28Z</dcterms:created>
  <dcterms:modified xsi:type="dcterms:W3CDTF">2022-11-30T13:09:38Z</dcterms:modified>
</cp:coreProperties>
</file>