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1"/>
  </p:sldMasterIdLst>
  <p:notesMasterIdLst>
    <p:notesMasterId r:id="rId32"/>
  </p:notesMasterIdLst>
  <p:handoutMasterIdLst>
    <p:handoutMasterId r:id="rId33"/>
  </p:handoutMasterIdLst>
  <p:sldIdLst>
    <p:sldId id="318" r:id="rId2"/>
    <p:sldId id="319" r:id="rId3"/>
    <p:sldId id="320" r:id="rId4"/>
    <p:sldId id="321" r:id="rId5"/>
    <p:sldId id="322" r:id="rId6"/>
    <p:sldId id="323" r:id="rId7"/>
    <p:sldId id="324" r:id="rId8"/>
    <p:sldId id="325" r:id="rId9"/>
    <p:sldId id="326" r:id="rId10"/>
    <p:sldId id="327" r:id="rId11"/>
    <p:sldId id="328" r:id="rId12"/>
    <p:sldId id="350" r:id="rId13"/>
    <p:sldId id="330" r:id="rId14"/>
    <p:sldId id="331" r:id="rId15"/>
    <p:sldId id="332" r:id="rId16"/>
    <p:sldId id="352" r:id="rId17"/>
    <p:sldId id="334" r:id="rId18"/>
    <p:sldId id="335" r:id="rId19"/>
    <p:sldId id="336" r:id="rId20"/>
    <p:sldId id="337" r:id="rId21"/>
    <p:sldId id="340" r:id="rId22"/>
    <p:sldId id="341" r:id="rId23"/>
    <p:sldId id="342" r:id="rId24"/>
    <p:sldId id="343" r:id="rId25"/>
    <p:sldId id="344" r:id="rId26"/>
    <p:sldId id="346" r:id="rId27"/>
    <p:sldId id="347" r:id="rId28"/>
    <p:sldId id="348" r:id="rId29"/>
    <p:sldId id="349" r:id="rId30"/>
    <p:sldId id="353" r:id="rId31"/>
  </p:sldIdLst>
  <p:sldSz cx="9144000" cy="6858000" type="screen4x3"/>
  <p:notesSz cx="7010400" cy="9296400"/>
  <p:defaultTextStyle>
    <a:defPPr>
      <a:defRPr lang="fr-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0000"/>
    <a:srgbClr val="333333"/>
    <a:srgbClr val="C49500"/>
    <a:srgbClr val="0036A2"/>
    <a:srgbClr val="0044CC"/>
    <a:srgbClr val="639729"/>
    <a:srgbClr val="E200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33" autoAdjust="0"/>
  </p:normalViewPr>
  <p:slideViewPr>
    <p:cSldViewPr>
      <p:cViewPr varScale="1">
        <p:scale>
          <a:sx n="105" d="100"/>
          <a:sy n="105" d="100"/>
        </p:scale>
        <p:origin x="17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488" y="-88"/>
      </p:cViewPr>
      <p:guideLst>
        <p:guide orient="horz" pos="2929"/>
        <p:guide pos="2209"/>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434940C5-5974-4956-BEDD-2461960A592D}"/>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6" tIns="46584" rIns="93166" bIns="46584" numCol="1" anchor="t" anchorCtr="0" compatLnSpc="1">
            <a:prstTxWarp prst="textNoShape">
              <a:avLst/>
            </a:prstTxWarp>
          </a:bodyPr>
          <a:lstStyle>
            <a:lvl1pPr defTabSz="914508">
              <a:defRPr sz="1200">
                <a:latin typeface="Arial" charset="0"/>
                <a:ea typeface="ＭＳ Ｐゴシック" pitchFamily="34" charset="-128"/>
                <a:cs typeface="+mn-cs"/>
              </a:defRPr>
            </a:lvl1pPr>
          </a:lstStyle>
          <a:p>
            <a:pPr>
              <a:defRPr/>
            </a:pPr>
            <a:endParaRPr lang="fr-FR"/>
          </a:p>
        </p:txBody>
      </p:sp>
      <p:sp>
        <p:nvSpPr>
          <p:cNvPr id="398339" name="Rectangle 3">
            <a:extLst>
              <a:ext uri="{FF2B5EF4-FFF2-40B4-BE49-F238E27FC236}">
                <a16:creationId xmlns:a16="http://schemas.microsoft.com/office/drawing/2014/main" id="{9EAF47A5-50DE-4B19-B7B6-80E6A33A3CD3}"/>
              </a:ext>
            </a:extLst>
          </p:cNvPr>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66" tIns="46584" rIns="93166" bIns="46584" numCol="1" anchor="t" anchorCtr="0" compatLnSpc="1">
            <a:prstTxWarp prst="textNoShape">
              <a:avLst/>
            </a:prstTxWarp>
          </a:bodyPr>
          <a:lstStyle>
            <a:lvl1pPr algn="r" defTabSz="914508">
              <a:defRPr sz="1200">
                <a:latin typeface="Arial" charset="0"/>
                <a:ea typeface="ＭＳ Ｐゴシック" pitchFamily="34" charset="-128"/>
                <a:cs typeface="+mn-cs"/>
              </a:defRPr>
            </a:lvl1pPr>
          </a:lstStyle>
          <a:p>
            <a:pPr>
              <a:defRPr/>
            </a:pPr>
            <a:endParaRPr lang="fr-FR"/>
          </a:p>
        </p:txBody>
      </p:sp>
      <p:sp>
        <p:nvSpPr>
          <p:cNvPr id="398340" name="Rectangle 4">
            <a:extLst>
              <a:ext uri="{FF2B5EF4-FFF2-40B4-BE49-F238E27FC236}">
                <a16:creationId xmlns:a16="http://schemas.microsoft.com/office/drawing/2014/main" id="{3CDC02A8-D49C-4DDD-B22E-727F1092CC33}"/>
              </a:ext>
            </a:extLst>
          </p:cNvPr>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66" tIns="46584" rIns="93166" bIns="46584" numCol="1" anchor="b" anchorCtr="0" compatLnSpc="1">
            <a:prstTxWarp prst="textNoShape">
              <a:avLst/>
            </a:prstTxWarp>
          </a:bodyPr>
          <a:lstStyle>
            <a:lvl1pPr defTabSz="914508">
              <a:defRPr sz="1200">
                <a:latin typeface="Arial" charset="0"/>
                <a:ea typeface="ＭＳ Ｐゴシック" pitchFamily="34" charset="-128"/>
                <a:cs typeface="+mn-cs"/>
              </a:defRPr>
            </a:lvl1pPr>
          </a:lstStyle>
          <a:p>
            <a:pPr>
              <a:defRPr/>
            </a:pPr>
            <a:endParaRPr lang="fr-FR"/>
          </a:p>
        </p:txBody>
      </p:sp>
      <p:sp>
        <p:nvSpPr>
          <p:cNvPr id="398341" name="Rectangle 5">
            <a:extLst>
              <a:ext uri="{FF2B5EF4-FFF2-40B4-BE49-F238E27FC236}">
                <a16:creationId xmlns:a16="http://schemas.microsoft.com/office/drawing/2014/main" id="{AE022C58-191E-4783-9EFC-9B622AEB8DD5}"/>
              </a:ext>
            </a:extLst>
          </p:cNvPr>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66" tIns="46584" rIns="93166" bIns="46584" numCol="1" anchor="b" anchorCtr="0" compatLnSpc="1">
            <a:prstTxWarp prst="textNoShape">
              <a:avLst/>
            </a:prstTxWarp>
          </a:bodyPr>
          <a:lstStyle>
            <a:lvl1pPr algn="r">
              <a:defRPr sz="1200"/>
            </a:lvl1pPr>
          </a:lstStyle>
          <a:p>
            <a:fld id="{0D5185B5-B97E-4ACD-8A8A-F796A74B7D3F}" type="slidenum">
              <a:rPr lang="fr-FR" altLang="fr-FR"/>
              <a:pPr/>
              <a:t>‹N°›</a:t>
            </a:fld>
            <a:endParaRPr lang="fr-FR" alt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F114BBD6-60BD-4E40-BD45-4FA5C38B8F78}"/>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66" tIns="46584" rIns="93166" bIns="46584" numCol="1" anchor="t" anchorCtr="0" compatLnSpc="1">
            <a:prstTxWarp prst="textNoShape">
              <a:avLst/>
            </a:prstTxWarp>
          </a:bodyPr>
          <a:lstStyle>
            <a:lvl1pPr defTabSz="914508">
              <a:defRPr sz="1200">
                <a:latin typeface="Arial" charset="0"/>
                <a:ea typeface="ＭＳ Ｐゴシック" pitchFamily="34" charset="-128"/>
                <a:cs typeface="+mn-cs"/>
              </a:defRPr>
            </a:lvl1pPr>
          </a:lstStyle>
          <a:p>
            <a:pPr>
              <a:defRPr/>
            </a:pPr>
            <a:endParaRPr lang="en-US"/>
          </a:p>
        </p:txBody>
      </p:sp>
      <p:sp>
        <p:nvSpPr>
          <p:cNvPr id="159747" name="Rectangle 3">
            <a:extLst>
              <a:ext uri="{FF2B5EF4-FFF2-40B4-BE49-F238E27FC236}">
                <a16:creationId xmlns:a16="http://schemas.microsoft.com/office/drawing/2014/main" id="{61412FDB-CB2D-4B6B-B5FB-C013BE3B02D4}"/>
              </a:ext>
            </a:extLst>
          </p:cNvPr>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66" tIns="46584" rIns="93166" bIns="46584" numCol="1" anchor="t" anchorCtr="0" compatLnSpc="1">
            <a:prstTxWarp prst="textNoShape">
              <a:avLst/>
            </a:prstTxWarp>
          </a:bodyPr>
          <a:lstStyle>
            <a:lvl1pPr algn="r" defTabSz="914508">
              <a:defRPr sz="1200">
                <a:latin typeface="Arial" charset="0"/>
                <a:ea typeface="ＭＳ Ｐゴシック" pitchFamily="34" charset="-128"/>
                <a:cs typeface="+mn-cs"/>
              </a:defRPr>
            </a:lvl1pPr>
          </a:lstStyle>
          <a:p>
            <a:pPr>
              <a:defRPr/>
            </a:pPr>
            <a:endParaRPr lang="en-US"/>
          </a:p>
        </p:txBody>
      </p:sp>
      <p:sp>
        <p:nvSpPr>
          <p:cNvPr id="40964" name="Rectangle 4">
            <a:extLst>
              <a:ext uri="{FF2B5EF4-FFF2-40B4-BE49-F238E27FC236}">
                <a16:creationId xmlns:a16="http://schemas.microsoft.com/office/drawing/2014/main" id="{813B31A8-5FAC-4F53-80E4-EC9283ED25E9}"/>
              </a:ext>
            </a:extLst>
          </p:cNvPr>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9" name="Rectangle 5">
            <a:extLst>
              <a:ext uri="{FF2B5EF4-FFF2-40B4-BE49-F238E27FC236}">
                <a16:creationId xmlns:a16="http://schemas.microsoft.com/office/drawing/2014/main" id="{84FF5E03-6597-4348-8ED1-4913660D5262}"/>
              </a:ext>
            </a:extLst>
          </p:cNvPr>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66" tIns="46584" rIns="93166" bIns="46584" numCol="1" anchor="t" anchorCtr="0" compatLnSpc="1">
            <a:prstTxWarp prst="textNoShape">
              <a:avLst/>
            </a:prstTxWarp>
          </a:bodyPr>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p>
        </p:txBody>
      </p:sp>
      <p:sp>
        <p:nvSpPr>
          <p:cNvPr id="159750" name="Rectangle 6">
            <a:extLst>
              <a:ext uri="{FF2B5EF4-FFF2-40B4-BE49-F238E27FC236}">
                <a16:creationId xmlns:a16="http://schemas.microsoft.com/office/drawing/2014/main" id="{65A6B995-1274-4519-AA10-AD915332BAFA}"/>
              </a:ext>
            </a:extLst>
          </p:cNvPr>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66" tIns="46584" rIns="93166" bIns="46584" numCol="1" anchor="b" anchorCtr="0" compatLnSpc="1">
            <a:prstTxWarp prst="textNoShape">
              <a:avLst/>
            </a:prstTxWarp>
          </a:bodyPr>
          <a:lstStyle>
            <a:lvl1pPr defTabSz="914508">
              <a:defRPr sz="1200">
                <a:latin typeface="Arial" charset="0"/>
                <a:ea typeface="ＭＳ Ｐゴシック" pitchFamily="34" charset="-128"/>
                <a:cs typeface="+mn-cs"/>
              </a:defRPr>
            </a:lvl1pPr>
          </a:lstStyle>
          <a:p>
            <a:pPr>
              <a:defRPr/>
            </a:pPr>
            <a:endParaRPr lang="en-US"/>
          </a:p>
        </p:txBody>
      </p:sp>
      <p:sp>
        <p:nvSpPr>
          <p:cNvPr id="159751" name="Rectangle 7">
            <a:extLst>
              <a:ext uri="{FF2B5EF4-FFF2-40B4-BE49-F238E27FC236}">
                <a16:creationId xmlns:a16="http://schemas.microsoft.com/office/drawing/2014/main" id="{684E3324-C089-42AB-8737-03BB53B0902B}"/>
              </a:ext>
            </a:extLst>
          </p:cNvPr>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66" tIns="46584" rIns="93166" bIns="46584" numCol="1" anchor="b" anchorCtr="0" compatLnSpc="1">
            <a:prstTxWarp prst="textNoShape">
              <a:avLst/>
            </a:prstTxWarp>
          </a:bodyPr>
          <a:lstStyle>
            <a:lvl1pPr algn="r">
              <a:defRPr sz="1200"/>
            </a:lvl1pPr>
          </a:lstStyle>
          <a:p>
            <a:fld id="{5E34FBF9-2A76-4748-A976-835E26F78A91}" type="slidenum">
              <a:rPr lang="fr-CA" altLang="fr-FR"/>
              <a:pPr/>
              <a:t>‹N°›</a:t>
            </a:fld>
            <a:endParaRPr lang="fr-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C3E39D1D-6D65-498E-B767-38C137F50E2F}"/>
              </a:ext>
            </a:extLst>
          </p:cNvPr>
          <p:cNvSpPr>
            <a:spLocks noGrp="1" noRot="1" noChangeAspect="1" noTextEdit="1"/>
          </p:cNvSpPr>
          <p:nvPr>
            <p:ph type="sldImg"/>
          </p:nvPr>
        </p:nvSpPr>
        <p:spPr>
          <a:ln/>
        </p:spPr>
      </p:sp>
      <p:sp>
        <p:nvSpPr>
          <p:cNvPr id="41987" name="Espace réservé des commentaires 2">
            <a:extLst>
              <a:ext uri="{FF2B5EF4-FFF2-40B4-BE49-F238E27FC236}">
                <a16:creationId xmlns:a16="http://schemas.microsoft.com/office/drawing/2014/main" id="{0AD49964-5371-4DBA-A162-D0D17950716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474744C6-161A-439C-8846-31A82410FCD3}"/>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7BD55027-CB0E-4D5B-A7EF-4A291414DBB9}" type="slidenum">
              <a:rPr lang="fr-CA" altLang="fr-FR"/>
              <a:pPr eaLnBrk="1" hangingPunct="1"/>
              <a:t>26</a:t>
            </a:fld>
            <a:endParaRPr lang="fr-CA"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19249223-0AD5-4437-9758-B90AB536F660}"/>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82C124E0-71FE-489A-8593-2079E42FB1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www.myhealthywaist.org/"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ywaist.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myhealthywaist.or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F5E763-9302-4FAB-ADAF-590053C8E6C5}"/>
              </a:ext>
            </a:extLst>
          </p:cNvPr>
          <p:cNvSpPr/>
          <p:nvPr/>
        </p:nvSpPr>
        <p:spPr>
          <a:xfrm>
            <a:off x="0" y="0"/>
            <a:ext cx="161925" cy="6858000"/>
          </a:xfrm>
          <a:prstGeom prst="rect">
            <a:avLst/>
          </a:prstGeom>
          <a:solidFill>
            <a:srgbClr val="2F7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 name="Rectangle 4">
            <a:extLst>
              <a:ext uri="{FF2B5EF4-FFF2-40B4-BE49-F238E27FC236}">
                <a16:creationId xmlns:a16="http://schemas.microsoft.com/office/drawing/2014/main" id="{EC66CF11-0D40-431F-A894-DB0BE2FF0B3D}"/>
              </a:ext>
            </a:extLst>
          </p:cNvPr>
          <p:cNvSpPr/>
          <p:nvPr/>
        </p:nvSpPr>
        <p:spPr>
          <a:xfrm>
            <a:off x="0" y="114300"/>
            <a:ext cx="9144000" cy="704850"/>
          </a:xfrm>
          <a:prstGeom prst="rect">
            <a:avLst/>
          </a:prstGeom>
          <a:gradFill>
            <a:gsLst>
              <a:gs pos="0">
                <a:srgbClr val="EAF4F9"/>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 name="Rectangle 5">
            <a:extLst>
              <a:ext uri="{FF2B5EF4-FFF2-40B4-BE49-F238E27FC236}">
                <a16:creationId xmlns:a16="http://schemas.microsoft.com/office/drawing/2014/main" id="{3236D004-EB3B-45E6-B779-841D08646970}"/>
              </a:ext>
            </a:extLst>
          </p:cNvPr>
          <p:cNvSpPr/>
          <p:nvPr/>
        </p:nvSpPr>
        <p:spPr>
          <a:xfrm>
            <a:off x="0" y="114300"/>
            <a:ext cx="161925" cy="704850"/>
          </a:xfrm>
          <a:prstGeom prst="rect">
            <a:avLst/>
          </a:prstGeom>
          <a:gradFill>
            <a:gsLst>
              <a:gs pos="0">
                <a:srgbClr val="316598"/>
              </a:gs>
              <a:gs pos="100000">
                <a:srgbClr val="2F7CB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pic>
        <p:nvPicPr>
          <p:cNvPr id="7" name="Image 17" descr="LogoMYHW.png">
            <a:extLst>
              <a:ext uri="{FF2B5EF4-FFF2-40B4-BE49-F238E27FC236}">
                <a16:creationId xmlns:a16="http://schemas.microsoft.com/office/drawing/2014/main" id="{EF0901EC-F983-4082-B344-20EED68A112C}"/>
              </a:ext>
            </a:extLst>
          </p:cNvPr>
          <p:cNvPicPr>
            <a:picLocks noChangeAspect="1"/>
          </p:cNvPicPr>
          <p:nvPr/>
        </p:nvPicPr>
        <p:blipFill>
          <a:blip r:embed="rId2">
            <a:extLst>
              <a:ext uri="{28A0092B-C50C-407E-A947-70E740481C1C}">
                <a14:useLocalDpi xmlns:a14="http://schemas.microsoft.com/office/drawing/2010/main" val="0"/>
              </a:ext>
            </a:extLst>
          </a:blip>
          <a:srcRect r="-278"/>
          <a:stretch>
            <a:fillRect/>
          </a:stretch>
        </p:blipFill>
        <p:spPr bwMode="auto">
          <a:xfrm>
            <a:off x="485775" y="57150"/>
            <a:ext cx="208597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18" descr="LogoProducedBy.png">
            <a:extLst>
              <a:ext uri="{FF2B5EF4-FFF2-40B4-BE49-F238E27FC236}">
                <a16:creationId xmlns:a16="http://schemas.microsoft.com/office/drawing/2014/main" id="{82C37F2F-A3E6-4075-8DEB-C45FFD269D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6118225"/>
            <a:ext cx="1565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4"/>
            <a:extLst>
              <a:ext uri="{FF2B5EF4-FFF2-40B4-BE49-F238E27FC236}">
                <a16:creationId xmlns:a16="http://schemas.microsoft.com/office/drawing/2014/main" id="{2018A4B7-5DBA-4C31-8CA1-92C4D6F59D3A}"/>
              </a:ext>
            </a:extLst>
          </p:cNvPr>
          <p:cNvSpPr/>
          <p:nvPr/>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ea typeface="+mn-ea"/>
              </a:rPr>
              <a:t>Source: www.myhealthywaist.org</a:t>
            </a:r>
          </a:p>
        </p:txBody>
      </p:sp>
      <p:sp>
        <p:nvSpPr>
          <p:cNvPr id="17" name="Titre 1"/>
          <p:cNvSpPr>
            <a:spLocks noGrp="1"/>
          </p:cNvSpPr>
          <p:nvPr>
            <p:ph type="title"/>
          </p:nvPr>
        </p:nvSpPr>
        <p:spPr>
          <a:xfrm>
            <a:off x="722313" y="1949450"/>
            <a:ext cx="7772400" cy="1362075"/>
          </a:xfrm>
        </p:spPr>
        <p:txBody>
          <a:bodyPr anchor="t"/>
          <a:lstStyle>
            <a:lvl1pPr algn="ctr">
              <a:defRPr sz="4000" b="1" cap="all"/>
            </a:lvl1pPr>
          </a:lstStyle>
          <a:p>
            <a:r>
              <a:rPr lang="fr-FR"/>
              <a:t>Cliquez pour modifier le style du titre</a:t>
            </a:r>
            <a:endParaRPr lang="fr-CA" dirty="0"/>
          </a:p>
        </p:txBody>
      </p:sp>
      <p:sp>
        <p:nvSpPr>
          <p:cNvPr id="18" name="Espace réservé du texte 2"/>
          <p:cNvSpPr>
            <a:spLocks noGrp="1"/>
          </p:cNvSpPr>
          <p:nvPr>
            <p:ph type="body" idx="1"/>
          </p:nvPr>
        </p:nvSpPr>
        <p:spPr>
          <a:xfrm>
            <a:off x="722313" y="331628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65080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a:extLst>
              <a:ext uri="{FF2B5EF4-FFF2-40B4-BE49-F238E27FC236}">
                <a16:creationId xmlns:a16="http://schemas.microsoft.com/office/drawing/2014/main" id="{0C25743D-31A9-4DBD-834C-9A39FACE4590}"/>
              </a:ext>
            </a:extLst>
          </p:cNvPr>
          <p:cNvSpPr>
            <a:spLocks noGrp="1"/>
          </p:cNvSpPr>
          <p:nvPr>
            <p:ph type="dt" sz="half" idx="10"/>
          </p:nvPr>
        </p:nvSpPr>
        <p:spPr>
          <a:xfrm>
            <a:off x="457200" y="6356350"/>
            <a:ext cx="2133600" cy="365125"/>
          </a:xfrm>
          <a:prstGeom prst="rect">
            <a:avLst/>
          </a:prstGeom>
        </p:spPr>
        <p:txBody>
          <a:bodyPr/>
          <a:lstStyle>
            <a:lvl1pPr>
              <a:defRPr>
                <a:latin typeface="Arial" charset="0"/>
                <a:ea typeface="ＭＳ Ｐゴシック"/>
                <a:cs typeface="ＭＳ Ｐゴシック"/>
              </a:defRPr>
            </a:lvl1pPr>
          </a:lstStyle>
          <a:p>
            <a:pPr>
              <a:defRPr/>
            </a:pPr>
            <a:fld id="{E595D368-8903-4213-A60A-B848E9EA9F65}" type="datetimeFigureOut">
              <a:rPr lang="fr-CA"/>
              <a:pPr>
                <a:defRPr/>
              </a:pPr>
              <a:t>2022-11-30</a:t>
            </a:fld>
            <a:endParaRPr lang="fr-CA"/>
          </a:p>
        </p:txBody>
      </p:sp>
      <p:sp>
        <p:nvSpPr>
          <p:cNvPr id="5" name="Espace réservé du pied de page 4">
            <a:extLst>
              <a:ext uri="{FF2B5EF4-FFF2-40B4-BE49-F238E27FC236}">
                <a16:creationId xmlns:a16="http://schemas.microsoft.com/office/drawing/2014/main" id="{B31C067F-F061-4D06-B75C-F7061FDD94AE}"/>
              </a:ext>
            </a:extLst>
          </p:cNvPr>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a:cs typeface="ＭＳ Ｐゴシック"/>
              </a:defRPr>
            </a:lvl1pPr>
          </a:lstStyle>
          <a:p>
            <a:pPr>
              <a:defRPr/>
            </a:pPr>
            <a:endParaRPr lang="fr-CA"/>
          </a:p>
        </p:txBody>
      </p:sp>
      <p:sp>
        <p:nvSpPr>
          <p:cNvPr id="6" name="Espace réservé du numéro de diapositive 5">
            <a:extLst>
              <a:ext uri="{FF2B5EF4-FFF2-40B4-BE49-F238E27FC236}">
                <a16:creationId xmlns:a16="http://schemas.microsoft.com/office/drawing/2014/main" id="{12C73376-A49A-4E49-A10F-41F4A379824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333DE05E-482B-4D62-A855-F5D913414453}" type="slidenum">
              <a:rPr lang="fr-CA" altLang="fr-FR"/>
              <a:pPr/>
              <a:t>‹N°›</a:t>
            </a:fld>
            <a:endParaRPr lang="fr-CA" altLang="fr-FR"/>
          </a:p>
        </p:txBody>
      </p:sp>
    </p:spTree>
    <p:extLst>
      <p:ext uri="{BB962C8B-B14F-4D97-AF65-F5344CB8AC3E}">
        <p14:creationId xmlns:p14="http://schemas.microsoft.com/office/powerpoint/2010/main" val="178881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9673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362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810148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970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207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428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161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8047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154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Graphiq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115124-AAB1-473F-94A3-8ACCAB08A943}"/>
              </a:ext>
            </a:extLst>
          </p:cNvPr>
          <p:cNvSpPr/>
          <p:nvPr/>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6" name="Rectangle 5">
            <a:hlinkClick r:id="rId2"/>
            <a:extLst>
              <a:ext uri="{FF2B5EF4-FFF2-40B4-BE49-F238E27FC236}">
                <a16:creationId xmlns:a16="http://schemas.microsoft.com/office/drawing/2014/main" id="{34897018-D3D3-45A8-9518-CA6CDE03587C}"/>
              </a:ext>
            </a:extLst>
          </p:cNvPr>
          <p:cNvSpPr/>
          <p:nvPr/>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ea typeface="+mn-ea"/>
              </a:rPr>
              <a:t>Source: www.myhealthywaist.org</a:t>
            </a:r>
          </a:p>
        </p:txBody>
      </p:sp>
      <p:pic>
        <p:nvPicPr>
          <p:cNvPr id="7" name="Image 15" descr="LogoProducedBy.png">
            <a:extLst>
              <a:ext uri="{FF2B5EF4-FFF2-40B4-BE49-F238E27FC236}">
                <a16:creationId xmlns:a16="http://schemas.microsoft.com/office/drawing/2014/main" id="{298E1FFF-611A-43E1-A5B6-2B07446FEA8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6118225"/>
            <a:ext cx="1565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DE48F442-EBDC-468D-A47D-1A8346F25D4D}"/>
              </a:ext>
            </a:extLst>
          </p:cNvPr>
          <p:cNvSpPr/>
          <p:nvPr/>
        </p:nvSpPr>
        <p:spPr>
          <a:xfrm>
            <a:off x="4533900" y="6115050"/>
            <a:ext cx="4400550" cy="533400"/>
          </a:xfrm>
          <a:prstGeom prst="rect">
            <a:avLst/>
          </a:prstGeom>
          <a:gradFill>
            <a:gsLst>
              <a:gs pos="0">
                <a:schemeClr val="bg1">
                  <a:alpha val="0"/>
                </a:schemeClr>
              </a:gs>
              <a:gs pos="5000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 name="Titre 1"/>
          <p:cNvSpPr>
            <a:spLocks noGrp="1"/>
          </p:cNvSpPr>
          <p:nvPr>
            <p:ph type="title"/>
          </p:nvPr>
        </p:nvSpPr>
        <p:spPr>
          <a:xfrm>
            <a:off x="1019174" y="186681"/>
            <a:ext cx="7686675" cy="461665"/>
          </a:xfrm>
        </p:spPr>
        <p:txBody>
          <a:bodyPr/>
          <a:lstStyle>
            <a:lvl1pPr>
              <a:defRPr sz="2400"/>
            </a:lvl1pPr>
          </a:lstStyle>
          <a:p>
            <a:r>
              <a:rPr lang="fr-FR"/>
              <a:t>Cliquez pour modifier le style du titre</a:t>
            </a:r>
            <a:endParaRPr lang="fr-CA" dirty="0"/>
          </a:p>
        </p:txBody>
      </p:sp>
      <p:sp>
        <p:nvSpPr>
          <p:cNvPr id="3" name="Espace réservé du contenu 2"/>
          <p:cNvSpPr>
            <a:spLocks noGrp="1"/>
          </p:cNvSpPr>
          <p:nvPr>
            <p:ph idx="1"/>
          </p:nvPr>
        </p:nvSpPr>
        <p:spPr/>
        <p:txBody>
          <a:bodyPr/>
          <a:lstStyle>
            <a:lvl1pPr>
              <a:buClr>
                <a:srgbClr val="333333"/>
              </a:buClr>
              <a:buFont typeface="Arial" pitchFamily="34" charset="0"/>
              <a:buChar char="•"/>
              <a:defRPr/>
            </a:lvl1pPr>
            <a:lvl2pPr>
              <a:buFont typeface="Arial" pitchFamily="34" charset="0"/>
              <a:buChar char="•"/>
              <a:defRPr/>
            </a:lvl2pPr>
            <a:lvl4pPr>
              <a:buFont typeface="Arial" pitchFamily="34" charset="0"/>
              <a:buChar char="•"/>
              <a:defRPr/>
            </a:lvl4pPr>
            <a:lvl5pPr>
              <a:buFont typeface="Arial" pitchFamily="34" charset="0"/>
              <a:buChar cha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dirty="0"/>
          </a:p>
        </p:txBody>
      </p:sp>
      <p:sp>
        <p:nvSpPr>
          <p:cNvPr id="17" name="Espace réservé du texte 16"/>
          <p:cNvSpPr>
            <a:spLocks noGrp="1"/>
          </p:cNvSpPr>
          <p:nvPr>
            <p:ph type="body" sz="quarter" idx="10"/>
          </p:nvPr>
        </p:nvSpPr>
        <p:spPr>
          <a:xfrm>
            <a:off x="2124074" y="6105525"/>
            <a:ext cx="6800851" cy="552450"/>
          </a:xfrm>
        </p:spPr>
        <p:txBody>
          <a:bodyPr anchorCtr="0"/>
          <a:lstStyle>
            <a:lvl1pPr marL="0" indent="0" algn="r">
              <a:spcBef>
                <a:spcPts val="0"/>
              </a:spcBef>
              <a:buNone/>
              <a:defRPr lang="fr-CA" sz="1000" dirty="0"/>
            </a:lvl1pPr>
          </a:lstStyle>
          <a:p>
            <a:pPr lvl="0"/>
            <a:r>
              <a:rPr lang="fr-FR"/>
              <a:t>Cliquez pour modifier les styles du texte du masque</a:t>
            </a:r>
          </a:p>
        </p:txBody>
      </p:sp>
    </p:spTree>
    <p:extLst>
      <p:ext uri="{BB962C8B-B14F-4D97-AF65-F5344CB8AC3E}">
        <p14:creationId xmlns:p14="http://schemas.microsoft.com/office/powerpoint/2010/main" val="39245613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1879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82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018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4401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3351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017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930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748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8395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991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que Sans Référen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9207F9-D0D6-42BF-B06F-64E2AEF26F37}"/>
              </a:ext>
            </a:extLst>
          </p:cNvPr>
          <p:cNvSpPr/>
          <p:nvPr/>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 name="Rectangle 4">
            <a:hlinkClick r:id="rId2"/>
            <a:extLst>
              <a:ext uri="{FF2B5EF4-FFF2-40B4-BE49-F238E27FC236}">
                <a16:creationId xmlns:a16="http://schemas.microsoft.com/office/drawing/2014/main" id="{DCB30D7E-93E8-4A26-A327-A81D382D3375}"/>
              </a:ext>
            </a:extLst>
          </p:cNvPr>
          <p:cNvSpPr/>
          <p:nvPr/>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ea typeface="+mn-ea"/>
              </a:rPr>
              <a:t>Source: www.myhealthywaist.org</a:t>
            </a:r>
          </a:p>
        </p:txBody>
      </p:sp>
      <p:pic>
        <p:nvPicPr>
          <p:cNvPr id="6" name="Image 15" descr="LogoProducedBy.png">
            <a:extLst>
              <a:ext uri="{FF2B5EF4-FFF2-40B4-BE49-F238E27FC236}">
                <a16:creationId xmlns:a16="http://schemas.microsoft.com/office/drawing/2014/main" id="{AFAB37A5-66E0-438F-9706-772EFA9D4C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6118225"/>
            <a:ext cx="1565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1019174" y="186681"/>
            <a:ext cx="7686675" cy="461665"/>
          </a:xfrm>
        </p:spPr>
        <p:txBody>
          <a:bodyPr/>
          <a:lstStyle>
            <a:lvl1pPr>
              <a:defRPr sz="2400"/>
            </a:lvl1pPr>
          </a:lstStyle>
          <a:p>
            <a:r>
              <a:rPr lang="fr-FR"/>
              <a:t>Cliquez pour modifier le style du titre</a:t>
            </a:r>
            <a:endParaRPr lang="fr-CA"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890753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07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5660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99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6779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915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2300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583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529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5411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182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Graphiq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F502F2-3B4B-457C-9BE3-A1077B1AEB04}"/>
              </a:ext>
            </a:extLst>
          </p:cNvPr>
          <p:cNvSpPr/>
          <p:nvPr/>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 name="Rectangle 7">
            <a:hlinkClick r:id="rId2"/>
            <a:extLst>
              <a:ext uri="{FF2B5EF4-FFF2-40B4-BE49-F238E27FC236}">
                <a16:creationId xmlns:a16="http://schemas.microsoft.com/office/drawing/2014/main" id="{5327F902-644A-4F53-87B6-EEFD828BAC67}"/>
              </a:ext>
            </a:extLst>
          </p:cNvPr>
          <p:cNvSpPr/>
          <p:nvPr/>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ea typeface="+mn-ea"/>
              </a:rPr>
              <a:t>Source: www.myhealthywaist.org</a:t>
            </a:r>
          </a:p>
        </p:txBody>
      </p:sp>
      <p:pic>
        <p:nvPicPr>
          <p:cNvPr id="9" name="Image 15" descr="LogoProducedBy.png">
            <a:extLst>
              <a:ext uri="{FF2B5EF4-FFF2-40B4-BE49-F238E27FC236}">
                <a16:creationId xmlns:a16="http://schemas.microsoft.com/office/drawing/2014/main" id="{B4A83F7A-ABB5-4BB5-BA41-A64B16A9777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6118225"/>
            <a:ext cx="1565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D73F0730-BD91-42A3-8DA2-9D2958C1B1C8}"/>
              </a:ext>
            </a:extLst>
          </p:cNvPr>
          <p:cNvSpPr/>
          <p:nvPr/>
        </p:nvSpPr>
        <p:spPr>
          <a:xfrm>
            <a:off x="4533900" y="6115050"/>
            <a:ext cx="4400550" cy="533400"/>
          </a:xfrm>
          <a:prstGeom prst="rect">
            <a:avLst/>
          </a:prstGeom>
          <a:gradFill>
            <a:gsLst>
              <a:gs pos="0">
                <a:schemeClr val="bg1">
                  <a:alpha val="0"/>
                </a:schemeClr>
              </a:gs>
              <a:gs pos="50000">
                <a:schemeClr val="bg1"/>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p:nvPr>
        </p:nvSpPr>
        <p:spPr>
          <a:xfrm>
            <a:off x="1019174" y="186681"/>
            <a:ext cx="7686675" cy="461665"/>
          </a:xfrm>
        </p:spPr>
        <p:txBody>
          <a:bodyPr/>
          <a:lstStyle>
            <a:lvl1pPr>
              <a:defRPr sz="2400"/>
            </a:lvl1pPr>
          </a:lstStyle>
          <a:p>
            <a:r>
              <a:rPr lang="fr-FR"/>
              <a:t>Cliquez pour modifier le style du titre</a:t>
            </a:r>
            <a:endParaRPr lang="fr-CA" dirty="0"/>
          </a:p>
        </p:txBody>
      </p:sp>
      <p:sp>
        <p:nvSpPr>
          <p:cNvPr id="14" name="Espace réservé du texte 16"/>
          <p:cNvSpPr>
            <a:spLocks noGrp="1"/>
          </p:cNvSpPr>
          <p:nvPr>
            <p:ph type="body" sz="quarter" idx="12"/>
          </p:nvPr>
        </p:nvSpPr>
        <p:spPr>
          <a:xfrm>
            <a:off x="2124074" y="6105525"/>
            <a:ext cx="6800851" cy="552450"/>
          </a:xfrm>
        </p:spPr>
        <p:txBody>
          <a:bodyPr anchorCtr="0"/>
          <a:lstStyle>
            <a:lvl1pPr marL="0" indent="0" algn="r">
              <a:spcBef>
                <a:spcPts val="0"/>
              </a:spcBef>
              <a:buNone/>
              <a:defRPr lang="fr-CA" sz="1000" dirty="0"/>
            </a:lvl1pPr>
          </a:lstStyle>
          <a:p>
            <a:pPr lvl="0"/>
            <a:r>
              <a:rPr lang="fr-FR"/>
              <a:t>Cliquez pour modifier les styles du texte du masque</a:t>
            </a:r>
          </a:p>
        </p:txBody>
      </p:sp>
    </p:spTree>
    <p:extLst>
      <p:ext uri="{BB962C8B-B14F-4D97-AF65-F5344CB8AC3E}">
        <p14:creationId xmlns:p14="http://schemas.microsoft.com/office/powerpoint/2010/main" val="28411614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8939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4954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5304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Graphique Sans Référenc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410E2A-30EA-4434-964D-C9900D092085}"/>
              </a:ext>
            </a:extLst>
          </p:cNvPr>
          <p:cNvSpPr/>
          <p:nvPr/>
        </p:nvSpPr>
        <p:spPr>
          <a:xfrm>
            <a:off x="161925" y="819150"/>
            <a:ext cx="8982075" cy="6038850"/>
          </a:xfrm>
          <a:prstGeom prst="rect">
            <a:avLst/>
          </a:prstGeom>
          <a:gradFill>
            <a:gsLst>
              <a:gs pos="0">
                <a:srgbClr val="BEE0EE"/>
              </a:gs>
              <a:gs pos="100000">
                <a:srgbClr val="EAF4F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8" name="Rectangle 7">
            <a:hlinkClick r:id="rId2"/>
            <a:extLst>
              <a:ext uri="{FF2B5EF4-FFF2-40B4-BE49-F238E27FC236}">
                <a16:creationId xmlns:a16="http://schemas.microsoft.com/office/drawing/2014/main" id="{4288AEED-19A5-4DBA-8058-2BD69F59831D}"/>
              </a:ext>
            </a:extLst>
          </p:cNvPr>
          <p:cNvSpPr/>
          <p:nvPr/>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ea typeface="+mn-ea"/>
              </a:rPr>
              <a:t>Source: www.myhealthywaist.org</a:t>
            </a:r>
          </a:p>
        </p:txBody>
      </p:sp>
      <p:pic>
        <p:nvPicPr>
          <p:cNvPr id="9" name="Image 15" descr="LogoProducedBy.png">
            <a:extLst>
              <a:ext uri="{FF2B5EF4-FFF2-40B4-BE49-F238E27FC236}">
                <a16:creationId xmlns:a16="http://schemas.microsoft.com/office/drawing/2014/main" id="{F0EB43FE-40CC-40EC-8427-761EC97017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 y="6118225"/>
            <a:ext cx="1565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p:nvPr>
        </p:nvSpPr>
        <p:spPr>
          <a:xfrm>
            <a:off x="1019174" y="186681"/>
            <a:ext cx="7686675" cy="461665"/>
          </a:xfrm>
        </p:spPr>
        <p:txBody>
          <a:bodyPr/>
          <a:lstStyle>
            <a:lvl1pPr>
              <a:defRPr sz="2400"/>
            </a:lvl1pPr>
          </a:lstStyle>
          <a:p>
            <a:r>
              <a:rPr lang="fr-FR"/>
              <a:t>Cliquez pour modifier le style du titre</a:t>
            </a:r>
            <a:endParaRPr lang="fr-CA" dirty="0"/>
          </a:p>
        </p:txBody>
      </p:sp>
    </p:spTree>
    <p:extLst>
      <p:ext uri="{BB962C8B-B14F-4D97-AF65-F5344CB8AC3E}">
        <p14:creationId xmlns:p14="http://schemas.microsoft.com/office/powerpoint/2010/main" val="341516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pic>
        <p:nvPicPr>
          <p:cNvPr id="4" name="Image 9" descr="LogoProducedBy.png">
            <a:extLst>
              <a:ext uri="{FF2B5EF4-FFF2-40B4-BE49-F238E27FC236}">
                <a16:creationId xmlns:a16="http://schemas.microsoft.com/office/drawing/2014/main" id="{17366A61-328B-41FC-B3CC-DE617A29A2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775" y="6118225"/>
            <a:ext cx="1565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hlinkClick r:id="rId3"/>
            <a:extLst>
              <a:ext uri="{FF2B5EF4-FFF2-40B4-BE49-F238E27FC236}">
                <a16:creationId xmlns:a16="http://schemas.microsoft.com/office/drawing/2014/main" id="{684400E5-926D-45C2-A301-C90A98BDD11C}"/>
              </a:ext>
            </a:extLst>
          </p:cNvPr>
          <p:cNvSpPr/>
          <p:nvPr/>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ea typeface="+mn-ea"/>
              </a:rPr>
              <a:t>Source: www.myhealthywaist.org</a:t>
            </a:r>
          </a:p>
        </p:txBody>
      </p:sp>
      <p:sp>
        <p:nvSpPr>
          <p:cNvPr id="2" name="Titre 1"/>
          <p:cNvSpPr>
            <a:spLocks noGrp="1"/>
          </p:cNvSpPr>
          <p:nvPr>
            <p:ph type="title"/>
          </p:nvPr>
        </p:nvSpPr>
        <p:spPr>
          <a:xfrm>
            <a:off x="1019174" y="186681"/>
            <a:ext cx="7686675" cy="461665"/>
          </a:xfrm>
        </p:spPr>
        <p:txBody>
          <a:bodyPr/>
          <a:lstStyle>
            <a:lvl1pPr>
              <a:defRPr sz="2400"/>
            </a:lvl1pPr>
          </a:lstStyle>
          <a:p>
            <a:r>
              <a:rPr lang="fr-FR"/>
              <a:t>Cliquez pour modifier le style du titre</a:t>
            </a:r>
            <a:endParaRPr lang="fr-CA"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3055403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2 Colonnes">
    <p:spTree>
      <p:nvGrpSpPr>
        <p:cNvPr id="1" name=""/>
        <p:cNvGrpSpPr/>
        <p:nvPr/>
      </p:nvGrpSpPr>
      <p:grpSpPr>
        <a:xfrm>
          <a:off x="0" y="0"/>
          <a:ext cx="0" cy="0"/>
          <a:chOff x="0" y="0"/>
          <a:chExt cx="0" cy="0"/>
        </a:xfrm>
      </p:grpSpPr>
      <p:sp>
        <p:nvSpPr>
          <p:cNvPr id="5" name="Espace réservé du contenu 2"/>
          <p:cNvSpPr>
            <a:spLocks noGrp="1"/>
          </p:cNvSpPr>
          <p:nvPr>
            <p:ph idx="10"/>
          </p:nvPr>
        </p:nvSpPr>
        <p:spPr>
          <a:xfrm>
            <a:off x="476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contenu 2"/>
          <p:cNvSpPr>
            <a:spLocks noGrp="1"/>
          </p:cNvSpPr>
          <p:nvPr>
            <p:ph idx="11"/>
          </p:nvPr>
        </p:nvSpPr>
        <p:spPr>
          <a:xfrm>
            <a:off x="4667250" y="1104899"/>
            <a:ext cx="4038600" cy="50101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2" name="Titre 1"/>
          <p:cNvSpPr>
            <a:spLocks noGrp="1"/>
          </p:cNvSpPr>
          <p:nvPr>
            <p:ph type="title"/>
          </p:nvPr>
        </p:nvSpPr>
        <p:spPr>
          <a:xfrm>
            <a:off x="1019174" y="186681"/>
            <a:ext cx="7686675" cy="461665"/>
          </a:xfrm>
        </p:spPr>
        <p:txBody>
          <a:bodyPr/>
          <a:lstStyle>
            <a:lvl1pPr>
              <a:defRPr sz="2400"/>
            </a:lvl1pPr>
          </a:lstStyle>
          <a:p>
            <a:r>
              <a:rPr lang="fr-FR"/>
              <a:t>Cliquez pour modifier le style du titre</a:t>
            </a:r>
            <a:endParaRPr lang="fr-CA" dirty="0"/>
          </a:p>
        </p:txBody>
      </p:sp>
    </p:spTree>
    <p:extLst>
      <p:ext uri="{BB962C8B-B14F-4D97-AF65-F5344CB8AC3E}">
        <p14:creationId xmlns:p14="http://schemas.microsoft.com/office/powerpoint/2010/main" val="148711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éparateur">
    <p:spTree>
      <p:nvGrpSpPr>
        <p:cNvPr id="1" name=""/>
        <p:cNvGrpSpPr/>
        <p:nvPr/>
      </p:nvGrpSpPr>
      <p:grpSpPr>
        <a:xfrm>
          <a:off x="0" y="0"/>
          <a:ext cx="0" cy="0"/>
          <a:chOff x="0" y="0"/>
          <a:chExt cx="0" cy="0"/>
        </a:xfrm>
      </p:grpSpPr>
      <p:pic>
        <p:nvPicPr>
          <p:cNvPr id="6" name="Image 9" descr="LogoMYHW.png">
            <a:extLst>
              <a:ext uri="{FF2B5EF4-FFF2-40B4-BE49-F238E27FC236}">
                <a16:creationId xmlns:a16="http://schemas.microsoft.com/office/drawing/2014/main" id="{4DB70101-286C-4170-8FD4-9933E227107B}"/>
              </a:ext>
            </a:extLst>
          </p:cNvPr>
          <p:cNvPicPr>
            <a:picLocks noChangeAspect="1"/>
          </p:cNvPicPr>
          <p:nvPr/>
        </p:nvPicPr>
        <p:blipFill>
          <a:blip r:embed="rId2">
            <a:extLst>
              <a:ext uri="{28A0092B-C50C-407E-A947-70E740481C1C}">
                <a14:useLocalDpi xmlns:a14="http://schemas.microsoft.com/office/drawing/2010/main" val="0"/>
              </a:ext>
            </a:extLst>
          </a:blip>
          <a:srcRect l="17392" r="-278" b="29025"/>
          <a:stretch>
            <a:fillRect/>
          </a:stretch>
        </p:blipFill>
        <p:spPr bwMode="auto">
          <a:xfrm>
            <a:off x="847725" y="57150"/>
            <a:ext cx="17240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re 1"/>
          <p:cNvSpPr>
            <a:spLocks noGrp="1"/>
          </p:cNvSpPr>
          <p:nvPr>
            <p:ph type="title"/>
          </p:nvPr>
        </p:nvSpPr>
        <p:spPr>
          <a:xfrm>
            <a:off x="722313" y="1949450"/>
            <a:ext cx="7772400" cy="1362075"/>
          </a:xfrm>
        </p:spPr>
        <p:txBody>
          <a:bodyPr anchor="t"/>
          <a:lstStyle>
            <a:lvl1pPr algn="ctr">
              <a:defRPr sz="4000" b="1" cap="all"/>
            </a:lvl1pPr>
          </a:lstStyle>
          <a:p>
            <a:r>
              <a:rPr lang="fr-FR"/>
              <a:t>Cliquez pour modifier le style du titre</a:t>
            </a:r>
            <a:endParaRPr lang="fr-CA" dirty="0"/>
          </a:p>
        </p:txBody>
      </p:sp>
      <p:sp>
        <p:nvSpPr>
          <p:cNvPr id="5" name="Espace réservé du texte 2"/>
          <p:cNvSpPr>
            <a:spLocks noGrp="1"/>
          </p:cNvSpPr>
          <p:nvPr>
            <p:ph type="body" idx="1"/>
          </p:nvPr>
        </p:nvSpPr>
        <p:spPr>
          <a:xfrm>
            <a:off x="722313" y="331628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Tree>
    <p:extLst>
      <p:ext uri="{BB962C8B-B14F-4D97-AF65-F5344CB8AC3E}">
        <p14:creationId xmlns:p14="http://schemas.microsoft.com/office/powerpoint/2010/main" val="1264913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019174" y="186681"/>
            <a:ext cx="7686675" cy="461665"/>
          </a:xfrm>
        </p:spPr>
        <p:txBody>
          <a:bodyPr/>
          <a:lstStyle>
            <a:lvl1pPr>
              <a:defRPr sz="2400"/>
            </a:lvl1pPr>
          </a:lstStyle>
          <a:p>
            <a:r>
              <a:rPr lang="fr-FR"/>
              <a:t>Cliquez pour modifier le style du titre</a:t>
            </a:r>
            <a:endParaRPr lang="fr-CA" dirty="0"/>
          </a:p>
        </p:txBody>
      </p:sp>
    </p:spTree>
    <p:extLst>
      <p:ext uri="{BB962C8B-B14F-4D97-AF65-F5344CB8AC3E}">
        <p14:creationId xmlns:p14="http://schemas.microsoft.com/office/powerpoint/2010/main" val="10387514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hyperlink" Target="http://www.myhealthywaist.org/" TargetMode="Externa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a:extLst>
              <a:ext uri="{FF2B5EF4-FFF2-40B4-BE49-F238E27FC236}">
                <a16:creationId xmlns:a16="http://schemas.microsoft.com/office/drawing/2014/main" id="{0965638C-2053-425B-BC75-1256D5628241}"/>
              </a:ext>
            </a:extLst>
          </p:cNvPr>
          <p:cNvSpPr>
            <a:spLocks noGrp="1" noChangeArrowheads="1"/>
          </p:cNvSpPr>
          <p:nvPr>
            <p:ph type="body" idx="1"/>
          </p:nvPr>
        </p:nvSpPr>
        <p:spPr bwMode="auto">
          <a:xfrm>
            <a:off x="476250" y="1104900"/>
            <a:ext cx="82296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fr-CA" altLang="fr-FR"/>
          </a:p>
        </p:txBody>
      </p:sp>
      <p:sp>
        <p:nvSpPr>
          <p:cNvPr id="14" name="Rectangle 13">
            <a:extLst>
              <a:ext uri="{FF2B5EF4-FFF2-40B4-BE49-F238E27FC236}">
                <a16:creationId xmlns:a16="http://schemas.microsoft.com/office/drawing/2014/main" id="{100279F4-DB55-42A2-9AFD-540F7FB037DB}"/>
              </a:ext>
            </a:extLst>
          </p:cNvPr>
          <p:cNvSpPr/>
          <p:nvPr/>
        </p:nvSpPr>
        <p:spPr>
          <a:xfrm>
            <a:off x="0" y="0"/>
            <a:ext cx="161925" cy="6858000"/>
          </a:xfrm>
          <a:prstGeom prst="rect">
            <a:avLst/>
          </a:prstGeom>
          <a:solidFill>
            <a:srgbClr val="2F7CB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1" name="Rectangle 10">
            <a:extLst>
              <a:ext uri="{FF2B5EF4-FFF2-40B4-BE49-F238E27FC236}">
                <a16:creationId xmlns:a16="http://schemas.microsoft.com/office/drawing/2014/main" id="{3B27AB34-D1C8-40B5-A335-C19F010680D1}"/>
              </a:ext>
            </a:extLst>
          </p:cNvPr>
          <p:cNvSpPr/>
          <p:nvPr/>
        </p:nvSpPr>
        <p:spPr>
          <a:xfrm>
            <a:off x="0" y="114300"/>
            <a:ext cx="9144000" cy="704850"/>
          </a:xfrm>
          <a:prstGeom prst="rect">
            <a:avLst/>
          </a:prstGeom>
          <a:gradFill>
            <a:gsLst>
              <a:gs pos="0">
                <a:srgbClr val="EAF4F9"/>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3" name="Rectangle 12">
            <a:extLst>
              <a:ext uri="{FF2B5EF4-FFF2-40B4-BE49-F238E27FC236}">
                <a16:creationId xmlns:a16="http://schemas.microsoft.com/office/drawing/2014/main" id="{52BBD428-7685-4E1D-80B5-F4D1F3ABDC2A}"/>
              </a:ext>
            </a:extLst>
          </p:cNvPr>
          <p:cNvSpPr/>
          <p:nvPr/>
        </p:nvSpPr>
        <p:spPr>
          <a:xfrm>
            <a:off x="0" y="114300"/>
            <a:ext cx="161925" cy="704850"/>
          </a:xfrm>
          <a:prstGeom prst="rect">
            <a:avLst/>
          </a:prstGeom>
          <a:gradFill>
            <a:gsLst>
              <a:gs pos="0">
                <a:srgbClr val="316598"/>
              </a:gs>
              <a:gs pos="100000">
                <a:srgbClr val="2F7CB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030" name="Rectangle 11">
            <a:extLst>
              <a:ext uri="{FF2B5EF4-FFF2-40B4-BE49-F238E27FC236}">
                <a16:creationId xmlns:a16="http://schemas.microsoft.com/office/drawing/2014/main" id="{22354557-702D-426E-B0A0-4CB50A0DDF3A}"/>
              </a:ext>
            </a:extLst>
          </p:cNvPr>
          <p:cNvSpPr>
            <a:spLocks noGrp="1" noChangeArrowheads="1"/>
          </p:cNvSpPr>
          <p:nvPr>
            <p:ph type="title"/>
          </p:nvPr>
        </p:nvSpPr>
        <p:spPr bwMode="auto">
          <a:xfrm>
            <a:off x="1019175" y="217488"/>
            <a:ext cx="7686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fr-CA" altLang="fr-FR"/>
              <a:t>CLIQUEZ ET MODIFIEZ LE TITRE</a:t>
            </a:r>
          </a:p>
        </p:txBody>
      </p:sp>
      <p:pic>
        <p:nvPicPr>
          <p:cNvPr id="1031" name="Image 14" descr="LogoMYHW.png">
            <a:extLst>
              <a:ext uri="{FF2B5EF4-FFF2-40B4-BE49-F238E27FC236}">
                <a16:creationId xmlns:a16="http://schemas.microsoft.com/office/drawing/2014/main" id="{7FAC6E9B-2F1A-4305-8BF8-20B4FD9DCC41}"/>
              </a:ext>
            </a:extLst>
          </p:cNvPr>
          <p:cNvPicPr>
            <a:picLocks noChangeAspect="1"/>
          </p:cNvPicPr>
          <p:nvPr/>
        </p:nvPicPr>
        <p:blipFill>
          <a:blip r:embed="rId44">
            <a:extLst>
              <a:ext uri="{28A0092B-C50C-407E-A947-70E740481C1C}">
                <a14:useLocalDpi xmlns:a14="http://schemas.microsoft.com/office/drawing/2010/main" val="0"/>
              </a:ext>
            </a:extLst>
          </a:blip>
          <a:srcRect r="81235"/>
          <a:stretch>
            <a:fillRect/>
          </a:stretch>
        </p:blipFill>
        <p:spPr bwMode="auto">
          <a:xfrm>
            <a:off x="485775" y="57150"/>
            <a:ext cx="390525"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16" descr="LogoProducedBy.png">
            <a:extLst>
              <a:ext uri="{FF2B5EF4-FFF2-40B4-BE49-F238E27FC236}">
                <a16:creationId xmlns:a16="http://schemas.microsoft.com/office/drawing/2014/main" id="{44EB9D0D-FD2B-45D1-91ED-E33462123FAD}"/>
              </a:ext>
            </a:extLst>
          </p:cNvPr>
          <p:cNvPicPr>
            <a:picLocks noChangeAspect="1"/>
          </p:cNvPicPr>
          <p:nvPr/>
        </p:nvPicPr>
        <p:blipFill>
          <a:blip r:embed="rId45">
            <a:extLst>
              <a:ext uri="{28A0092B-C50C-407E-A947-70E740481C1C}">
                <a14:useLocalDpi xmlns:a14="http://schemas.microsoft.com/office/drawing/2010/main" val="0"/>
              </a:ext>
            </a:extLst>
          </a:blip>
          <a:srcRect/>
          <a:stretch>
            <a:fillRect/>
          </a:stretch>
        </p:blipFill>
        <p:spPr bwMode="auto">
          <a:xfrm>
            <a:off x="485775" y="6118225"/>
            <a:ext cx="15652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46"/>
            <a:extLst>
              <a:ext uri="{FF2B5EF4-FFF2-40B4-BE49-F238E27FC236}">
                <a16:creationId xmlns:a16="http://schemas.microsoft.com/office/drawing/2014/main" id="{EF03103F-F500-409E-B0F9-DCE682FDCD26}"/>
              </a:ext>
            </a:extLst>
          </p:cNvPr>
          <p:cNvSpPr/>
          <p:nvPr/>
        </p:nvSpPr>
        <p:spPr>
          <a:xfrm>
            <a:off x="471488" y="6602413"/>
            <a:ext cx="1725612" cy="246062"/>
          </a:xfrm>
          <a:prstGeom prst="rect">
            <a:avLst/>
          </a:prstGeom>
        </p:spPr>
        <p:txBody>
          <a:bodyPr wrap="none">
            <a:spAutoFit/>
          </a:bodyPr>
          <a:lstStyle/>
          <a:p>
            <a:pPr>
              <a:defRPr/>
            </a:pPr>
            <a:r>
              <a:rPr lang="fr-CA" sz="1000" dirty="0">
                <a:solidFill>
                  <a:srgbClr val="000000"/>
                </a:solidFill>
                <a:latin typeface="Arial Narrow" pitchFamily="34" charset="0"/>
                <a:ea typeface="+mn-ea"/>
              </a:rPr>
              <a:t>Source: www.myhealthywaist.org</a:t>
            </a:r>
          </a:p>
        </p:txBody>
      </p:sp>
    </p:spTree>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899" r:id="rId7"/>
    <p:sldLayoutId id="2147483939" r:id="rId8"/>
    <p:sldLayoutId id="2147483900" r:id="rId9"/>
    <p:sldLayoutId id="2147483940" r:id="rId10"/>
    <p:sldLayoutId id="2147483901" r:id="rId11"/>
    <p:sldLayoutId id="2147483902" r:id="rId12"/>
    <p:sldLayoutId id="2147483903"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18" r:id="rId28"/>
    <p:sldLayoutId id="2147483919" r:id="rId29"/>
    <p:sldLayoutId id="2147483920" r:id="rId30"/>
    <p:sldLayoutId id="2147483921" r:id="rId31"/>
    <p:sldLayoutId id="2147483922" r:id="rId32"/>
    <p:sldLayoutId id="2147483923" r:id="rId33"/>
    <p:sldLayoutId id="2147483924" r:id="rId34"/>
    <p:sldLayoutId id="2147483925" r:id="rId35"/>
    <p:sldLayoutId id="2147483926" r:id="rId36"/>
    <p:sldLayoutId id="2147483927" r:id="rId37"/>
    <p:sldLayoutId id="2147483928" r:id="rId38"/>
    <p:sldLayoutId id="2147483929" r:id="rId39"/>
    <p:sldLayoutId id="2147483930" r:id="rId40"/>
    <p:sldLayoutId id="2147483931" r:id="rId41"/>
    <p:sldLayoutId id="2147483932" r:id="rId42"/>
  </p:sldLayoutIdLst>
  <p:txStyles>
    <p:titleStyle>
      <a:lvl1pPr algn="l" rtl="0" fontAlgn="base">
        <a:spcBef>
          <a:spcPct val="0"/>
        </a:spcBef>
        <a:spcAft>
          <a:spcPct val="0"/>
        </a:spcAft>
        <a:defRPr sz="2000" b="1">
          <a:solidFill>
            <a:srgbClr val="333333"/>
          </a:solidFill>
          <a:latin typeface="Arial Narrow" pitchFamily="34" charset="0"/>
          <a:ea typeface="+mj-ea"/>
          <a:cs typeface="+mj-cs"/>
        </a:defRPr>
      </a:lvl1pPr>
      <a:lvl2pPr algn="l" rtl="0" fontAlgn="base">
        <a:spcBef>
          <a:spcPct val="0"/>
        </a:spcBef>
        <a:spcAft>
          <a:spcPct val="0"/>
        </a:spcAft>
        <a:defRPr sz="2000" b="1">
          <a:solidFill>
            <a:srgbClr val="333333"/>
          </a:solidFill>
          <a:latin typeface="Arial Narrow" panose="020B0606020202030204" pitchFamily="34" charset="0"/>
        </a:defRPr>
      </a:lvl2pPr>
      <a:lvl3pPr algn="l" rtl="0" fontAlgn="base">
        <a:spcBef>
          <a:spcPct val="0"/>
        </a:spcBef>
        <a:spcAft>
          <a:spcPct val="0"/>
        </a:spcAft>
        <a:defRPr sz="2000" b="1">
          <a:solidFill>
            <a:srgbClr val="333333"/>
          </a:solidFill>
          <a:latin typeface="Arial Narrow" panose="020B0606020202030204" pitchFamily="34" charset="0"/>
        </a:defRPr>
      </a:lvl3pPr>
      <a:lvl4pPr algn="l" rtl="0" fontAlgn="base">
        <a:spcBef>
          <a:spcPct val="0"/>
        </a:spcBef>
        <a:spcAft>
          <a:spcPct val="0"/>
        </a:spcAft>
        <a:defRPr sz="2000" b="1">
          <a:solidFill>
            <a:srgbClr val="333333"/>
          </a:solidFill>
          <a:latin typeface="Arial Narrow" panose="020B0606020202030204" pitchFamily="34" charset="0"/>
        </a:defRPr>
      </a:lvl4pPr>
      <a:lvl5pPr algn="l" rtl="0" fontAlgn="base">
        <a:spcBef>
          <a:spcPct val="0"/>
        </a:spcBef>
        <a:spcAft>
          <a:spcPct val="0"/>
        </a:spcAft>
        <a:defRPr sz="2000" b="1">
          <a:solidFill>
            <a:srgbClr val="333333"/>
          </a:solidFill>
          <a:latin typeface="Arial Narrow" panose="020B0606020202030204" pitchFamily="34" charset="0"/>
        </a:defRPr>
      </a:lvl5pPr>
      <a:lvl6pPr marL="457200" algn="l" rtl="0" eaLnBrk="1" fontAlgn="base" hangingPunct="1">
        <a:spcBef>
          <a:spcPct val="0"/>
        </a:spcBef>
        <a:spcAft>
          <a:spcPct val="0"/>
        </a:spcAft>
        <a:defRPr sz="2400" b="1">
          <a:solidFill>
            <a:srgbClr val="333333"/>
          </a:solidFill>
          <a:latin typeface="Arial" charset="0"/>
        </a:defRPr>
      </a:lvl6pPr>
      <a:lvl7pPr marL="914400" algn="l" rtl="0" eaLnBrk="1" fontAlgn="base" hangingPunct="1">
        <a:spcBef>
          <a:spcPct val="0"/>
        </a:spcBef>
        <a:spcAft>
          <a:spcPct val="0"/>
        </a:spcAft>
        <a:defRPr sz="2400" b="1">
          <a:solidFill>
            <a:srgbClr val="333333"/>
          </a:solidFill>
          <a:latin typeface="Arial" charset="0"/>
        </a:defRPr>
      </a:lvl7pPr>
      <a:lvl8pPr marL="1371600" algn="l" rtl="0" eaLnBrk="1" fontAlgn="base" hangingPunct="1">
        <a:spcBef>
          <a:spcPct val="0"/>
        </a:spcBef>
        <a:spcAft>
          <a:spcPct val="0"/>
        </a:spcAft>
        <a:defRPr sz="2400" b="1">
          <a:solidFill>
            <a:srgbClr val="333333"/>
          </a:solidFill>
          <a:latin typeface="Arial" charset="0"/>
        </a:defRPr>
      </a:lvl8pPr>
      <a:lvl9pPr marL="1828800" algn="l" rtl="0" eaLnBrk="1" fontAlgn="base" hangingPunct="1">
        <a:spcBef>
          <a:spcPct val="0"/>
        </a:spcBef>
        <a:spcAft>
          <a:spcPct val="0"/>
        </a:spcAft>
        <a:defRPr sz="2400" b="1">
          <a:solidFill>
            <a:srgbClr val="333333"/>
          </a:solidFill>
          <a:latin typeface="Arial" charset="0"/>
        </a:defRPr>
      </a:lvl9pPr>
    </p:titleStyle>
    <p:bodyStyle>
      <a:lvl1pPr marL="449263" indent="-449263" algn="l" rtl="0" fontAlgn="base">
        <a:spcBef>
          <a:spcPct val="20000"/>
        </a:spcBef>
        <a:spcAft>
          <a:spcPct val="0"/>
        </a:spcAft>
        <a:buClr>
          <a:srgbClr val="333333"/>
        </a:buClr>
        <a:buFont typeface="Arial" panose="020B0604020202020204" pitchFamily="34" charset="0"/>
        <a:buChar char="•"/>
        <a:defRPr sz="3000">
          <a:solidFill>
            <a:schemeClr val="tx1"/>
          </a:solidFill>
          <a:latin typeface="+mn-lt"/>
          <a:ea typeface="+mn-ea"/>
          <a:cs typeface="+mn-cs"/>
        </a:defRPr>
      </a:lvl1pPr>
      <a:lvl2pPr marL="914400" indent="-285750" algn="l" rtl="0" fontAlgn="base">
        <a:spcBef>
          <a:spcPct val="20000"/>
        </a:spcBef>
        <a:spcAft>
          <a:spcPct val="0"/>
        </a:spcAft>
        <a:buFont typeface="Arial" panose="020B0604020202020204" pitchFamily="34" charset="0"/>
        <a:buChar char="•"/>
        <a:defRPr sz="2800">
          <a:solidFill>
            <a:schemeClr val="tx1"/>
          </a:solidFill>
          <a:latin typeface="+mn-lt"/>
        </a:defRPr>
      </a:lvl2pPr>
      <a:lvl3pPr marL="1322388" indent="-228600" algn="l" rtl="0" fontAlgn="base">
        <a:spcBef>
          <a:spcPct val="20000"/>
        </a:spcBef>
        <a:spcAft>
          <a:spcPct val="0"/>
        </a:spcAft>
        <a:buChar char="•"/>
        <a:defRPr sz="2400">
          <a:solidFill>
            <a:schemeClr val="tx1"/>
          </a:solidFill>
          <a:latin typeface="+mn-lt"/>
        </a:defRPr>
      </a:lvl3pPr>
      <a:lvl4pPr marL="1730375" indent="-228600" algn="l" rtl="0" fontAlgn="base">
        <a:spcBef>
          <a:spcPct val="20000"/>
        </a:spcBef>
        <a:spcAft>
          <a:spcPct val="0"/>
        </a:spcAft>
        <a:buFont typeface="Arial" panose="020B0604020202020204" pitchFamily="34" charset="0"/>
        <a:buChar char="•"/>
        <a:defRPr sz="2000">
          <a:solidFill>
            <a:schemeClr val="tx1"/>
          </a:solidFill>
          <a:latin typeface="+mn-lt"/>
        </a:defRPr>
      </a:lvl4pPr>
      <a:lvl5pPr marL="2138363" indent="-228600" algn="l" rtl="0" fontAlgn="base">
        <a:spcBef>
          <a:spcPct val="20000"/>
        </a:spcBef>
        <a:spcAft>
          <a:spcPct val="0"/>
        </a:spcAft>
        <a:buFont typeface="Arial" panose="020B0604020202020204" pitchFamily="34" charset="0"/>
        <a:buChar char="•"/>
        <a:defRPr sz="2000">
          <a:solidFill>
            <a:schemeClr val="tx1"/>
          </a:solidFill>
          <a:latin typeface="+mn-lt"/>
        </a:defRPr>
      </a:lvl5pPr>
      <a:lvl6pPr marL="2595563" indent="-228600" algn="l" rtl="0" eaLnBrk="1" fontAlgn="base" hangingPunct="1">
        <a:spcBef>
          <a:spcPct val="20000"/>
        </a:spcBef>
        <a:spcAft>
          <a:spcPct val="0"/>
        </a:spcAft>
        <a:buChar char="»"/>
        <a:defRPr sz="2000">
          <a:solidFill>
            <a:schemeClr val="tx1"/>
          </a:solidFill>
          <a:latin typeface="+mn-lt"/>
        </a:defRPr>
      </a:lvl6pPr>
      <a:lvl7pPr marL="3052763" indent="-228600" algn="l" rtl="0" eaLnBrk="1" fontAlgn="base" hangingPunct="1">
        <a:spcBef>
          <a:spcPct val="20000"/>
        </a:spcBef>
        <a:spcAft>
          <a:spcPct val="0"/>
        </a:spcAft>
        <a:buChar char="»"/>
        <a:defRPr sz="2000">
          <a:solidFill>
            <a:schemeClr val="tx1"/>
          </a:solidFill>
          <a:latin typeface="+mn-lt"/>
        </a:defRPr>
      </a:lvl7pPr>
      <a:lvl8pPr marL="3509963" indent="-228600" algn="l" rtl="0" eaLnBrk="1" fontAlgn="base" hangingPunct="1">
        <a:spcBef>
          <a:spcPct val="20000"/>
        </a:spcBef>
        <a:spcAft>
          <a:spcPct val="0"/>
        </a:spcAft>
        <a:buChar char="»"/>
        <a:defRPr sz="2000">
          <a:solidFill>
            <a:schemeClr val="tx1"/>
          </a:solidFill>
          <a:latin typeface="+mn-lt"/>
        </a:defRPr>
      </a:lvl8pPr>
      <a:lvl9pPr marL="3967163"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png"/><Relationship Id="rId4"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BD37B47-16DD-4AAE-9EA4-5F0D7E1698B7}"/>
              </a:ext>
            </a:extLst>
          </p:cNvPr>
          <p:cNvSpPr>
            <a:spLocks noGrp="1"/>
          </p:cNvSpPr>
          <p:nvPr>
            <p:ph type="title"/>
          </p:nvPr>
        </p:nvSpPr>
        <p:spPr>
          <a:xfrm>
            <a:off x="722313" y="1493838"/>
            <a:ext cx="7772400" cy="2014537"/>
          </a:xfrm>
        </p:spPr>
        <p:txBody>
          <a:bodyPr/>
          <a:lstStyle/>
          <a:p>
            <a:pPr>
              <a:defRPr/>
            </a:pPr>
            <a:r>
              <a:rPr lang="en-US" dirty="0"/>
              <a:t>Global Dimensions of Sugary Beverages in Programmatic and Policy Solutions</a:t>
            </a:r>
            <a:br>
              <a:rPr lang="en-AU" dirty="0"/>
            </a:br>
            <a:endParaRPr lang="fr-CA" dirty="0"/>
          </a:p>
        </p:txBody>
      </p:sp>
      <p:sp>
        <p:nvSpPr>
          <p:cNvPr id="10243" name="Espace réservé du texte 4">
            <a:extLst>
              <a:ext uri="{FF2B5EF4-FFF2-40B4-BE49-F238E27FC236}">
                <a16:creationId xmlns:a16="http://schemas.microsoft.com/office/drawing/2014/main" id="{74A32EC6-A8A0-4685-B411-1F3EDE01A431}"/>
              </a:ext>
            </a:extLst>
          </p:cNvPr>
          <p:cNvSpPr>
            <a:spLocks noGrp="1"/>
          </p:cNvSpPr>
          <p:nvPr>
            <p:ph type="body" idx="1"/>
          </p:nvPr>
        </p:nvSpPr>
        <p:spPr>
          <a:xfrm>
            <a:off x="722313" y="4014788"/>
            <a:ext cx="7772400" cy="1889125"/>
          </a:xfrm>
        </p:spPr>
        <p:txBody>
          <a:bodyPr/>
          <a:lstStyle/>
          <a:p>
            <a:pPr algn="ctr"/>
            <a:r>
              <a:rPr lang="en-US" altLang="fr-FR" sz="2800" b="1">
                <a:solidFill>
                  <a:schemeClr val="tx2"/>
                </a:solidFill>
              </a:rPr>
              <a:t>Barry Popkin, PhD</a:t>
            </a:r>
          </a:p>
          <a:p>
            <a:pPr algn="ctr"/>
            <a:r>
              <a:rPr lang="en-US" altLang="fr-FR">
                <a:solidFill>
                  <a:schemeClr val="tx2"/>
                </a:solidFill>
              </a:rPr>
              <a:t>Department of Nutrition, School of Public Health and Medicine</a:t>
            </a:r>
            <a:br>
              <a:rPr lang="en-US" altLang="fr-FR">
                <a:solidFill>
                  <a:schemeClr val="tx2"/>
                </a:solidFill>
              </a:rPr>
            </a:br>
            <a:r>
              <a:rPr lang="en-US" altLang="fr-FR">
                <a:solidFill>
                  <a:schemeClr val="tx2"/>
                </a:solidFill>
              </a:rPr>
              <a:t> Department of Economics</a:t>
            </a:r>
          </a:p>
          <a:p>
            <a:pPr algn="ctr"/>
            <a:r>
              <a:rPr lang="en-US" altLang="fr-FR">
                <a:solidFill>
                  <a:schemeClr val="tx2"/>
                </a:solidFill>
              </a:rPr>
              <a:t>The University of North Carolina at Chapel Hill</a:t>
            </a:r>
            <a:endParaRPr lang="fr-FR" altLang="fr-FR">
              <a:solidFill>
                <a:schemeClr val="tx2"/>
              </a:solidFill>
            </a:endParaRPr>
          </a:p>
          <a:p>
            <a:endParaRPr lang="fr-CA" altLang="fr-FR">
              <a:solidFill>
                <a:schemeClr val="tx2"/>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4">
            <a:extLst>
              <a:ext uri="{FF2B5EF4-FFF2-40B4-BE49-F238E27FC236}">
                <a16:creationId xmlns:a16="http://schemas.microsoft.com/office/drawing/2014/main" id="{5F675D60-86B8-4CF1-88AA-3CF87A5D58E3}"/>
              </a:ext>
            </a:extLst>
          </p:cNvPr>
          <p:cNvSpPr txBox="1">
            <a:spLocks noChangeArrowheads="1"/>
          </p:cNvSpPr>
          <p:nvPr/>
        </p:nvSpPr>
        <p:spPr bwMode="auto">
          <a:xfrm rot="-5400000">
            <a:off x="-1708943" y="2955131"/>
            <a:ext cx="4718050" cy="369887"/>
          </a:xfrm>
          <a:prstGeom prst="rect">
            <a:avLst/>
          </a:prstGeom>
          <a:noFill/>
          <a:ln w="12700" cap="sq">
            <a:noFill/>
            <a:miter lim="800000"/>
            <a:headEnd/>
            <a:tailEnd/>
          </a:ln>
        </p:spPr>
        <p:txBody>
          <a:bodyPr>
            <a:spAutoFit/>
          </a:bodyPr>
          <a:lstStyle/>
          <a:p>
            <a:pPr algn="ctr">
              <a:spcBef>
                <a:spcPct val="50000"/>
              </a:spcBef>
              <a:defRPr/>
            </a:pPr>
            <a:r>
              <a:rPr lang="en-US" b="1" dirty="0">
                <a:solidFill>
                  <a:schemeClr val="tx2">
                    <a:lumMod val="50000"/>
                  </a:schemeClr>
                </a:solidFill>
                <a:latin typeface="Arial" charset="0"/>
                <a:ea typeface="ＭＳ Ｐゴシック"/>
                <a:cs typeface="ＭＳ Ｐゴシック"/>
              </a:rPr>
              <a:t>Calories from selected food groups</a:t>
            </a:r>
          </a:p>
        </p:txBody>
      </p:sp>
      <p:grpSp>
        <p:nvGrpSpPr>
          <p:cNvPr id="19459" name="Groupe 9">
            <a:extLst>
              <a:ext uri="{FF2B5EF4-FFF2-40B4-BE49-F238E27FC236}">
                <a16:creationId xmlns:a16="http://schemas.microsoft.com/office/drawing/2014/main" id="{47ED171D-E7C9-4007-A348-BA32D9EBB4D1}"/>
              </a:ext>
            </a:extLst>
          </p:cNvPr>
          <p:cNvGrpSpPr>
            <a:grpSpLocks/>
          </p:cNvGrpSpPr>
          <p:nvPr/>
        </p:nvGrpSpPr>
        <p:grpSpPr bwMode="auto">
          <a:xfrm>
            <a:off x="1601788" y="5541963"/>
            <a:ext cx="6705600" cy="317500"/>
            <a:chOff x="1416833" y="5497513"/>
            <a:chExt cx="6705745" cy="317500"/>
          </a:xfrm>
        </p:grpSpPr>
        <p:sp>
          <p:nvSpPr>
            <p:cNvPr id="15368" name="Text Box 6">
              <a:extLst>
                <a:ext uri="{FF2B5EF4-FFF2-40B4-BE49-F238E27FC236}">
                  <a16:creationId xmlns:a16="http://schemas.microsoft.com/office/drawing/2014/main" id="{40E02E9E-E83E-4642-89ED-D3401EC41884}"/>
                </a:ext>
              </a:extLst>
            </p:cNvPr>
            <p:cNvSpPr txBox="1">
              <a:spLocks noChangeArrowheads="1"/>
            </p:cNvSpPr>
            <p:nvPr/>
          </p:nvSpPr>
          <p:spPr bwMode="auto">
            <a:xfrm>
              <a:off x="1416833" y="5497513"/>
              <a:ext cx="2249536" cy="317500"/>
            </a:xfrm>
            <a:prstGeom prst="rect">
              <a:avLst/>
            </a:prstGeom>
            <a:noFill/>
            <a:ln w="12700">
              <a:noFill/>
              <a:headEnd/>
              <a:tailEn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spcBef>
                  <a:spcPct val="50000"/>
                </a:spcBef>
                <a:defRPr/>
              </a:pPr>
              <a:r>
                <a:rPr lang="en-US" b="1" dirty="0">
                  <a:solidFill>
                    <a:schemeClr val="tx2">
                      <a:lumMod val="50000"/>
                    </a:schemeClr>
                  </a:solidFill>
                </a:rPr>
                <a:t>Desserts</a:t>
              </a:r>
            </a:p>
          </p:txBody>
        </p:sp>
        <p:sp>
          <p:nvSpPr>
            <p:cNvPr id="15369" name="Text Box 7">
              <a:extLst>
                <a:ext uri="{FF2B5EF4-FFF2-40B4-BE49-F238E27FC236}">
                  <a16:creationId xmlns:a16="http://schemas.microsoft.com/office/drawing/2014/main" id="{A3AE1D42-678A-4D6F-AF6D-65EA98C9971C}"/>
                </a:ext>
              </a:extLst>
            </p:cNvPr>
            <p:cNvSpPr txBox="1">
              <a:spLocks noChangeArrowheads="1"/>
            </p:cNvSpPr>
            <p:nvPr/>
          </p:nvSpPr>
          <p:spPr bwMode="auto">
            <a:xfrm>
              <a:off x="5782552" y="5497513"/>
              <a:ext cx="2340026" cy="317500"/>
            </a:xfrm>
            <a:prstGeom prst="rect">
              <a:avLst/>
            </a:prstGeom>
            <a:noFill/>
            <a:ln w="12700">
              <a:noFill/>
              <a:headEnd/>
              <a:tailEnd/>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spcBef>
                  <a:spcPct val="50000"/>
                </a:spcBef>
                <a:defRPr/>
              </a:pPr>
              <a:r>
                <a:rPr lang="en-US" b="1" dirty="0">
                  <a:solidFill>
                    <a:schemeClr val="tx2">
                      <a:lumMod val="50000"/>
                    </a:schemeClr>
                  </a:solidFill>
                </a:rPr>
                <a:t>Soda</a:t>
              </a:r>
            </a:p>
          </p:txBody>
        </p:sp>
        <p:sp>
          <p:nvSpPr>
            <p:cNvPr id="15367" name="Text Box 5">
              <a:extLst>
                <a:ext uri="{FF2B5EF4-FFF2-40B4-BE49-F238E27FC236}">
                  <a16:creationId xmlns:a16="http://schemas.microsoft.com/office/drawing/2014/main" id="{D03631F0-9AE3-46B9-A32D-8474782D9389}"/>
                </a:ext>
              </a:extLst>
            </p:cNvPr>
            <p:cNvSpPr txBox="1">
              <a:spLocks noChangeArrowheads="1"/>
            </p:cNvSpPr>
            <p:nvPr/>
          </p:nvSpPr>
          <p:spPr bwMode="auto">
            <a:xfrm>
              <a:off x="3666369" y="5497513"/>
              <a:ext cx="2232073" cy="317500"/>
            </a:xfrm>
            <a:prstGeom prst="rect">
              <a:avLst/>
            </a:prstGeom>
            <a:noFill/>
            <a:ln w="12700">
              <a:noFill/>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r>
                <a:rPr lang="en-US" b="1" dirty="0">
                  <a:solidFill>
                    <a:schemeClr val="tx2">
                      <a:lumMod val="50000"/>
                    </a:schemeClr>
                  </a:solidFill>
                </a:rPr>
                <a:t>Fruit drinks</a:t>
              </a:r>
            </a:p>
          </p:txBody>
        </p:sp>
      </p:grpSp>
      <p:graphicFrame>
        <p:nvGraphicFramePr>
          <p:cNvPr id="19460" name="Object 2">
            <a:extLst>
              <a:ext uri="{FF2B5EF4-FFF2-40B4-BE49-F238E27FC236}">
                <a16:creationId xmlns:a16="http://schemas.microsoft.com/office/drawing/2014/main" id="{10B73340-1533-4914-83F1-16BB1CED495E}"/>
              </a:ext>
            </a:extLst>
          </p:cNvPr>
          <p:cNvGraphicFramePr>
            <a:graphicFrameLocks noChangeAspect="1"/>
          </p:cNvGraphicFramePr>
          <p:nvPr/>
        </p:nvGraphicFramePr>
        <p:xfrm>
          <a:off x="1027113" y="1042988"/>
          <a:ext cx="7594600" cy="4443412"/>
        </p:xfrm>
        <a:graphic>
          <a:graphicData uri="http://schemas.openxmlformats.org/presentationml/2006/ole">
            <mc:AlternateContent xmlns:mc="http://schemas.openxmlformats.org/markup-compatibility/2006">
              <mc:Choice xmlns:v="urn:schemas-microsoft-com:vml" Requires="v">
                <p:oleObj spid="_x0000_s19471" r:id="rId3" imgW="7590178" imgH="4444369" progId="Excel.Chart.8">
                  <p:embed/>
                </p:oleObj>
              </mc:Choice>
              <mc:Fallback>
                <p:oleObj r:id="rId3" imgW="7590178" imgH="4444369" progId="Excel.Char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1042988"/>
                        <a:ext cx="7594600" cy="444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1" name="Titre 9">
            <a:extLst>
              <a:ext uri="{FF2B5EF4-FFF2-40B4-BE49-F238E27FC236}">
                <a16:creationId xmlns:a16="http://schemas.microsoft.com/office/drawing/2014/main" id="{6E847023-7EB7-443A-94B5-9B512EC601D9}"/>
              </a:ext>
            </a:extLst>
          </p:cNvPr>
          <p:cNvSpPr>
            <a:spLocks noGrp="1"/>
          </p:cNvSpPr>
          <p:nvPr>
            <p:ph type="title"/>
          </p:nvPr>
        </p:nvSpPr>
        <p:spPr>
          <a:xfrm>
            <a:off x="1019175" y="1588"/>
            <a:ext cx="7686675" cy="831850"/>
          </a:xfrm>
        </p:spPr>
        <p:txBody>
          <a:bodyPr/>
          <a:lstStyle/>
          <a:p>
            <a:r>
              <a:rPr lang="en-US" altLang="fr-FR"/>
              <a:t>Steepest Increase in Calories of Added Sugar From Soda, per Capita and Consumer Estimates</a:t>
            </a:r>
            <a:endParaRPr lang="fr-CA" altLang="fr-FR"/>
          </a:p>
        </p:txBody>
      </p:sp>
      <p:sp>
        <p:nvSpPr>
          <p:cNvPr id="19462" name="Espace réservé du texte 12">
            <a:extLst>
              <a:ext uri="{FF2B5EF4-FFF2-40B4-BE49-F238E27FC236}">
                <a16:creationId xmlns:a16="http://schemas.microsoft.com/office/drawing/2014/main" id="{DC038684-B717-4435-9F80-8C29164716A3}"/>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Duffey KJ and Popkin BM Am J Clin Nutr 2008;  88:1722S-32S</a:t>
            </a:r>
          </a:p>
        </p:txBody>
      </p:sp>
      <p:sp>
        <p:nvSpPr>
          <p:cNvPr id="14" name="Rectangle à coins arrondis 13">
            <a:extLst>
              <a:ext uri="{FF2B5EF4-FFF2-40B4-BE49-F238E27FC236}">
                <a16:creationId xmlns:a16="http://schemas.microsoft.com/office/drawing/2014/main" id="{788A54FC-EC1D-40F6-AA36-C0DAA26DBC95}"/>
              </a:ext>
            </a:extLst>
          </p:cNvPr>
          <p:cNvSpPr/>
          <p:nvPr/>
        </p:nvSpPr>
        <p:spPr>
          <a:xfrm>
            <a:off x="1781175" y="1449388"/>
            <a:ext cx="1728788" cy="74295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5" name="Tekstikehys 13">
            <a:extLst>
              <a:ext uri="{FF2B5EF4-FFF2-40B4-BE49-F238E27FC236}">
                <a16:creationId xmlns:a16="http://schemas.microsoft.com/office/drawing/2014/main" id="{307A2A91-3B3A-487E-8952-207025027D61}"/>
              </a:ext>
            </a:extLst>
          </p:cNvPr>
          <p:cNvSpPr txBox="1">
            <a:spLocks noChangeArrowheads="1"/>
          </p:cNvSpPr>
          <p:nvPr/>
        </p:nvSpPr>
        <p:spPr bwMode="auto">
          <a:xfrm>
            <a:off x="2049463" y="1731963"/>
            <a:ext cx="1462087" cy="461962"/>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ea typeface="ＭＳ Ｐゴシック"/>
                <a:cs typeface="Arial" charset="0"/>
              </a:rPr>
              <a:t>Per consumer</a:t>
            </a:r>
          </a:p>
        </p:txBody>
      </p:sp>
      <p:sp>
        <p:nvSpPr>
          <p:cNvPr id="16" name="Suorakulmio 14">
            <a:extLst>
              <a:ext uri="{FF2B5EF4-FFF2-40B4-BE49-F238E27FC236}">
                <a16:creationId xmlns:a16="http://schemas.microsoft.com/office/drawing/2014/main" id="{9A892F6C-520A-4E9E-9124-12126D313BB3}"/>
              </a:ext>
            </a:extLst>
          </p:cNvPr>
          <p:cNvSpPr>
            <a:spLocks noChangeArrowheads="1"/>
          </p:cNvSpPr>
          <p:nvPr/>
        </p:nvSpPr>
        <p:spPr bwMode="auto">
          <a:xfrm>
            <a:off x="1878013" y="1579563"/>
            <a:ext cx="179387" cy="179387"/>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17" name="Suorakulmio 15">
            <a:extLst>
              <a:ext uri="{FF2B5EF4-FFF2-40B4-BE49-F238E27FC236}">
                <a16:creationId xmlns:a16="http://schemas.microsoft.com/office/drawing/2014/main" id="{B6192082-1D08-4155-BD90-116472C45834}"/>
              </a:ext>
            </a:extLst>
          </p:cNvPr>
          <p:cNvSpPr>
            <a:spLocks noChangeArrowheads="1"/>
          </p:cNvSpPr>
          <p:nvPr/>
        </p:nvSpPr>
        <p:spPr bwMode="auto">
          <a:xfrm>
            <a:off x="1878013" y="1897063"/>
            <a:ext cx="179387" cy="180975"/>
          </a:xfrm>
          <a:prstGeom prst="rect">
            <a:avLst/>
          </a:prstGeom>
          <a:solidFill>
            <a:schemeClr val="accent4"/>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18" name="Tekstikehys 13">
            <a:extLst>
              <a:ext uri="{FF2B5EF4-FFF2-40B4-BE49-F238E27FC236}">
                <a16:creationId xmlns:a16="http://schemas.microsoft.com/office/drawing/2014/main" id="{655E9418-79E9-40F6-B68B-5DFD66377E52}"/>
              </a:ext>
            </a:extLst>
          </p:cNvPr>
          <p:cNvSpPr txBox="1">
            <a:spLocks noChangeArrowheads="1"/>
          </p:cNvSpPr>
          <p:nvPr/>
        </p:nvSpPr>
        <p:spPr bwMode="auto">
          <a:xfrm>
            <a:off x="2049463" y="1412875"/>
            <a:ext cx="1108075" cy="461963"/>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ea typeface="ＭＳ Ｐゴシック"/>
                <a:cs typeface="Arial" charset="0"/>
              </a:rPr>
              <a:t>Per capita</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a:extLst>
              <a:ext uri="{FF2B5EF4-FFF2-40B4-BE49-F238E27FC236}">
                <a16:creationId xmlns:a16="http://schemas.microsoft.com/office/drawing/2014/main" id="{CF417461-050A-458D-B086-ADD893E196F2}"/>
              </a:ext>
            </a:extLst>
          </p:cNvPr>
          <p:cNvSpPr>
            <a:spLocks noGrp="1" noChangeArrowheads="1"/>
          </p:cNvSpPr>
          <p:nvPr>
            <p:ph idx="10"/>
          </p:nvPr>
        </p:nvSpPr>
        <p:spPr>
          <a:xfrm>
            <a:off x="476250" y="1800225"/>
            <a:ext cx="4038600" cy="4103688"/>
          </a:xfrm>
          <a:solidFill>
            <a:schemeClr val="bg1">
              <a:alpha val="50195"/>
            </a:schemeClr>
          </a:solidFill>
          <a:ln w="28575">
            <a:solidFill>
              <a:schemeClr val="bg1"/>
            </a:solidFill>
            <a:miter lim="800000"/>
            <a:headEnd/>
            <a:tailEnd/>
          </a:ln>
        </p:spPr>
        <p:txBody>
          <a:bodyPr anchor="t" anchorCtr="0"/>
          <a:lstStyle/>
          <a:p>
            <a:pPr>
              <a:lnSpc>
                <a:spcPct val="90000"/>
              </a:lnSpc>
              <a:spcBef>
                <a:spcPts val="600"/>
              </a:spcBef>
              <a:spcAft>
                <a:spcPts val="1200"/>
              </a:spcAft>
              <a:buClr>
                <a:schemeClr val="tx2"/>
              </a:buClr>
              <a:buSzPct val="70000"/>
              <a:buFont typeface="Wingdings" panose="05000000000000000000" pitchFamily="2" charset="2"/>
              <a:buChar char="q"/>
            </a:pPr>
            <a:r>
              <a:rPr lang="en-US" altLang="fr-FR" sz="2600" b="1"/>
              <a:t>Hunger – Feeding</a:t>
            </a:r>
            <a:br>
              <a:rPr lang="en-US" altLang="fr-FR" sz="2600"/>
            </a:br>
            <a:r>
              <a:rPr lang="en-US" altLang="fr-FR" sz="2400"/>
              <a:t>Sensations that promote</a:t>
            </a:r>
            <a:br>
              <a:rPr lang="en-US" altLang="fr-FR" sz="2400"/>
            </a:br>
            <a:r>
              <a:rPr lang="en-US" altLang="fr-FR" sz="2400"/>
              <a:t>attainment of minimal</a:t>
            </a:r>
            <a:br>
              <a:rPr lang="en-US" altLang="fr-FR" sz="2400"/>
            </a:br>
            <a:r>
              <a:rPr lang="en-US" altLang="fr-FR" sz="2400"/>
              <a:t>energy needs.</a:t>
            </a:r>
            <a:r>
              <a:rPr lang="en-US" altLang="fr-FR" sz="2600"/>
              <a:t> </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600" b="1"/>
              <a:t>Energy excess</a:t>
            </a:r>
            <a:br>
              <a:rPr lang="en-US" altLang="fr-FR" sz="2600"/>
            </a:br>
            <a:r>
              <a:rPr lang="en-US" altLang="fr-FR" sz="2400"/>
              <a:t>Stored</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600" b="1"/>
              <a:t>Energy deficit</a:t>
            </a:r>
            <a:br>
              <a:rPr lang="en-US" altLang="fr-FR" sz="2600"/>
            </a:br>
            <a:r>
              <a:rPr lang="en-US" altLang="fr-FR" sz="2400"/>
              <a:t>Consequences experienced in weeks or months.</a:t>
            </a:r>
            <a:endParaRPr lang="en-US" altLang="fr-FR" sz="2400">
              <a:solidFill>
                <a:schemeClr val="bg1"/>
              </a:solidFill>
            </a:endParaRPr>
          </a:p>
        </p:txBody>
      </p:sp>
      <p:sp>
        <p:nvSpPr>
          <p:cNvPr id="20483" name="Rectangle 4">
            <a:extLst>
              <a:ext uri="{FF2B5EF4-FFF2-40B4-BE49-F238E27FC236}">
                <a16:creationId xmlns:a16="http://schemas.microsoft.com/office/drawing/2014/main" id="{2E0BF06E-497C-4590-BF4A-9EB13428C536}"/>
              </a:ext>
            </a:extLst>
          </p:cNvPr>
          <p:cNvSpPr>
            <a:spLocks noGrp="1" noChangeArrowheads="1"/>
          </p:cNvSpPr>
          <p:nvPr>
            <p:ph idx="11"/>
          </p:nvPr>
        </p:nvSpPr>
        <p:spPr>
          <a:xfrm>
            <a:off x="4667250" y="1800225"/>
            <a:ext cx="4038600" cy="4103688"/>
          </a:xfrm>
          <a:solidFill>
            <a:schemeClr val="bg1">
              <a:alpha val="50195"/>
            </a:schemeClr>
          </a:solidFill>
          <a:ln w="28575">
            <a:solidFill>
              <a:schemeClr val="bg1"/>
            </a:solidFill>
            <a:miter lim="800000"/>
            <a:headEnd/>
            <a:tailEnd/>
          </a:ln>
        </p:spPr>
        <p:txBody>
          <a:bodyPr anchor="t" anchorCtr="0"/>
          <a:lstStyle/>
          <a:p>
            <a:pPr>
              <a:lnSpc>
                <a:spcPct val="90000"/>
              </a:lnSpc>
              <a:spcBef>
                <a:spcPts val="600"/>
              </a:spcBef>
              <a:spcAft>
                <a:spcPts val="1200"/>
              </a:spcAft>
              <a:buClr>
                <a:schemeClr val="tx2"/>
              </a:buClr>
              <a:buSzPct val="70000"/>
              <a:buFont typeface="Wingdings" panose="05000000000000000000" pitchFamily="2" charset="2"/>
              <a:buChar char="q"/>
            </a:pPr>
            <a:r>
              <a:rPr lang="en-US" altLang="fr-FR" sz="2600" b="1"/>
              <a:t>Thirst – Drinking</a:t>
            </a:r>
            <a:br>
              <a:rPr lang="en-US" altLang="fr-FR" sz="2600" b="1"/>
            </a:br>
            <a:r>
              <a:rPr lang="en-US" altLang="fr-FR" sz="2400"/>
              <a:t>Sensations that promote attainment of minimal hydration needs</a:t>
            </a:r>
            <a:r>
              <a:rPr lang="en-US" altLang="fr-FR" sz="2600"/>
              <a:t>.</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600" b="1"/>
              <a:t>Water excess </a:t>
            </a:r>
            <a:br>
              <a:rPr lang="en-US" altLang="fr-FR" sz="2600" b="1"/>
            </a:br>
            <a:r>
              <a:rPr lang="en-US" altLang="fr-FR" sz="2400"/>
              <a:t>Excreted</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600" b="1"/>
              <a:t>Water deficit </a:t>
            </a:r>
            <a:r>
              <a:rPr lang="en-US" altLang="fr-FR" sz="2400"/>
              <a:t>Consequences experienced in 2-4 days.</a:t>
            </a:r>
            <a:endParaRPr lang="en-US" altLang="fr-FR" sz="2600">
              <a:solidFill>
                <a:schemeClr val="bg1"/>
              </a:solidFill>
            </a:endParaRPr>
          </a:p>
        </p:txBody>
      </p:sp>
      <p:sp>
        <p:nvSpPr>
          <p:cNvPr id="20484" name="Titre 6">
            <a:extLst>
              <a:ext uri="{FF2B5EF4-FFF2-40B4-BE49-F238E27FC236}">
                <a16:creationId xmlns:a16="http://schemas.microsoft.com/office/drawing/2014/main" id="{549A611B-EEEC-4C45-951B-0C3701A899D5}"/>
              </a:ext>
            </a:extLst>
          </p:cNvPr>
          <p:cNvSpPr>
            <a:spLocks noGrp="1"/>
          </p:cNvSpPr>
          <p:nvPr>
            <p:ph type="title"/>
          </p:nvPr>
        </p:nvSpPr>
        <p:spPr>
          <a:xfrm>
            <a:off x="1019175" y="1588"/>
            <a:ext cx="7686675" cy="831850"/>
          </a:xfrm>
        </p:spPr>
        <p:txBody>
          <a:bodyPr/>
          <a:lstStyle/>
          <a:p>
            <a:r>
              <a:rPr lang="en-US" altLang="fr-FR"/>
              <a:t>What are the Implications of Drinking Energy and Eating Water on </a:t>
            </a:r>
            <a:r>
              <a:rPr lang="en-US" altLang="fr-FR" i="1"/>
              <a:t>Energy Balance</a:t>
            </a:r>
            <a:r>
              <a:rPr lang="en-US" altLang="fr-FR"/>
              <a:t>?</a:t>
            </a:r>
            <a:endParaRPr lang="fr-CA" altLang="fr-FR"/>
          </a:p>
        </p:txBody>
      </p:sp>
      <p:sp>
        <p:nvSpPr>
          <p:cNvPr id="16387" name="Text Box 5">
            <a:extLst>
              <a:ext uri="{FF2B5EF4-FFF2-40B4-BE49-F238E27FC236}">
                <a16:creationId xmlns:a16="http://schemas.microsoft.com/office/drawing/2014/main" id="{CC8CA628-DC71-465E-8E39-B7F530C7AAB3}"/>
              </a:ext>
            </a:extLst>
          </p:cNvPr>
          <p:cNvSpPr txBox="1">
            <a:spLocks noChangeArrowheads="1"/>
          </p:cNvSpPr>
          <p:nvPr/>
        </p:nvSpPr>
        <p:spPr bwMode="auto">
          <a:xfrm>
            <a:off x="533400" y="952500"/>
            <a:ext cx="8077200" cy="641350"/>
          </a:xfrm>
          <a:prstGeom prst="rect">
            <a:avLst/>
          </a:prstGeom>
          <a:noFill/>
          <a:ln w="9525">
            <a:noFill/>
            <a:miter lim="800000"/>
            <a:headEnd/>
            <a:tailEnd/>
          </a:ln>
        </p:spPr>
        <p:txBody>
          <a:bodyPr>
            <a:spAutoFit/>
          </a:bodyPr>
          <a:lstStyle/>
          <a:p>
            <a:pPr algn="ctr">
              <a:spcBef>
                <a:spcPct val="50000"/>
              </a:spcBef>
              <a:defRPr/>
            </a:pPr>
            <a:r>
              <a:rPr lang="en-US" sz="3600" b="1" dirty="0">
                <a:solidFill>
                  <a:schemeClr val="tx2">
                    <a:lumMod val="50000"/>
                  </a:schemeClr>
                </a:solidFill>
                <a:latin typeface="Arial" charset="0"/>
                <a:ea typeface="ＭＳ Ｐゴシック"/>
                <a:cs typeface="ＭＳ Ｐゴシック"/>
              </a:rPr>
              <a:t>General Properties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42">
            <a:extLst>
              <a:ext uri="{FF2B5EF4-FFF2-40B4-BE49-F238E27FC236}">
                <a16:creationId xmlns:a16="http://schemas.microsoft.com/office/drawing/2014/main" id="{A2249DE9-0796-4EEC-9F71-B18A8D04130B}"/>
              </a:ext>
            </a:extLst>
          </p:cNvPr>
          <p:cNvSpPr>
            <a:spLocks noChangeAspect="1" noChangeArrowheads="1" noTextEdit="1"/>
          </p:cNvSpPr>
          <p:nvPr/>
        </p:nvSpPr>
        <p:spPr bwMode="auto">
          <a:xfrm>
            <a:off x="1916113" y="215900"/>
            <a:ext cx="6161087"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p>
        </p:txBody>
      </p:sp>
      <p:grpSp>
        <p:nvGrpSpPr>
          <p:cNvPr id="21507" name="Groupe 196">
            <a:extLst>
              <a:ext uri="{FF2B5EF4-FFF2-40B4-BE49-F238E27FC236}">
                <a16:creationId xmlns:a16="http://schemas.microsoft.com/office/drawing/2014/main" id="{578BBD01-6FF2-4728-ADA1-B2B30ECA31A8}"/>
              </a:ext>
            </a:extLst>
          </p:cNvPr>
          <p:cNvGrpSpPr>
            <a:grpSpLocks/>
          </p:cNvGrpSpPr>
          <p:nvPr/>
        </p:nvGrpSpPr>
        <p:grpSpPr bwMode="auto">
          <a:xfrm>
            <a:off x="468313" y="842963"/>
            <a:ext cx="8334375" cy="5356225"/>
            <a:chOff x="404019" y="908720"/>
            <a:chExt cx="8335962" cy="5354999"/>
          </a:xfrm>
        </p:grpSpPr>
        <p:sp>
          <p:nvSpPr>
            <p:cNvPr id="145452" name="Rectangle 44">
              <a:extLst>
                <a:ext uri="{FF2B5EF4-FFF2-40B4-BE49-F238E27FC236}">
                  <a16:creationId xmlns:a16="http://schemas.microsoft.com/office/drawing/2014/main" id="{467E294E-A8FF-4994-A07E-8992866B983D}"/>
                </a:ext>
              </a:extLst>
            </p:cNvPr>
            <p:cNvSpPr>
              <a:spLocks noChangeArrowheads="1"/>
            </p:cNvSpPr>
            <p:nvPr/>
          </p:nvSpPr>
          <p:spPr bwMode="auto">
            <a:xfrm>
              <a:off x="411958" y="976966"/>
              <a:ext cx="8328023" cy="5153433"/>
            </a:xfrm>
            <a:prstGeom prst="rect">
              <a:avLst/>
            </a:prstGeom>
            <a:solidFill>
              <a:schemeClr val="accent1">
                <a:lumMod val="60000"/>
                <a:lumOff val="40000"/>
              </a:schemeClr>
            </a:solidFill>
            <a:ln w="12700">
              <a:solidFill>
                <a:schemeClr val="bg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mn-lt"/>
                <a:ea typeface="+mn-ea"/>
              </a:endParaRPr>
            </a:p>
          </p:txBody>
        </p:sp>
        <p:sp>
          <p:nvSpPr>
            <p:cNvPr id="145453" name="Rectangle 45">
              <a:extLst>
                <a:ext uri="{FF2B5EF4-FFF2-40B4-BE49-F238E27FC236}">
                  <a16:creationId xmlns:a16="http://schemas.microsoft.com/office/drawing/2014/main" id="{59B9459A-F5E7-406A-A04C-37557648A9EB}"/>
                </a:ext>
              </a:extLst>
            </p:cNvPr>
            <p:cNvSpPr>
              <a:spLocks noChangeArrowheads="1"/>
            </p:cNvSpPr>
            <p:nvPr/>
          </p:nvSpPr>
          <p:spPr bwMode="auto">
            <a:xfrm>
              <a:off x="411958" y="953160"/>
              <a:ext cx="5689096" cy="5101057"/>
            </a:xfrm>
            <a:prstGeom prst="rect">
              <a:avLst/>
            </a:prstGeom>
            <a:solidFill>
              <a:schemeClr val="accent1">
                <a:lumMod val="40000"/>
                <a:lumOff val="60000"/>
              </a:schemeClr>
            </a:solidFill>
            <a:ln w="9525">
              <a:solidFill>
                <a:schemeClr val="bg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mn-lt"/>
                <a:ea typeface="+mn-ea"/>
              </a:endParaRPr>
            </a:p>
          </p:txBody>
        </p:sp>
        <p:sp>
          <p:nvSpPr>
            <p:cNvPr id="145454" name="Rectangle 46">
              <a:extLst>
                <a:ext uri="{FF2B5EF4-FFF2-40B4-BE49-F238E27FC236}">
                  <a16:creationId xmlns:a16="http://schemas.microsoft.com/office/drawing/2014/main" id="{01E0ACE8-3043-4283-A351-F60A34BEA8CB}"/>
                </a:ext>
              </a:extLst>
            </p:cNvPr>
            <p:cNvSpPr>
              <a:spLocks noChangeArrowheads="1"/>
            </p:cNvSpPr>
            <p:nvPr/>
          </p:nvSpPr>
          <p:spPr bwMode="auto">
            <a:xfrm>
              <a:off x="411958" y="908720"/>
              <a:ext cx="3898055" cy="5070901"/>
            </a:xfrm>
            <a:prstGeom prst="rect">
              <a:avLst/>
            </a:prstGeom>
            <a:solidFill>
              <a:schemeClr val="accent1">
                <a:lumMod val="20000"/>
                <a:lumOff val="80000"/>
              </a:schemeClr>
            </a:solidFill>
            <a:ln w="12700">
              <a:solidFill>
                <a:schemeClr val="bg1"/>
              </a:solidFill>
              <a:miter lim="800000"/>
              <a:headEnd/>
              <a:tailEnd/>
            </a:ln>
            <a:effectLst>
              <a:outerShdw blurRad="50800" dist="38100" dir="2700000" algn="tl" rotWithShape="0">
                <a:prstClr val="black">
                  <a:alpha val="40000"/>
                </a:prstClr>
              </a:outerShdw>
            </a:effectLst>
          </p:spPr>
          <p:txBody>
            <a:bodyPr wrap="none" anchor="ctr"/>
            <a:lstStyle/>
            <a:p>
              <a:pPr>
                <a:defRPr/>
              </a:pPr>
              <a:endParaRPr lang="en-US">
                <a:latin typeface="+mn-lt"/>
                <a:ea typeface="+mn-ea"/>
              </a:endParaRPr>
            </a:p>
          </p:txBody>
        </p:sp>
        <p:sp>
          <p:nvSpPr>
            <p:cNvPr id="17416" name="Rectangle 47">
              <a:extLst>
                <a:ext uri="{FF2B5EF4-FFF2-40B4-BE49-F238E27FC236}">
                  <a16:creationId xmlns:a16="http://schemas.microsoft.com/office/drawing/2014/main" id="{2A2A7E79-4EC2-4FFF-A5DB-D2BE843AAE7E}"/>
                </a:ext>
              </a:extLst>
            </p:cNvPr>
            <p:cNvSpPr>
              <a:spLocks noChangeArrowheads="1"/>
            </p:cNvSpPr>
            <p:nvPr/>
          </p:nvSpPr>
          <p:spPr bwMode="auto">
            <a:xfrm>
              <a:off x="6594860" y="1929248"/>
              <a:ext cx="1792629" cy="301556"/>
            </a:xfrm>
            <a:prstGeom prst="rect">
              <a:avLst/>
            </a:prstGeom>
            <a:noFill/>
            <a:ln w="9525">
              <a:noFill/>
              <a:miter lim="800000"/>
              <a:headEnd/>
              <a:tailEnd/>
            </a:ln>
          </p:spPr>
          <p:txBody>
            <a:bodyPr wrap="none" anchor="ctr"/>
            <a:lstStyle/>
            <a:p>
              <a:pPr algn="ctr">
                <a:defRPr/>
              </a:pPr>
              <a:endParaRPr lang="fr-FR" sz="900" b="1">
                <a:latin typeface="+mn-lt"/>
                <a:ea typeface="ＭＳ Ｐゴシック"/>
                <a:cs typeface="ＭＳ Ｐゴシック"/>
              </a:endParaRPr>
            </a:p>
          </p:txBody>
        </p:sp>
        <p:sp>
          <p:nvSpPr>
            <p:cNvPr id="17417" name="Rectangle 48">
              <a:extLst>
                <a:ext uri="{FF2B5EF4-FFF2-40B4-BE49-F238E27FC236}">
                  <a16:creationId xmlns:a16="http://schemas.microsoft.com/office/drawing/2014/main" id="{707079A0-5517-42ED-9D33-7016F458708A}"/>
                </a:ext>
              </a:extLst>
            </p:cNvPr>
            <p:cNvSpPr>
              <a:spLocks noChangeArrowheads="1"/>
            </p:cNvSpPr>
            <p:nvPr/>
          </p:nvSpPr>
          <p:spPr bwMode="auto">
            <a:xfrm>
              <a:off x="8200128" y="999186"/>
              <a:ext cx="514448" cy="5129626"/>
            </a:xfrm>
            <a:prstGeom prst="rect">
              <a:avLst/>
            </a:prstGeom>
            <a:solidFill>
              <a:schemeClr val="accent1">
                <a:lumMod val="60000"/>
                <a:lumOff val="40000"/>
              </a:schemeClr>
            </a:solidFill>
            <a:ln w="9525">
              <a:noFill/>
              <a:prstDash val="dash"/>
              <a:miter lim="800000"/>
              <a:headEnd/>
              <a:tailEnd/>
            </a:ln>
          </p:spPr>
          <p:txBody>
            <a:bodyPr wrap="none" anchor="ctr"/>
            <a:lstStyle/>
            <a:p>
              <a:pPr>
                <a:defRPr/>
              </a:pPr>
              <a:endParaRPr lang="fr-FR">
                <a:latin typeface="+mn-lt"/>
                <a:ea typeface="ＭＳ Ｐゴシック"/>
                <a:cs typeface="ＭＳ Ｐゴシック"/>
              </a:endParaRPr>
            </a:p>
          </p:txBody>
        </p:sp>
        <p:sp>
          <p:nvSpPr>
            <p:cNvPr id="17418" name="AutoShape 49">
              <a:extLst>
                <a:ext uri="{FF2B5EF4-FFF2-40B4-BE49-F238E27FC236}">
                  <a16:creationId xmlns:a16="http://schemas.microsoft.com/office/drawing/2014/main" id="{DD9B48E9-F1E4-4374-9086-F93E3C58D4D9}"/>
                </a:ext>
              </a:extLst>
            </p:cNvPr>
            <p:cNvSpPr>
              <a:spLocks noChangeArrowheads="1"/>
            </p:cNvSpPr>
            <p:nvPr/>
          </p:nvSpPr>
          <p:spPr bwMode="auto">
            <a:xfrm>
              <a:off x="8271579" y="5863761"/>
              <a:ext cx="442997" cy="220611"/>
            </a:xfrm>
            <a:prstGeom prst="rightArrow">
              <a:avLst>
                <a:gd name="adj1" fmla="val 50000"/>
                <a:gd name="adj2" fmla="val 49818"/>
              </a:avLst>
            </a:prstGeom>
            <a:solidFill>
              <a:schemeClr val="bg1"/>
            </a:solidFill>
            <a:ln w="6350">
              <a:solidFill>
                <a:schemeClr val="bg2"/>
              </a:solidFill>
              <a:miter lim="800000"/>
              <a:headEnd/>
              <a:tailEnd/>
            </a:ln>
          </p:spPr>
          <p:txBody>
            <a:bodyPr wrap="none" anchor="ctr"/>
            <a:lstStyle/>
            <a:p>
              <a:pPr>
                <a:defRPr/>
              </a:pPr>
              <a:endParaRPr lang="fr-FR">
                <a:latin typeface="+mn-lt"/>
                <a:ea typeface="ＭＳ Ｐゴシック"/>
                <a:cs typeface="ＭＳ Ｐゴシック"/>
              </a:endParaRPr>
            </a:p>
          </p:txBody>
        </p:sp>
        <p:sp>
          <p:nvSpPr>
            <p:cNvPr id="17419" name="AutoShape 50">
              <a:extLst>
                <a:ext uri="{FF2B5EF4-FFF2-40B4-BE49-F238E27FC236}">
                  <a16:creationId xmlns:a16="http://schemas.microsoft.com/office/drawing/2014/main" id="{B221C33B-670D-4F6E-BDD7-01A1A35638AB}"/>
                </a:ext>
              </a:extLst>
            </p:cNvPr>
            <p:cNvSpPr>
              <a:spLocks noChangeArrowheads="1"/>
            </p:cNvSpPr>
            <p:nvPr/>
          </p:nvSpPr>
          <p:spPr bwMode="auto">
            <a:xfrm flipH="1">
              <a:off x="7588824" y="5857412"/>
              <a:ext cx="533502" cy="226960"/>
            </a:xfrm>
            <a:prstGeom prst="rightArrow">
              <a:avLst>
                <a:gd name="adj1" fmla="val 50000"/>
                <a:gd name="adj2" fmla="val 58330"/>
              </a:avLst>
            </a:prstGeom>
            <a:solidFill>
              <a:schemeClr val="bg1"/>
            </a:solidFill>
            <a:ln w="6350">
              <a:solidFill>
                <a:schemeClr val="bg2"/>
              </a:solidFill>
              <a:miter lim="800000"/>
              <a:headEnd/>
              <a:tailEnd/>
            </a:ln>
          </p:spPr>
          <p:txBody>
            <a:bodyPr wrap="none" anchor="ctr"/>
            <a:lstStyle/>
            <a:p>
              <a:pPr>
                <a:defRPr/>
              </a:pPr>
              <a:endParaRPr lang="fr-FR">
                <a:latin typeface="+mn-lt"/>
                <a:ea typeface="ＭＳ Ｐゴシック"/>
                <a:cs typeface="ＭＳ Ｐゴシック"/>
              </a:endParaRPr>
            </a:p>
          </p:txBody>
        </p:sp>
        <p:sp>
          <p:nvSpPr>
            <p:cNvPr id="17420" name="Rectangle 51">
              <a:extLst>
                <a:ext uri="{FF2B5EF4-FFF2-40B4-BE49-F238E27FC236}">
                  <a16:creationId xmlns:a16="http://schemas.microsoft.com/office/drawing/2014/main" id="{667C6113-108A-4696-99BB-EEBF439E9778}"/>
                </a:ext>
              </a:extLst>
            </p:cNvPr>
            <p:cNvSpPr>
              <a:spLocks noChangeArrowheads="1"/>
            </p:cNvSpPr>
            <p:nvPr/>
          </p:nvSpPr>
          <p:spPr bwMode="auto">
            <a:xfrm rot="-5400000">
              <a:off x="8034315" y="5843857"/>
              <a:ext cx="534866" cy="304858"/>
            </a:xfrm>
            <a:prstGeom prst="rect">
              <a:avLst/>
            </a:prstGeom>
            <a:noFill/>
            <a:ln w="9525">
              <a:noFill/>
              <a:miter lim="800000"/>
              <a:headEnd/>
              <a:tailEnd/>
            </a:ln>
          </p:spPr>
          <p:txBody>
            <a:bodyPr wrap="none" anchor="ctr"/>
            <a:lstStyle/>
            <a:p>
              <a:pPr algn="ctr">
                <a:defRPr/>
              </a:pPr>
              <a:r>
                <a:rPr lang="en-US" sz="900" b="1">
                  <a:solidFill>
                    <a:srgbClr val="000000"/>
                  </a:solidFill>
                  <a:latin typeface="+mn-lt"/>
                  <a:ea typeface="ＭＳ Ｐゴシック"/>
                  <a:cs typeface="ＭＳ Ｐゴシック"/>
                </a:rPr>
                <a:t>CE</a:t>
              </a:r>
            </a:p>
          </p:txBody>
        </p:sp>
        <p:sp>
          <p:nvSpPr>
            <p:cNvPr id="17421" name="Rectangle 52">
              <a:extLst>
                <a:ext uri="{FF2B5EF4-FFF2-40B4-BE49-F238E27FC236}">
                  <a16:creationId xmlns:a16="http://schemas.microsoft.com/office/drawing/2014/main" id="{DFE2BD65-7ECF-4F94-8887-1FE8185110CE}"/>
                </a:ext>
              </a:extLst>
            </p:cNvPr>
            <p:cNvSpPr>
              <a:spLocks noChangeArrowheads="1"/>
            </p:cNvSpPr>
            <p:nvPr/>
          </p:nvSpPr>
          <p:spPr bwMode="auto">
            <a:xfrm rot="-5400000">
              <a:off x="7743746" y="5843857"/>
              <a:ext cx="534866" cy="304858"/>
            </a:xfrm>
            <a:prstGeom prst="rect">
              <a:avLst/>
            </a:prstGeom>
            <a:noFill/>
            <a:ln w="9525">
              <a:noFill/>
              <a:miter lim="800000"/>
              <a:headEnd/>
              <a:tailEnd/>
            </a:ln>
          </p:spPr>
          <p:txBody>
            <a:bodyPr wrap="none" anchor="ctr"/>
            <a:lstStyle/>
            <a:p>
              <a:pPr algn="ctr">
                <a:defRPr/>
              </a:pPr>
              <a:r>
                <a:rPr lang="en-US" sz="900" b="1">
                  <a:solidFill>
                    <a:srgbClr val="000000"/>
                  </a:solidFill>
                  <a:latin typeface="+mn-lt"/>
                  <a:ea typeface="ＭＳ Ｐゴシック"/>
                  <a:cs typeface="ＭＳ Ｐゴシック"/>
                </a:rPr>
                <a:t>BCE</a:t>
              </a:r>
            </a:p>
          </p:txBody>
        </p:sp>
        <p:sp>
          <p:nvSpPr>
            <p:cNvPr id="17422" name="Rectangle 53">
              <a:extLst>
                <a:ext uri="{FF2B5EF4-FFF2-40B4-BE49-F238E27FC236}">
                  <a16:creationId xmlns:a16="http://schemas.microsoft.com/office/drawing/2014/main" id="{F4A5AECC-3168-4EE8-BFE4-60212C020872}"/>
                </a:ext>
              </a:extLst>
            </p:cNvPr>
            <p:cNvSpPr>
              <a:spLocks noChangeArrowheads="1"/>
            </p:cNvSpPr>
            <p:nvPr/>
          </p:nvSpPr>
          <p:spPr bwMode="auto">
            <a:xfrm rot="-5400000">
              <a:off x="5717711" y="5575632"/>
              <a:ext cx="534865" cy="304858"/>
            </a:xfrm>
            <a:prstGeom prst="rect">
              <a:avLst/>
            </a:prstGeom>
            <a:noFill/>
            <a:ln w="9525">
              <a:noFill/>
              <a:miter lim="800000"/>
              <a:headEnd/>
              <a:tailEnd/>
            </a:ln>
          </p:spPr>
          <p:txBody>
            <a:bodyPr wrap="none" anchor="ctr"/>
            <a:lstStyle/>
            <a:p>
              <a:pPr algn="ctr">
                <a:defRPr/>
              </a:pPr>
              <a:r>
                <a:rPr lang="en-US" sz="900" b="1">
                  <a:solidFill>
                    <a:srgbClr val="000000"/>
                  </a:solidFill>
                  <a:latin typeface="+mn-lt"/>
                  <a:ea typeface="ＭＳ Ｐゴシック"/>
                  <a:cs typeface="ＭＳ Ｐゴシック"/>
                </a:rPr>
                <a:t>10,000 BCE</a:t>
              </a:r>
            </a:p>
          </p:txBody>
        </p:sp>
        <p:sp>
          <p:nvSpPr>
            <p:cNvPr id="17423" name="Rectangle 54">
              <a:extLst>
                <a:ext uri="{FF2B5EF4-FFF2-40B4-BE49-F238E27FC236}">
                  <a16:creationId xmlns:a16="http://schemas.microsoft.com/office/drawing/2014/main" id="{32F2CF4B-669B-403D-A085-745DB29B7752}"/>
                </a:ext>
              </a:extLst>
            </p:cNvPr>
            <p:cNvSpPr>
              <a:spLocks noChangeArrowheads="1"/>
            </p:cNvSpPr>
            <p:nvPr/>
          </p:nvSpPr>
          <p:spPr bwMode="auto">
            <a:xfrm rot="-5400000">
              <a:off x="4172780" y="5532779"/>
              <a:ext cx="536452" cy="303271"/>
            </a:xfrm>
            <a:prstGeom prst="rect">
              <a:avLst/>
            </a:prstGeom>
            <a:noFill/>
            <a:ln w="9525">
              <a:noFill/>
              <a:miter lim="800000"/>
              <a:headEnd/>
              <a:tailEnd/>
            </a:ln>
          </p:spPr>
          <p:txBody>
            <a:bodyPr wrap="none" anchor="ctr"/>
            <a:lstStyle/>
            <a:p>
              <a:pPr algn="ctr">
                <a:defRPr/>
              </a:pPr>
              <a:r>
                <a:rPr lang="en-US" sz="900" b="1">
                  <a:solidFill>
                    <a:srgbClr val="000000"/>
                  </a:solidFill>
                  <a:latin typeface="+mn-lt"/>
                  <a:ea typeface="ＭＳ Ｐゴシック"/>
                  <a:cs typeface="ＭＳ Ｐゴシック"/>
                </a:rPr>
                <a:t>200,000 BCE</a:t>
              </a:r>
            </a:p>
          </p:txBody>
        </p:sp>
        <p:sp>
          <p:nvSpPr>
            <p:cNvPr id="17424" name="AutoShape 55">
              <a:extLst>
                <a:ext uri="{FF2B5EF4-FFF2-40B4-BE49-F238E27FC236}">
                  <a16:creationId xmlns:a16="http://schemas.microsoft.com/office/drawing/2014/main" id="{237D0CF6-7E53-4AD9-B95B-A89021DDA025}"/>
                </a:ext>
              </a:extLst>
            </p:cNvPr>
            <p:cNvSpPr>
              <a:spLocks noChangeArrowheads="1"/>
            </p:cNvSpPr>
            <p:nvPr/>
          </p:nvSpPr>
          <p:spPr bwMode="auto">
            <a:xfrm flipH="1">
              <a:off x="564387" y="5539985"/>
              <a:ext cx="533502" cy="226960"/>
            </a:xfrm>
            <a:prstGeom prst="rightArrow">
              <a:avLst>
                <a:gd name="adj1" fmla="val 50000"/>
                <a:gd name="adj2" fmla="val 58330"/>
              </a:avLst>
            </a:prstGeom>
            <a:solidFill>
              <a:schemeClr val="bg1"/>
            </a:solidFill>
            <a:ln w="6350">
              <a:solidFill>
                <a:schemeClr val="bg2"/>
              </a:solidFill>
              <a:miter lim="800000"/>
              <a:headEnd/>
              <a:tailEnd/>
            </a:ln>
          </p:spPr>
          <p:txBody>
            <a:bodyPr wrap="none" anchor="ctr"/>
            <a:lstStyle/>
            <a:p>
              <a:pPr>
                <a:defRPr/>
              </a:pPr>
              <a:endParaRPr lang="fr-FR">
                <a:latin typeface="+mn-lt"/>
                <a:ea typeface="ＭＳ Ｐゴシック"/>
                <a:cs typeface="ＭＳ Ｐゴシック"/>
              </a:endParaRPr>
            </a:p>
          </p:txBody>
        </p:sp>
        <p:sp>
          <p:nvSpPr>
            <p:cNvPr id="17425" name="Rectangle 56">
              <a:extLst>
                <a:ext uri="{FF2B5EF4-FFF2-40B4-BE49-F238E27FC236}">
                  <a16:creationId xmlns:a16="http://schemas.microsoft.com/office/drawing/2014/main" id="{D454B7A7-84EA-412F-8C36-1DE6B063D1DD}"/>
                </a:ext>
              </a:extLst>
            </p:cNvPr>
            <p:cNvSpPr>
              <a:spLocks noChangeArrowheads="1"/>
            </p:cNvSpPr>
            <p:nvPr/>
          </p:nvSpPr>
          <p:spPr bwMode="auto">
            <a:xfrm rot="16200000">
              <a:off x="678026" y="5504210"/>
              <a:ext cx="534866" cy="304858"/>
            </a:xfrm>
            <a:prstGeom prst="rect">
              <a:avLst/>
            </a:prstGeom>
            <a:noFill/>
            <a:ln w="9525">
              <a:noFill/>
              <a:miter lim="800000"/>
              <a:headEnd/>
              <a:tailEnd/>
            </a:ln>
          </p:spPr>
          <p:txBody>
            <a:bodyPr wrap="none" anchor="ctr"/>
            <a:lstStyle/>
            <a:p>
              <a:pPr algn="ctr">
                <a:defRPr/>
              </a:pPr>
              <a:r>
                <a:rPr lang="en-US" sz="900" b="1">
                  <a:solidFill>
                    <a:srgbClr val="000000"/>
                  </a:solidFill>
                  <a:latin typeface="+mn-lt"/>
                  <a:ea typeface="ＭＳ Ｐゴシック"/>
                  <a:cs typeface="ＭＳ Ｐゴシック"/>
                </a:rPr>
                <a:t>Beginning </a:t>
              </a:r>
              <a:br>
                <a:rPr lang="en-US" sz="900" b="1">
                  <a:solidFill>
                    <a:srgbClr val="000000"/>
                  </a:solidFill>
                  <a:latin typeface="+mn-lt"/>
                  <a:ea typeface="ＭＳ Ｐゴシック"/>
                  <a:cs typeface="ＭＳ Ｐゴシック"/>
                </a:rPr>
              </a:br>
              <a:r>
                <a:rPr lang="en-US" sz="900" b="1">
                  <a:solidFill>
                    <a:srgbClr val="000000"/>
                  </a:solidFill>
                  <a:latin typeface="+mn-lt"/>
                  <a:ea typeface="ＭＳ Ｐゴシック"/>
                  <a:cs typeface="ＭＳ Ｐゴシック"/>
                </a:rPr>
                <a:t>of Time</a:t>
              </a:r>
            </a:p>
          </p:txBody>
        </p:sp>
        <p:sp>
          <p:nvSpPr>
            <p:cNvPr id="17426" name="Line 58">
              <a:extLst>
                <a:ext uri="{FF2B5EF4-FFF2-40B4-BE49-F238E27FC236}">
                  <a16:creationId xmlns:a16="http://schemas.microsoft.com/office/drawing/2014/main" id="{6087D91E-7012-44C8-A99E-61C1BB6D2F88}"/>
                </a:ext>
              </a:extLst>
            </p:cNvPr>
            <p:cNvSpPr>
              <a:spLocks noChangeShapeType="1"/>
            </p:cNvSpPr>
            <p:nvPr/>
          </p:nvSpPr>
          <p:spPr bwMode="auto">
            <a:xfrm flipH="1">
              <a:off x="8174723" y="1021406"/>
              <a:ext cx="23817" cy="5153433"/>
            </a:xfrm>
            <a:prstGeom prst="line">
              <a:avLst/>
            </a:prstGeom>
            <a:noFill/>
            <a:ln w="19050">
              <a:solidFill>
                <a:schemeClr val="bg1"/>
              </a:solidFill>
              <a:prstDash val="dash"/>
              <a:round/>
              <a:headEnd/>
              <a:tailEnd/>
            </a:ln>
          </p:spPr>
          <p:txBody>
            <a:bodyPr/>
            <a:lstStyle/>
            <a:p>
              <a:pPr>
                <a:defRPr/>
              </a:pPr>
              <a:endParaRPr lang="fr-FR">
                <a:latin typeface="+mn-lt"/>
                <a:ea typeface="ＭＳ Ｐゴシック"/>
                <a:cs typeface="ＭＳ Ｐゴシック"/>
              </a:endParaRPr>
            </a:p>
          </p:txBody>
        </p:sp>
        <p:sp>
          <p:nvSpPr>
            <p:cNvPr id="17427" name="Line 60">
              <a:extLst>
                <a:ext uri="{FF2B5EF4-FFF2-40B4-BE49-F238E27FC236}">
                  <a16:creationId xmlns:a16="http://schemas.microsoft.com/office/drawing/2014/main" id="{F82A1925-EEA1-48B6-B7F1-053BD6886FE3}"/>
                </a:ext>
              </a:extLst>
            </p:cNvPr>
            <p:cNvSpPr>
              <a:spLocks noChangeShapeType="1"/>
            </p:cNvSpPr>
            <p:nvPr/>
          </p:nvSpPr>
          <p:spPr bwMode="auto">
            <a:xfrm>
              <a:off x="4348120" y="5298740"/>
              <a:ext cx="760557" cy="0"/>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28" name="Text Box 63">
              <a:extLst>
                <a:ext uri="{FF2B5EF4-FFF2-40B4-BE49-F238E27FC236}">
                  <a16:creationId xmlns:a16="http://schemas.microsoft.com/office/drawing/2014/main" id="{DD45488C-4073-41E9-8494-ED2C1CC2695D}"/>
                </a:ext>
              </a:extLst>
            </p:cNvPr>
            <p:cNvSpPr txBox="1">
              <a:spLocks noChangeArrowheads="1"/>
            </p:cNvSpPr>
            <p:nvPr/>
          </p:nvSpPr>
          <p:spPr bwMode="auto">
            <a:xfrm>
              <a:off x="4643451" y="5322546"/>
              <a:ext cx="1448076" cy="230135"/>
            </a:xfrm>
            <a:prstGeom prst="rect">
              <a:avLst/>
            </a:prstGeom>
            <a:noFill/>
            <a:ln w="9525">
              <a:noFill/>
              <a:miter lim="800000"/>
              <a:headEnd/>
              <a:tailEnd/>
            </a:ln>
          </p:spPr>
          <p:txBody>
            <a:bodyPr>
              <a:spAutoFit/>
            </a:bodyPr>
            <a:lstStyle/>
            <a:p>
              <a:pPr algn="ctr">
                <a:defRPr/>
              </a:pPr>
              <a:r>
                <a:rPr lang="en-US" sz="900">
                  <a:solidFill>
                    <a:srgbClr val="000000"/>
                  </a:solidFill>
                  <a:latin typeface="+mn-lt"/>
                  <a:ea typeface="ＭＳ Ｐゴシック"/>
                  <a:cs typeface="ＭＳ Ｐゴシック"/>
                </a:rPr>
                <a:t>100,000 BCE</a:t>
              </a:r>
            </a:p>
          </p:txBody>
        </p:sp>
        <p:sp>
          <p:nvSpPr>
            <p:cNvPr id="17429" name="Oval 61">
              <a:extLst>
                <a:ext uri="{FF2B5EF4-FFF2-40B4-BE49-F238E27FC236}">
                  <a16:creationId xmlns:a16="http://schemas.microsoft.com/office/drawing/2014/main" id="{80FCD9D1-EA26-4607-9F10-B29FB1B9D90F}"/>
                </a:ext>
              </a:extLst>
            </p:cNvPr>
            <p:cNvSpPr>
              <a:spLocks noChangeArrowheads="1"/>
            </p:cNvSpPr>
            <p:nvPr/>
          </p:nvSpPr>
          <p:spPr bwMode="auto">
            <a:xfrm>
              <a:off x="4310013" y="5262235"/>
              <a:ext cx="73039" cy="73008"/>
            </a:xfrm>
            <a:prstGeom prst="ellipse">
              <a:avLst/>
            </a:prstGeom>
            <a:solidFill>
              <a:srgbClr val="FFCC00"/>
            </a:solidFill>
            <a:ln w="9525">
              <a:solidFill>
                <a:srgbClr val="000000"/>
              </a:solidFill>
              <a:round/>
              <a:headEnd/>
              <a:tailEnd/>
            </a:ln>
          </p:spPr>
          <p:txBody>
            <a:bodyPr wrap="none" anchor="ctr"/>
            <a:lstStyle/>
            <a:p>
              <a:pPr>
                <a:defRPr/>
              </a:pPr>
              <a:endParaRPr lang="fr-FR">
                <a:latin typeface="+mn-lt"/>
                <a:ea typeface="ＭＳ Ｐゴシック"/>
                <a:cs typeface="ＭＳ Ｐゴシック"/>
              </a:endParaRPr>
            </a:p>
          </p:txBody>
        </p:sp>
        <p:sp>
          <p:nvSpPr>
            <p:cNvPr id="17430" name="Freeform 62">
              <a:extLst>
                <a:ext uri="{FF2B5EF4-FFF2-40B4-BE49-F238E27FC236}">
                  <a16:creationId xmlns:a16="http://schemas.microsoft.com/office/drawing/2014/main" id="{FBFFF160-9AFD-4066-BF88-1DED62490980}"/>
                </a:ext>
              </a:extLst>
            </p:cNvPr>
            <p:cNvSpPr>
              <a:spLocks/>
            </p:cNvSpPr>
            <p:nvPr/>
          </p:nvSpPr>
          <p:spPr bwMode="auto">
            <a:xfrm>
              <a:off x="5146784" y="5298740"/>
              <a:ext cx="952681" cy="1587"/>
            </a:xfrm>
            <a:custGeom>
              <a:avLst/>
              <a:gdLst>
                <a:gd name="T0" fmla="*/ 0 w 600"/>
                <a:gd name="T1" fmla="*/ 0 h 1"/>
                <a:gd name="T2" fmla="*/ 2147483647 w 600"/>
                <a:gd name="T3" fmla="*/ 0 h 1"/>
                <a:gd name="T4" fmla="*/ 0 60000 65536"/>
                <a:gd name="T5" fmla="*/ 0 60000 65536"/>
                <a:gd name="T6" fmla="*/ 0 w 600"/>
                <a:gd name="T7" fmla="*/ 0 h 1"/>
                <a:gd name="T8" fmla="*/ 600 w 600"/>
                <a:gd name="T9" fmla="*/ 1 h 1"/>
              </a:gdLst>
              <a:ahLst/>
              <a:cxnLst>
                <a:cxn ang="T4">
                  <a:pos x="T0" y="T1"/>
                </a:cxn>
                <a:cxn ang="T5">
                  <a:pos x="T2" y="T3"/>
                </a:cxn>
              </a:cxnLst>
              <a:rect l="T6" t="T7" r="T8" b="T9"/>
              <a:pathLst>
                <a:path w="600" h="1">
                  <a:moveTo>
                    <a:pt x="0" y="0"/>
                  </a:moveTo>
                  <a:lnTo>
                    <a:pt x="600" y="0"/>
                  </a:lnTo>
                </a:path>
              </a:pathLst>
            </a:custGeom>
            <a:noFill/>
            <a:ln w="9525">
              <a:solidFill>
                <a:srgbClr val="000000"/>
              </a:solidFill>
              <a:round/>
              <a:headEnd/>
              <a:tailEnd type="triangle" w="med" len="med"/>
            </a:ln>
          </p:spPr>
          <p:txBody>
            <a:bodyPr/>
            <a:lstStyle/>
            <a:p>
              <a:pPr>
                <a:defRPr/>
              </a:pPr>
              <a:endParaRPr lang="fr-FR">
                <a:latin typeface="+mn-lt"/>
                <a:ea typeface="ＭＳ Ｐゴシック"/>
                <a:cs typeface="ＭＳ Ｐゴシック"/>
              </a:endParaRPr>
            </a:p>
          </p:txBody>
        </p:sp>
        <p:sp>
          <p:nvSpPr>
            <p:cNvPr id="17431" name="Text Box 64">
              <a:extLst>
                <a:ext uri="{FF2B5EF4-FFF2-40B4-BE49-F238E27FC236}">
                  <a16:creationId xmlns:a16="http://schemas.microsoft.com/office/drawing/2014/main" id="{D0237B18-44A5-4462-A606-65F0745F49E3}"/>
                </a:ext>
              </a:extLst>
            </p:cNvPr>
            <p:cNvSpPr txBox="1">
              <a:spLocks noChangeArrowheads="1"/>
            </p:cNvSpPr>
            <p:nvPr/>
          </p:nvSpPr>
          <p:spPr bwMode="auto">
            <a:xfrm>
              <a:off x="2882578" y="5103522"/>
              <a:ext cx="1448076" cy="369803"/>
            </a:xfrm>
            <a:prstGeom prst="rect">
              <a:avLst/>
            </a:prstGeom>
            <a:noFill/>
            <a:ln w="9525">
              <a:noFill/>
              <a:miter lim="800000"/>
              <a:headEnd/>
              <a:tailEnd/>
            </a:ln>
          </p:spPr>
          <p:txBody>
            <a:bodyPr>
              <a:spAutoFit/>
            </a:bodyPr>
            <a:lstStyle/>
            <a:p>
              <a:pPr algn="r">
                <a:defRPr/>
              </a:pPr>
              <a:r>
                <a:rPr lang="en-US" sz="900">
                  <a:latin typeface="+mn-lt"/>
                  <a:ea typeface="ＭＳ Ｐゴシック"/>
                  <a:cs typeface="ＭＳ Ｐゴシック"/>
                </a:rPr>
                <a:t>200,000 BCE </a:t>
              </a:r>
              <a:br>
                <a:rPr lang="en-US" sz="900">
                  <a:latin typeface="+mn-lt"/>
                  <a:ea typeface="ＭＳ Ｐゴシック"/>
                  <a:cs typeface="ＭＳ Ｐゴシック"/>
                </a:rPr>
              </a:br>
              <a:r>
                <a:rPr lang="en-US" sz="900">
                  <a:latin typeface="+mn-lt"/>
                  <a:ea typeface="ＭＳ Ｐゴシック"/>
                  <a:cs typeface="ＭＳ Ｐゴシック"/>
                </a:rPr>
                <a:t>Homo sapiens</a:t>
              </a:r>
            </a:p>
          </p:txBody>
        </p:sp>
        <p:sp>
          <p:nvSpPr>
            <p:cNvPr id="17432" name="Rectangle 65">
              <a:extLst>
                <a:ext uri="{FF2B5EF4-FFF2-40B4-BE49-F238E27FC236}">
                  <a16:creationId xmlns:a16="http://schemas.microsoft.com/office/drawing/2014/main" id="{7B309EC1-22DF-47A9-AC46-5808801857C0}"/>
                </a:ext>
              </a:extLst>
            </p:cNvPr>
            <p:cNvSpPr>
              <a:spLocks noChangeArrowheads="1"/>
            </p:cNvSpPr>
            <p:nvPr/>
          </p:nvSpPr>
          <p:spPr bwMode="auto">
            <a:xfrm rot="-5400000">
              <a:off x="-318823" y="2564833"/>
              <a:ext cx="1918849" cy="304858"/>
            </a:xfrm>
            <a:prstGeom prst="rect">
              <a:avLst/>
            </a:prstGeom>
            <a:noFill/>
            <a:ln w="9525">
              <a:noFill/>
              <a:miter lim="800000"/>
              <a:headEnd/>
              <a:tailEnd/>
            </a:ln>
          </p:spPr>
          <p:txBody>
            <a:bodyPr wrap="none" anchor="ctr"/>
            <a:lstStyle/>
            <a:p>
              <a:pPr algn="ctr">
                <a:defRPr/>
              </a:pPr>
              <a:endParaRPr lang="en-US" sz="1000" b="1" dirty="0">
                <a:solidFill>
                  <a:srgbClr val="000000"/>
                </a:solidFill>
                <a:latin typeface="+mn-lt"/>
                <a:ea typeface="ＭＳ Ｐゴシック"/>
                <a:cs typeface="ＭＳ Ｐゴシック"/>
              </a:endParaRPr>
            </a:p>
            <a:p>
              <a:pPr algn="ctr">
                <a:defRPr/>
              </a:pPr>
              <a:r>
                <a:rPr lang="en-US" sz="1000" b="1" dirty="0">
                  <a:solidFill>
                    <a:srgbClr val="000000"/>
                  </a:solidFill>
                  <a:latin typeface="+mn-lt"/>
                  <a:ea typeface="ＭＳ Ｐゴシック"/>
                  <a:cs typeface="ＭＳ Ｐゴシック"/>
                </a:rPr>
                <a:t>Mammals evolve – 200,000 BCE</a:t>
              </a:r>
            </a:p>
            <a:p>
              <a:pPr algn="ctr">
                <a:defRPr/>
              </a:pPr>
              <a:r>
                <a:rPr lang="en-US" sz="1000" b="1" dirty="0">
                  <a:solidFill>
                    <a:srgbClr val="000000"/>
                  </a:solidFill>
                  <a:latin typeface="+mn-lt"/>
                  <a:ea typeface="ＭＳ Ｐゴシック"/>
                  <a:cs typeface="ＭＳ Ｐゴシック"/>
                </a:rPr>
                <a:t>Pre-homo sapiens</a:t>
              </a:r>
            </a:p>
          </p:txBody>
        </p:sp>
        <p:sp>
          <p:nvSpPr>
            <p:cNvPr id="17433" name="Rectangle 66">
              <a:extLst>
                <a:ext uri="{FF2B5EF4-FFF2-40B4-BE49-F238E27FC236}">
                  <a16:creationId xmlns:a16="http://schemas.microsoft.com/office/drawing/2014/main" id="{37384002-B3D7-4A8E-812A-EB2F2A293451}"/>
                </a:ext>
              </a:extLst>
            </p:cNvPr>
            <p:cNvSpPr>
              <a:spLocks noChangeArrowheads="1"/>
            </p:cNvSpPr>
            <p:nvPr/>
          </p:nvSpPr>
          <p:spPr bwMode="auto">
            <a:xfrm rot="-5400000">
              <a:off x="3649065" y="2318828"/>
              <a:ext cx="1777593" cy="303270"/>
            </a:xfrm>
            <a:prstGeom prst="rect">
              <a:avLst/>
            </a:prstGeom>
            <a:noFill/>
            <a:ln w="9525">
              <a:noFill/>
              <a:miter lim="800000"/>
              <a:headEnd/>
              <a:tailEnd/>
            </a:ln>
          </p:spPr>
          <p:txBody>
            <a:bodyPr wrap="none" anchor="ctr"/>
            <a:lstStyle/>
            <a:p>
              <a:pPr algn="ctr">
                <a:defRPr/>
              </a:pPr>
              <a:r>
                <a:rPr lang="en-US" sz="1000" b="1" dirty="0">
                  <a:solidFill>
                    <a:srgbClr val="000000"/>
                  </a:solidFill>
                  <a:latin typeface="+mn-lt"/>
                  <a:ea typeface="ＭＳ Ｐゴシック"/>
                  <a:cs typeface="ＭＳ Ｐゴシック"/>
                </a:rPr>
                <a:t>200,000BCE - 10,000 BCE</a:t>
              </a:r>
              <a:br>
                <a:rPr lang="en-US" sz="1000" b="1" dirty="0">
                  <a:solidFill>
                    <a:srgbClr val="000000"/>
                  </a:solidFill>
                  <a:latin typeface="+mn-lt"/>
                  <a:ea typeface="ＭＳ Ｐゴシック"/>
                  <a:cs typeface="ＭＳ Ｐゴシック"/>
                </a:rPr>
              </a:br>
              <a:r>
                <a:rPr lang="en-US" sz="1000" b="1" dirty="0">
                  <a:solidFill>
                    <a:srgbClr val="000000"/>
                  </a:solidFill>
                  <a:latin typeface="+mn-lt"/>
                  <a:ea typeface="ＭＳ Ｐゴシック"/>
                  <a:cs typeface="ＭＳ Ｐゴシック"/>
                </a:rPr>
                <a:t> Origin of humans</a:t>
              </a:r>
            </a:p>
          </p:txBody>
        </p:sp>
        <p:sp>
          <p:nvSpPr>
            <p:cNvPr id="17434" name="Rectangle 67">
              <a:extLst>
                <a:ext uri="{FF2B5EF4-FFF2-40B4-BE49-F238E27FC236}">
                  <a16:creationId xmlns:a16="http://schemas.microsoft.com/office/drawing/2014/main" id="{D9A3D941-9BF6-4CB4-88BC-45D4CBCBE916}"/>
                </a:ext>
              </a:extLst>
            </p:cNvPr>
            <p:cNvSpPr>
              <a:spLocks noChangeArrowheads="1"/>
            </p:cNvSpPr>
            <p:nvPr/>
          </p:nvSpPr>
          <p:spPr bwMode="auto">
            <a:xfrm rot="16200000">
              <a:off x="5492467" y="2317240"/>
              <a:ext cx="1598246" cy="304858"/>
            </a:xfrm>
            <a:prstGeom prst="rect">
              <a:avLst/>
            </a:prstGeom>
            <a:noFill/>
            <a:ln w="9525">
              <a:noFill/>
              <a:miter lim="800000"/>
              <a:headEnd/>
              <a:tailEnd/>
            </a:ln>
          </p:spPr>
          <p:txBody>
            <a:bodyPr wrap="none" anchor="ctr"/>
            <a:lstStyle/>
            <a:p>
              <a:pPr algn="ctr">
                <a:defRPr/>
              </a:pPr>
              <a:r>
                <a:rPr lang="en-US" sz="1000" b="1" dirty="0">
                  <a:solidFill>
                    <a:srgbClr val="000000"/>
                  </a:solidFill>
                  <a:latin typeface="+mn-lt"/>
                  <a:ea typeface="ＭＳ Ｐゴシック"/>
                  <a:cs typeface="ＭＳ Ｐゴシック"/>
                </a:rPr>
                <a:t>Modern beverage era</a:t>
              </a:r>
            </a:p>
            <a:p>
              <a:pPr algn="ctr">
                <a:defRPr/>
              </a:pPr>
              <a:r>
                <a:rPr lang="en-US" sz="1000" b="1" dirty="0">
                  <a:solidFill>
                    <a:srgbClr val="000000"/>
                  </a:solidFill>
                  <a:latin typeface="+mn-lt"/>
                  <a:ea typeface="ＭＳ Ｐゴシック"/>
                  <a:cs typeface="ＭＳ Ｐゴシック"/>
                </a:rPr>
                <a:t>10,000 BCE - present</a:t>
              </a:r>
            </a:p>
          </p:txBody>
        </p:sp>
        <p:sp>
          <p:nvSpPr>
            <p:cNvPr id="17435" name="Rectangle 68">
              <a:extLst>
                <a:ext uri="{FF2B5EF4-FFF2-40B4-BE49-F238E27FC236}">
                  <a16:creationId xmlns:a16="http://schemas.microsoft.com/office/drawing/2014/main" id="{CC4E5402-C9E8-46C3-99AA-AE8A6D5D6C2B}"/>
                </a:ext>
              </a:extLst>
            </p:cNvPr>
            <p:cNvSpPr>
              <a:spLocks noChangeArrowheads="1"/>
            </p:cNvSpPr>
            <p:nvPr/>
          </p:nvSpPr>
          <p:spPr bwMode="auto">
            <a:xfrm>
              <a:off x="7904797" y="5551094"/>
              <a:ext cx="539853" cy="301556"/>
            </a:xfrm>
            <a:prstGeom prst="rect">
              <a:avLst/>
            </a:prstGeom>
            <a:noFill/>
            <a:ln w="9525">
              <a:noFill/>
              <a:miter lim="800000"/>
              <a:headEnd/>
              <a:tailEnd/>
            </a:ln>
          </p:spPr>
          <p:txBody>
            <a:bodyPr wrap="none" anchor="ctr"/>
            <a:lstStyle/>
            <a:p>
              <a:pPr algn="ctr">
                <a:defRPr/>
              </a:pPr>
              <a:r>
                <a:rPr lang="en-US" sz="1000" b="1">
                  <a:solidFill>
                    <a:srgbClr val="000000"/>
                  </a:solidFill>
                  <a:latin typeface="+mn-lt"/>
                  <a:ea typeface="ＭＳ Ｐゴシック"/>
                  <a:cs typeface="ＭＳ Ｐゴシック"/>
                </a:rPr>
                <a:t>0</a:t>
              </a:r>
            </a:p>
          </p:txBody>
        </p:sp>
        <p:sp>
          <p:nvSpPr>
            <p:cNvPr id="17436" name="Freeform 73">
              <a:extLst>
                <a:ext uri="{FF2B5EF4-FFF2-40B4-BE49-F238E27FC236}">
                  <a16:creationId xmlns:a16="http://schemas.microsoft.com/office/drawing/2014/main" id="{EE9D061E-EDFA-4066-9DC1-B085164AE585}"/>
                </a:ext>
              </a:extLst>
            </p:cNvPr>
            <p:cNvSpPr>
              <a:spLocks/>
            </p:cNvSpPr>
            <p:nvPr/>
          </p:nvSpPr>
          <p:spPr bwMode="auto">
            <a:xfrm>
              <a:off x="4329066" y="5068605"/>
              <a:ext cx="1764048" cy="1588"/>
            </a:xfrm>
            <a:custGeom>
              <a:avLst/>
              <a:gdLst>
                <a:gd name="T0" fmla="*/ 0 w 1112"/>
                <a:gd name="T1" fmla="*/ 0 h 1"/>
                <a:gd name="T2" fmla="*/ 2147483647 w 1112"/>
                <a:gd name="T3" fmla="*/ 0 h 1"/>
                <a:gd name="T4" fmla="*/ 0 60000 65536"/>
                <a:gd name="T5" fmla="*/ 0 60000 65536"/>
                <a:gd name="T6" fmla="*/ 0 w 1112"/>
                <a:gd name="T7" fmla="*/ 0 h 1"/>
                <a:gd name="T8" fmla="*/ 1112 w 1112"/>
                <a:gd name="T9" fmla="*/ 1 h 1"/>
              </a:gdLst>
              <a:ahLst/>
              <a:cxnLst>
                <a:cxn ang="T4">
                  <a:pos x="T0" y="T1"/>
                </a:cxn>
                <a:cxn ang="T5">
                  <a:pos x="T2" y="T3"/>
                </a:cxn>
              </a:cxnLst>
              <a:rect l="T6" t="T7" r="T8" b="T9"/>
              <a:pathLst>
                <a:path w="1112" h="1">
                  <a:moveTo>
                    <a:pt x="0" y="0"/>
                  </a:moveTo>
                  <a:lnTo>
                    <a:pt x="1112" y="0"/>
                  </a:lnTo>
                </a:path>
              </a:pathLst>
            </a:custGeom>
            <a:noFill/>
            <a:ln w="10160">
              <a:solidFill>
                <a:srgbClr val="000000"/>
              </a:solidFill>
              <a:round/>
              <a:headEnd/>
              <a:tailEnd type="triangle" w="med" len="med"/>
            </a:ln>
          </p:spPr>
          <p:txBody>
            <a:bodyPr/>
            <a:lstStyle/>
            <a:p>
              <a:pPr>
                <a:defRPr/>
              </a:pPr>
              <a:endParaRPr lang="fr-FR">
                <a:latin typeface="+mn-lt"/>
                <a:ea typeface="ＭＳ Ｐゴシック"/>
                <a:cs typeface="ＭＳ Ｐゴシック"/>
              </a:endParaRPr>
            </a:p>
          </p:txBody>
        </p:sp>
        <p:sp>
          <p:nvSpPr>
            <p:cNvPr id="17437" name="Text Box 74">
              <a:extLst>
                <a:ext uri="{FF2B5EF4-FFF2-40B4-BE49-F238E27FC236}">
                  <a16:creationId xmlns:a16="http://schemas.microsoft.com/office/drawing/2014/main" id="{9DA0A5C0-14E5-4CE9-8451-31D280317FBE}"/>
                </a:ext>
              </a:extLst>
            </p:cNvPr>
            <p:cNvSpPr txBox="1">
              <a:spLocks noChangeArrowheads="1"/>
            </p:cNvSpPr>
            <p:nvPr/>
          </p:nvSpPr>
          <p:spPr bwMode="auto">
            <a:xfrm>
              <a:off x="488172" y="4746416"/>
              <a:ext cx="1127340" cy="369802"/>
            </a:xfrm>
            <a:prstGeom prst="rect">
              <a:avLst/>
            </a:prstGeom>
            <a:noFill/>
            <a:ln w="9525">
              <a:noFill/>
              <a:miter lim="800000"/>
              <a:headEnd/>
              <a:tailEnd/>
            </a:ln>
          </p:spPr>
          <p:txBody>
            <a:bodyPr wrap="none">
              <a:spAutoFit/>
            </a:bodyPr>
            <a:lstStyle/>
            <a:p>
              <a:pPr>
                <a:defRPr/>
              </a:pPr>
              <a:endParaRPr lang="en-US" sz="900">
                <a:solidFill>
                  <a:srgbClr val="000000"/>
                </a:solidFill>
                <a:latin typeface="+mn-lt"/>
                <a:ea typeface="ＭＳ Ｐゴシック"/>
                <a:cs typeface="ＭＳ Ｐゴシック"/>
              </a:endParaRPr>
            </a:p>
            <a:p>
              <a:pPr>
                <a:defRPr/>
              </a:pPr>
              <a:r>
                <a:rPr lang="en-US" sz="900">
                  <a:solidFill>
                    <a:srgbClr val="000000"/>
                  </a:solidFill>
                  <a:latin typeface="+mn-lt"/>
                  <a:ea typeface="ＭＳ Ｐゴシック"/>
                  <a:cs typeface="ＭＳ Ｐゴシック"/>
                </a:rPr>
                <a:t>Water, Breast Milk</a:t>
              </a:r>
            </a:p>
          </p:txBody>
        </p:sp>
        <p:sp>
          <p:nvSpPr>
            <p:cNvPr id="17438" name="Freeform 75">
              <a:extLst>
                <a:ext uri="{FF2B5EF4-FFF2-40B4-BE49-F238E27FC236}">
                  <a16:creationId xmlns:a16="http://schemas.microsoft.com/office/drawing/2014/main" id="{E63DF28B-C39D-4EC3-A363-18CDA3C45218}"/>
                </a:ext>
              </a:extLst>
            </p:cNvPr>
            <p:cNvSpPr>
              <a:spLocks/>
            </p:cNvSpPr>
            <p:nvPr/>
          </p:nvSpPr>
          <p:spPr bwMode="auto">
            <a:xfrm>
              <a:off x="404019" y="5068605"/>
              <a:ext cx="3905994" cy="3174"/>
            </a:xfrm>
            <a:custGeom>
              <a:avLst/>
              <a:gdLst>
                <a:gd name="T0" fmla="*/ 0 w 2460"/>
                <a:gd name="T1" fmla="*/ 2147483647 h 2"/>
                <a:gd name="T2" fmla="*/ 2147483647 w 2460"/>
                <a:gd name="T3" fmla="*/ 0 h 2"/>
                <a:gd name="T4" fmla="*/ 0 60000 65536"/>
                <a:gd name="T5" fmla="*/ 0 60000 65536"/>
                <a:gd name="T6" fmla="*/ 0 w 2460"/>
                <a:gd name="T7" fmla="*/ 0 h 2"/>
                <a:gd name="T8" fmla="*/ 2460 w 2460"/>
                <a:gd name="T9" fmla="*/ 2 h 2"/>
              </a:gdLst>
              <a:ahLst/>
              <a:cxnLst>
                <a:cxn ang="T4">
                  <a:pos x="T0" y="T1"/>
                </a:cxn>
                <a:cxn ang="T5">
                  <a:pos x="T2" y="T3"/>
                </a:cxn>
              </a:cxnLst>
              <a:rect l="T6" t="T7" r="T8" b="T9"/>
              <a:pathLst>
                <a:path w="2460" h="2">
                  <a:moveTo>
                    <a:pt x="0" y="2"/>
                  </a:moveTo>
                  <a:lnTo>
                    <a:pt x="2460" y="0"/>
                  </a:lnTo>
                </a:path>
              </a:pathLst>
            </a:custGeom>
            <a:noFill/>
            <a:ln w="10160">
              <a:solidFill>
                <a:srgbClr val="000000"/>
              </a:solidFill>
              <a:round/>
              <a:headEnd type="triangle" w="med" len="med"/>
              <a:tailEnd type="triangle" w="med" len="med"/>
            </a:ln>
          </p:spPr>
          <p:txBody>
            <a:bodyPr/>
            <a:lstStyle/>
            <a:p>
              <a:pPr>
                <a:defRPr/>
              </a:pPr>
              <a:endParaRPr lang="fr-FR">
                <a:latin typeface="+mn-lt"/>
                <a:ea typeface="ＭＳ Ｐゴシック"/>
                <a:cs typeface="ＭＳ Ｐゴシック"/>
              </a:endParaRPr>
            </a:p>
          </p:txBody>
        </p:sp>
        <p:sp>
          <p:nvSpPr>
            <p:cNvPr id="17439" name="Line 44">
              <a:extLst>
                <a:ext uri="{FF2B5EF4-FFF2-40B4-BE49-F238E27FC236}">
                  <a16:creationId xmlns:a16="http://schemas.microsoft.com/office/drawing/2014/main" id="{7210195A-6CBB-4048-A090-969D0267E7B5}"/>
                </a:ext>
              </a:extLst>
            </p:cNvPr>
            <p:cNvSpPr>
              <a:spLocks noChangeShapeType="1"/>
            </p:cNvSpPr>
            <p:nvPr/>
          </p:nvSpPr>
          <p:spPr bwMode="auto">
            <a:xfrm>
              <a:off x="6074060" y="5305088"/>
              <a:ext cx="181009"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0" name="Freeform 45">
              <a:extLst>
                <a:ext uri="{FF2B5EF4-FFF2-40B4-BE49-F238E27FC236}">
                  <a16:creationId xmlns:a16="http://schemas.microsoft.com/office/drawing/2014/main" id="{F97E22BC-1E2F-4D31-96E3-82ECB07FF561}"/>
                </a:ext>
              </a:extLst>
            </p:cNvPr>
            <p:cNvSpPr>
              <a:spLocks/>
            </p:cNvSpPr>
            <p:nvPr/>
          </p:nvSpPr>
          <p:spPr bwMode="auto">
            <a:xfrm flipV="1">
              <a:off x="6218551" y="5262235"/>
              <a:ext cx="550967" cy="42853"/>
            </a:xfrm>
            <a:custGeom>
              <a:avLst/>
              <a:gdLst>
                <a:gd name="T0" fmla="*/ 0 w 113"/>
                <a:gd name="T1" fmla="*/ 0 h 1588"/>
                <a:gd name="T2" fmla="*/ 2147483647 w 113"/>
                <a:gd name="T3" fmla="*/ 0 h 1588"/>
                <a:gd name="T4" fmla="*/ 2147483647 w 113"/>
                <a:gd name="T5" fmla="*/ 0 h 1588"/>
                <a:gd name="T6" fmla="*/ 2147483647 w 113"/>
                <a:gd name="T7" fmla="*/ 0 h 1588"/>
                <a:gd name="T8" fmla="*/ 2147483647 w 113"/>
                <a:gd name="T9" fmla="*/ 0 h 1588"/>
                <a:gd name="T10" fmla="*/ 0 60000 65536"/>
                <a:gd name="T11" fmla="*/ 0 60000 65536"/>
                <a:gd name="T12" fmla="*/ 0 60000 65536"/>
                <a:gd name="T13" fmla="*/ 0 60000 65536"/>
                <a:gd name="T14" fmla="*/ 0 60000 65536"/>
                <a:gd name="T15" fmla="*/ 0 w 113"/>
                <a:gd name="T16" fmla="*/ 0 h 1588"/>
                <a:gd name="T17" fmla="*/ 113 w 113"/>
                <a:gd name="T18" fmla="*/ 1588 h 1588"/>
              </a:gdLst>
              <a:ahLst/>
              <a:cxnLst>
                <a:cxn ang="T10">
                  <a:pos x="T0" y="T1"/>
                </a:cxn>
                <a:cxn ang="T11">
                  <a:pos x="T2" y="T3"/>
                </a:cxn>
                <a:cxn ang="T12">
                  <a:pos x="T4" y="T5"/>
                </a:cxn>
                <a:cxn ang="T13">
                  <a:pos x="T6" y="T7"/>
                </a:cxn>
                <a:cxn ang="T14">
                  <a:pos x="T8" y="T9"/>
                </a:cxn>
              </a:cxnLst>
              <a:rect l="T15" t="T16" r="T17" b="T18"/>
              <a:pathLst>
                <a:path w="113" h="1588">
                  <a:moveTo>
                    <a:pt x="0" y="0"/>
                  </a:moveTo>
                  <a:lnTo>
                    <a:pt x="24" y="0"/>
                  </a:lnTo>
                  <a:lnTo>
                    <a:pt x="48" y="0"/>
                  </a:lnTo>
                  <a:lnTo>
                    <a:pt x="77" y="0"/>
                  </a:lnTo>
                  <a:lnTo>
                    <a:pt x="113" y="0"/>
                  </a:lnTo>
                </a:path>
              </a:pathLst>
            </a:custGeom>
            <a:noFill/>
            <a:ln w="9525">
              <a:solidFill>
                <a:srgbClr val="000000"/>
              </a:solidFill>
              <a:round/>
              <a:headEnd/>
              <a:tailEnd/>
            </a:ln>
          </p:spPr>
          <p:txBody>
            <a:bodyPr rot="10800000"/>
            <a:lstStyle/>
            <a:p>
              <a:pPr>
                <a:defRPr/>
              </a:pPr>
              <a:endParaRPr lang="fr-FR">
                <a:latin typeface="+mn-lt"/>
                <a:ea typeface="ＭＳ Ｐゴシック"/>
                <a:cs typeface="ＭＳ Ｐゴシック"/>
              </a:endParaRPr>
            </a:p>
          </p:txBody>
        </p:sp>
        <p:sp>
          <p:nvSpPr>
            <p:cNvPr id="17441" name="Freeform 46">
              <a:extLst>
                <a:ext uri="{FF2B5EF4-FFF2-40B4-BE49-F238E27FC236}">
                  <a16:creationId xmlns:a16="http://schemas.microsoft.com/office/drawing/2014/main" id="{549595E4-7714-4DA4-BE10-CD2320D19078}"/>
                </a:ext>
              </a:extLst>
            </p:cNvPr>
            <p:cNvSpPr>
              <a:spLocks/>
            </p:cNvSpPr>
            <p:nvPr/>
          </p:nvSpPr>
          <p:spPr bwMode="auto">
            <a:xfrm>
              <a:off x="6769518" y="5305088"/>
              <a:ext cx="466814" cy="1587"/>
            </a:xfrm>
            <a:custGeom>
              <a:avLst/>
              <a:gdLst>
                <a:gd name="T0" fmla="*/ 0 w 294"/>
                <a:gd name="T1" fmla="*/ 0 h 1588"/>
                <a:gd name="T2" fmla="*/ 2147483647 w 294"/>
                <a:gd name="T3" fmla="*/ 0 h 1588"/>
                <a:gd name="T4" fmla="*/ 2147483647 w 294"/>
                <a:gd name="T5" fmla="*/ 0 h 1588"/>
                <a:gd name="T6" fmla="*/ 2147483647 w 294"/>
                <a:gd name="T7" fmla="*/ 0 h 1588"/>
                <a:gd name="T8" fmla="*/ 2147483647 w 294"/>
                <a:gd name="T9" fmla="*/ 0 h 1588"/>
                <a:gd name="T10" fmla="*/ 2147483647 w 294"/>
                <a:gd name="T11" fmla="*/ 0 h 1588"/>
                <a:gd name="T12" fmla="*/ 2147483647 w 294"/>
                <a:gd name="T13" fmla="*/ 0 h 1588"/>
                <a:gd name="T14" fmla="*/ 0 60000 65536"/>
                <a:gd name="T15" fmla="*/ 0 60000 65536"/>
                <a:gd name="T16" fmla="*/ 0 60000 65536"/>
                <a:gd name="T17" fmla="*/ 0 60000 65536"/>
                <a:gd name="T18" fmla="*/ 0 60000 65536"/>
                <a:gd name="T19" fmla="*/ 0 60000 65536"/>
                <a:gd name="T20" fmla="*/ 0 60000 65536"/>
                <a:gd name="T21" fmla="*/ 0 w 294"/>
                <a:gd name="T22" fmla="*/ 0 h 1588"/>
                <a:gd name="T23" fmla="*/ 294 w 294"/>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1588">
                  <a:moveTo>
                    <a:pt x="0" y="0"/>
                  </a:moveTo>
                  <a:lnTo>
                    <a:pt x="30" y="0"/>
                  </a:lnTo>
                  <a:lnTo>
                    <a:pt x="66" y="0"/>
                  </a:lnTo>
                  <a:lnTo>
                    <a:pt x="144" y="0"/>
                  </a:lnTo>
                  <a:lnTo>
                    <a:pt x="228" y="0"/>
                  </a:lnTo>
                  <a:lnTo>
                    <a:pt x="264" y="0"/>
                  </a:lnTo>
                  <a:lnTo>
                    <a:pt x="29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2" name="Freeform 47">
              <a:extLst>
                <a:ext uri="{FF2B5EF4-FFF2-40B4-BE49-F238E27FC236}">
                  <a16:creationId xmlns:a16="http://schemas.microsoft.com/office/drawing/2014/main" id="{0110EF4A-E732-42CA-919F-6BBD45EF9254}"/>
                </a:ext>
              </a:extLst>
            </p:cNvPr>
            <p:cNvSpPr>
              <a:spLocks/>
            </p:cNvSpPr>
            <p:nvPr/>
          </p:nvSpPr>
          <p:spPr bwMode="auto">
            <a:xfrm>
              <a:off x="7236332" y="5305088"/>
              <a:ext cx="247697" cy="1587"/>
            </a:xfrm>
            <a:custGeom>
              <a:avLst/>
              <a:gdLst>
                <a:gd name="T0" fmla="*/ 0 w 156"/>
                <a:gd name="T1" fmla="*/ 0 h 1588"/>
                <a:gd name="T2" fmla="*/ 2147483647 w 156"/>
                <a:gd name="T3" fmla="*/ 0 h 1588"/>
                <a:gd name="T4" fmla="*/ 2147483647 w 156"/>
                <a:gd name="T5" fmla="*/ 0 h 1588"/>
                <a:gd name="T6" fmla="*/ 2147483647 w 156"/>
                <a:gd name="T7" fmla="*/ 0 h 1588"/>
                <a:gd name="T8" fmla="*/ 2147483647 w 156"/>
                <a:gd name="T9" fmla="*/ 0 h 1588"/>
                <a:gd name="T10" fmla="*/ 2147483647 w 156"/>
                <a:gd name="T11" fmla="*/ 0 h 1588"/>
                <a:gd name="T12" fmla="*/ 0 60000 65536"/>
                <a:gd name="T13" fmla="*/ 0 60000 65536"/>
                <a:gd name="T14" fmla="*/ 0 60000 65536"/>
                <a:gd name="T15" fmla="*/ 0 60000 65536"/>
                <a:gd name="T16" fmla="*/ 0 60000 65536"/>
                <a:gd name="T17" fmla="*/ 0 60000 65536"/>
                <a:gd name="T18" fmla="*/ 0 w 156"/>
                <a:gd name="T19" fmla="*/ 0 h 1588"/>
                <a:gd name="T20" fmla="*/ 156 w 156"/>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6" h="1588">
                  <a:moveTo>
                    <a:pt x="0" y="0"/>
                  </a:moveTo>
                  <a:lnTo>
                    <a:pt x="24" y="0"/>
                  </a:lnTo>
                  <a:lnTo>
                    <a:pt x="48" y="0"/>
                  </a:lnTo>
                  <a:lnTo>
                    <a:pt x="84" y="0"/>
                  </a:lnTo>
                  <a:lnTo>
                    <a:pt x="114" y="0"/>
                  </a:lnTo>
                  <a:lnTo>
                    <a:pt x="15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3" name="Freeform 48">
              <a:extLst>
                <a:ext uri="{FF2B5EF4-FFF2-40B4-BE49-F238E27FC236}">
                  <a16:creationId xmlns:a16="http://schemas.microsoft.com/office/drawing/2014/main" id="{C6B3D4F7-DD06-4034-B534-A45F8E235D4D}"/>
                </a:ext>
              </a:extLst>
            </p:cNvPr>
            <p:cNvSpPr>
              <a:spLocks/>
            </p:cNvSpPr>
            <p:nvPr/>
          </p:nvSpPr>
          <p:spPr bwMode="auto">
            <a:xfrm>
              <a:off x="7484029" y="5305088"/>
              <a:ext cx="360432" cy="1587"/>
            </a:xfrm>
            <a:custGeom>
              <a:avLst/>
              <a:gdLst>
                <a:gd name="T0" fmla="*/ 0 w 227"/>
                <a:gd name="T1" fmla="*/ 0 h 1588"/>
                <a:gd name="T2" fmla="*/ 2147483647 w 227"/>
                <a:gd name="T3" fmla="*/ 0 h 1588"/>
                <a:gd name="T4" fmla="*/ 2147483647 w 227"/>
                <a:gd name="T5" fmla="*/ 0 h 1588"/>
                <a:gd name="T6" fmla="*/ 2147483647 w 227"/>
                <a:gd name="T7" fmla="*/ 0 h 1588"/>
                <a:gd name="T8" fmla="*/ 2147483647 w 227"/>
                <a:gd name="T9" fmla="*/ 0 h 1588"/>
                <a:gd name="T10" fmla="*/ 0 60000 65536"/>
                <a:gd name="T11" fmla="*/ 0 60000 65536"/>
                <a:gd name="T12" fmla="*/ 0 60000 65536"/>
                <a:gd name="T13" fmla="*/ 0 60000 65536"/>
                <a:gd name="T14" fmla="*/ 0 60000 65536"/>
                <a:gd name="T15" fmla="*/ 0 w 227"/>
                <a:gd name="T16" fmla="*/ 0 h 1588"/>
                <a:gd name="T17" fmla="*/ 227 w 227"/>
                <a:gd name="T18" fmla="*/ 1588 h 1588"/>
              </a:gdLst>
              <a:ahLst/>
              <a:cxnLst>
                <a:cxn ang="T10">
                  <a:pos x="T0" y="T1"/>
                </a:cxn>
                <a:cxn ang="T11">
                  <a:pos x="T2" y="T3"/>
                </a:cxn>
                <a:cxn ang="T12">
                  <a:pos x="T4" y="T5"/>
                </a:cxn>
                <a:cxn ang="T13">
                  <a:pos x="T6" y="T7"/>
                </a:cxn>
                <a:cxn ang="T14">
                  <a:pos x="T8" y="T9"/>
                </a:cxn>
              </a:cxnLst>
              <a:rect l="T15" t="T16" r="T17" b="T18"/>
              <a:pathLst>
                <a:path w="227" h="1588">
                  <a:moveTo>
                    <a:pt x="0" y="0"/>
                  </a:moveTo>
                  <a:lnTo>
                    <a:pt x="53" y="0"/>
                  </a:lnTo>
                  <a:lnTo>
                    <a:pt x="113" y="0"/>
                  </a:lnTo>
                  <a:lnTo>
                    <a:pt x="173" y="0"/>
                  </a:lnTo>
                  <a:lnTo>
                    <a:pt x="227"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4" name="Freeform 49">
              <a:extLst>
                <a:ext uri="{FF2B5EF4-FFF2-40B4-BE49-F238E27FC236}">
                  <a16:creationId xmlns:a16="http://schemas.microsoft.com/office/drawing/2014/main" id="{5CA63A83-BE49-4D45-B67F-457E7DDECA2C}"/>
                </a:ext>
              </a:extLst>
            </p:cNvPr>
            <p:cNvSpPr>
              <a:spLocks/>
            </p:cNvSpPr>
            <p:nvPr/>
          </p:nvSpPr>
          <p:spPr bwMode="auto">
            <a:xfrm>
              <a:off x="7844461" y="5305088"/>
              <a:ext cx="266751" cy="1587"/>
            </a:xfrm>
            <a:custGeom>
              <a:avLst/>
              <a:gdLst>
                <a:gd name="T0" fmla="*/ 0 w 168"/>
                <a:gd name="T1" fmla="*/ 0 h 1588"/>
                <a:gd name="T2" fmla="*/ 2147483647 w 168"/>
                <a:gd name="T3" fmla="*/ 0 h 1588"/>
                <a:gd name="T4" fmla="*/ 2147483647 w 168"/>
                <a:gd name="T5" fmla="*/ 0 h 1588"/>
                <a:gd name="T6" fmla="*/ 2147483647 w 168"/>
                <a:gd name="T7" fmla="*/ 0 h 1588"/>
                <a:gd name="T8" fmla="*/ 2147483647 w 168"/>
                <a:gd name="T9" fmla="*/ 0 h 1588"/>
                <a:gd name="T10" fmla="*/ 0 60000 65536"/>
                <a:gd name="T11" fmla="*/ 0 60000 65536"/>
                <a:gd name="T12" fmla="*/ 0 60000 65536"/>
                <a:gd name="T13" fmla="*/ 0 60000 65536"/>
                <a:gd name="T14" fmla="*/ 0 60000 65536"/>
                <a:gd name="T15" fmla="*/ 0 w 168"/>
                <a:gd name="T16" fmla="*/ 0 h 1588"/>
                <a:gd name="T17" fmla="*/ 168 w 168"/>
                <a:gd name="T18" fmla="*/ 1588 h 1588"/>
              </a:gdLst>
              <a:ahLst/>
              <a:cxnLst>
                <a:cxn ang="T10">
                  <a:pos x="T0" y="T1"/>
                </a:cxn>
                <a:cxn ang="T11">
                  <a:pos x="T2" y="T3"/>
                </a:cxn>
                <a:cxn ang="T12">
                  <a:pos x="T4" y="T5"/>
                </a:cxn>
                <a:cxn ang="T13">
                  <a:pos x="T6" y="T7"/>
                </a:cxn>
                <a:cxn ang="T14">
                  <a:pos x="T8" y="T9"/>
                </a:cxn>
              </a:cxnLst>
              <a:rect l="T15" t="T16" r="T17" b="T18"/>
              <a:pathLst>
                <a:path w="168" h="1588">
                  <a:moveTo>
                    <a:pt x="0" y="0"/>
                  </a:moveTo>
                  <a:lnTo>
                    <a:pt x="48" y="0"/>
                  </a:lnTo>
                  <a:lnTo>
                    <a:pt x="96" y="0"/>
                  </a:lnTo>
                  <a:lnTo>
                    <a:pt x="132" y="0"/>
                  </a:lnTo>
                  <a:lnTo>
                    <a:pt x="168"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5" name="Freeform 50">
              <a:extLst>
                <a:ext uri="{FF2B5EF4-FFF2-40B4-BE49-F238E27FC236}">
                  <a16:creationId xmlns:a16="http://schemas.microsoft.com/office/drawing/2014/main" id="{BAAF7C04-7D34-48D9-B643-0E3590FD8485}"/>
                </a:ext>
              </a:extLst>
            </p:cNvPr>
            <p:cNvSpPr>
              <a:spLocks/>
            </p:cNvSpPr>
            <p:nvPr/>
          </p:nvSpPr>
          <p:spPr bwMode="auto">
            <a:xfrm>
              <a:off x="8111211" y="5305088"/>
              <a:ext cx="123849" cy="1587"/>
            </a:xfrm>
            <a:custGeom>
              <a:avLst/>
              <a:gdLst>
                <a:gd name="T0" fmla="*/ 0 w 78"/>
                <a:gd name="T1" fmla="*/ 0 h 1588"/>
                <a:gd name="T2" fmla="*/ 2147483647 w 78"/>
                <a:gd name="T3" fmla="*/ 0 h 1588"/>
                <a:gd name="T4" fmla="*/ 2147483647 w 78"/>
                <a:gd name="T5" fmla="*/ 0 h 1588"/>
                <a:gd name="T6" fmla="*/ 2147483647 w 78"/>
                <a:gd name="T7" fmla="*/ 0 h 1588"/>
                <a:gd name="T8" fmla="*/ 2147483647 w 78"/>
                <a:gd name="T9" fmla="*/ 0 h 1588"/>
                <a:gd name="T10" fmla="*/ 0 60000 65536"/>
                <a:gd name="T11" fmla="*/ 0 60000 65536"/>
                <a:gd name="T12" fmla="*/ 0 60000 65536"/>
                <a:gd name="T13" fmla="*/ 0 60000 65536"/>
                <a:gd name="T14" fmla="*/ 0 60000 65536"/>
                <a:gd name="T15" fmla="*/ 0 w 78"/>
                <a:gd name="T16" fmla="*/ 0 h 1588"/>
                <a:gd name="T17" fmla="*/ 78 w 78"/>
                <a:gd name="T18" fmla="*/ 1588 h 1588"/>
              </a:gdLst>
              <a:ahLst/>
              <a:cxnLst>
                <a:cxn ang="T10">
                  <a:pos x="T0" y="T1"/>
                </a:cxn>
                <a:cxn ang="T11">
                  <a:pos x="T2" y="T3"/>
                </a:cxn>
                <a:cxn ang="T12">
                  <a:pos x="T4" y="T5"/>
                </a:cxn>
                <a:cxn ang="T13">
                  <a:pos x="T6" y="T7"/>
                </a:cxn>
                <a:cxn ang="T14">
                  <a:pos x="T8" y="T9"/>
                </a:cxn>
              </a:cxnLst>
              <a:rect l="T15" t="T16" r="T17" b="T18"/>
              <a:pathLst>
                <a:path w="78" h="1588">
                  <a:moveTo>
                    <a:pt x="0" y="0"/>
                  </a:moveTo>
                  <a:lnTo>
                    <a:pt x="24" y="0"/>
                  </a:lnTo>
                  <a:lnTo>
                    <a:pt x="42" y="0"/>
                  </a:lnTo>
                  <a:lnTo>
                    <a:pt x="60" y="0"/>
                  </a:lnTo>
                  <a:lnTo>
                    <a:pt x="78"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6" name="Freeform 51">
              <a:extLst>
                <a:ext uri="{FF2B5EF4-FFF2-40B4-BE49-F238E27FC236}">
                  <a16:creationId xmlns:a16="http://schemas.microsoft.com/office/drawing/2014/main" id="{494CCFAD-AFB8-403B-805A-3C14E8C54860}"/>
                </a:ext>
              </a:extLst>
            </p:cNvPr>
            <p:cNvSpPr>
              <a:spLocks/>
            </p:cNvSpPr>
            <p:nvPr/>
          </p:nvSpPr>
          <p:spPr bwMode="auto">
            <a:xfrm>
              <a:off x="8235060" y="5305088"/>
              <a:ext cx="142902" cy="1587"/>
            </a:xfrm>
            <a:custGeom>
              <a:avLst/>
              <a:gdLst>
                <a:gd name="T0" fmla="*/ 0 w 90"/>
                <a:gd name="T1" fmla="*/ 0 h 1588"/>
                <a:gd name="T2" fmla="*/ 2147483647 w 90"/>
                <a:gd name="T3" fmla="*/ 0 h 1588"/>
                <a:gd name="T4" fmla="*/ 2147483647 w 90"/>
                <a:gd name="T5" fmla="*/ 0 h 1588"/>
                <a:gd name="T6" fmla="*/ 2147483647 w 90"/>
                <a:gd name="T7" fmla="*/ 0 h 1588"/>
                <a:gd name="T8" fmla="*/ 2147483647 w 90"/>
                <a:gd name="T9" fmla="*/ 0 h 1588"/>
                <a:gd name="T10" fmla="*/ 0 60000 65536"/>
                <a:gd name="T11" fmla="*/ 0 60000 65536"/>
                <a:gd name="T12" fmla="*/ 0 60000 65536"/>
                <a:gd name="T13" fmla="*/ 0 60000 65536"/>
                <a:gd name="T14" fmla="*/ 0 60000 65536"/>
                <a:gd name="T15" fmla="*/ 0 w 90"/>
                <a:gd name="T16" fmla="*/ 0 h 1588"/>
                <a:gd name="T17" fmla="*/ 90 w 90"/>
                <a:gd name="T18" fmla="*/ 1588 h 1588"/>
              </a:gdLst>
              <a:ahLst/>
              <a:cxnLst>
                <a:cxn ang="T10">
                  <a:pos x="T0" y="T1"/>
                </a:cxn>
                <a:cxn ang="T11">
                  <a:pos x="T2" y="T3"/>
                </a:cxn>
                <a:cxn ang="T12">
                  <a:pos x="T4" y="T5"/>
                </a:cxn>
                <a:cxn ang="T13">
                  <a:pos x="T6" y="T7"/>
                </a:cxn>
                <a:cxn ang="T14">
                  <a:pos x="T8" y="T9"/>
                </a:cxn>
              </a:cxnLst>
              <a:rect l="T15" t="T16" r="T17" b="T18"/>
              <a:pathLst>
                <a:path w="90" h="1588">
                  <a:moveTo>
                    <a:pt x="0" y="0"/>
                  </a:moveTo>
                  <a:lnTo>
                    <a:pt x="24" y="0"/>
                  </a:lnTo>
                  <a:lnTo>
                    <a:pt x="48" y="0"/>
                  </a:lnTo>
                  <a:lnTo>
                    <a:pt x="72" y="0"/>
                  </a:lnTo>
                  <a:lnTo>
                    <a:pt x="90"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7" name="Freeform 52">
              <a:extLst>
                <a:ext uri="{FF2B5EF4-FFF2-40B4-BE49-F238E27FC236}">
                  <a16:creationId xmlns:a16="http://schemas.microsoft.com/office/drawing/2014/main" id="{56FDF4E1-90BE-48FB-998B-0B59CA8A1853}"/>
                </a:ext>
              </a:extLst>
            </p:cNvPr>
            <p:cNvSpPr>
              <a:spLocks/>
            </p:cNvSpPr>
            <p:nvPr/>
          </p:nvSpPr>
          <p:spPr bwMode="auto">
            <a:xfrm>
              <a:off x="8377962" y="5305088"/>
              <a:ext cx="57161" cy="1587"/>
            </a:xfrm>
            <a:custGeom>
              <a:avLst/>
              <a:gdLst>
                <a:gd name="T0" fmla="*/ 0 w 36"/>
                <a:gd name="T1" fmla="*/ 0 h 1588"/>
                <a:gd name="T2" fmla="*/ 2147483647 w 36"/>
                <a:gd name="T3" fmla="*/ 0 h 1588"/>
                <a:gd name="T4" fmla="*/ 2147483647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0" y="0"/>
                  </a:moveTo>
                  <a:lnTo>
                    <a:pt x="24" y="0"/>
                  </a:lnTo>
                  <a:lnTo>
                    <a:pt x="3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8" name="Line 53">
              <a:extLst>
                <a:ext uri="{FF2B5EF4-FFF2-40B4-BE49-F238E27FC236}">
                  <a16:creationId xmlns:a16="http://schemas.microsoft.com/office/drawing/2014/main" id="{27AB682B-6A5B-41BA-BE4B-ACE45FC0F73D}"/>
                </a:ext>
              </a:extLst>
            </p:cNvPr>
            <p:cNvSpPr>
              <a:spLocks noChangeShapeType="1"/>
            </p:cNvSpPr>
            <p:nvPr/>
          </p:nvSpPr>
          <p:spPr bwMode="auto">
            <a:xfrm>
              <a:off x="8435123" y="5305088"/>
              <a:ext cx="36519"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49" name="Line 54">
              <a:extLst>
                <a:ext uri="{FF2B5EF4-FFF2-40B4-BE49-F238E27FC236}">
                  <a16:creationId xmlns:a16="http://schemas.microsoft.com/office/drawing/2014/main" id="{A99CD200-652B-4C12-B009-F6897687C683}"/>
                </a:ext>
              </a:extLst>
            </p:cNvPr>
            <p:cNvSpPr>
              <a:spLocks noChangeShapeType="1"/>
            </p:cNvSpPr>
            <p:nvPr/>
          </p:nvSpPr>
          <p:spPr bwMode="auto">
            <a:xfrm>
              <a:off x="8471642" y="5305088"/>
              <a:ext cx="28580"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0" name="Line 55">
              <a:extLst>
                <a:ext uri="{FF2B5EF4-FFF2-40B4-BE49-F238E27FC236}">
                  <a16:creationId xmlns:a16="http://schemas.microsoft.com/office/drawing/2014/main" id="{8A297BC2-B7AB-4D6D-8D2C-CDB180C5AF46}"/>
                </a:ext>
              </a:extLst>
            </p:cNvPr>
            <p:cNvSpPr>
              <a:spLocks noChangeShapeType="1"/>
            </p:cNvSpPr>
            <p:nvPr/>
          </p:nvSpPr>
          <p:spPr bwMode="auto">
            <a:xfrm>
              <a:off x="8500222" y="5305088"/>
              <a:ext cx="19054"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1" name="Freeform 56">
              <a:extLst>
                <a:ext uri="{FF2B5EF4-FFF2-40B4-BE49-F238E27FC236}">
                  <a16:creationId xmlns:a16="http://schemas.microsoft.com/office/drawing/2014/main" id="{498740CD-06BA-49BB-A429-00BD5CAACB3B}"/>
                </a:ext>
              </a:extLst>
            </p:cNvPr>
            <p:cNvSpPr>
              <a:spLocks/>
            </p:cNvSpPr>
            <p:nvPr/>
          </p:nvSpPr>
          <p:spPr bwMode="auto">
            <a:xfrm>
              <a:off x="8519276" y="5305088"/>
              <a:ext cx="19054" cy="1587"/>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2" name="Line 57">
              <a:extLst>
                <a:ext uri="{FF2B5EF4-FFF2-40B4-BE49-F238E27FC236}">
                  <a16:creationId xmlns:a16="http://schemas.microsoft.com/office/drawing/2014/main" id="{72574821-AB7B-4D7C-8021-B451CBC7FCF7}"/>
                </a:ext>
              </a:extLst>
            </p:cNvPr>
            <p:cNvSpPr>
              <a:spLocks noChangeShapeType="1"/>
            </p:cNvSpPr>
            <p:nvPr/>
          </p:nvSpPr>
          <p:spPr bwMode="auto">
            <a:xfrm>
              <a:off x="8538330" y="5305088"/>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3" name="Freeform 58">
              <a:extLst>
                <a:ext uri="{FF2B5EF4-FFF2-40B4-BE49-F238E27FC236}">
                  <a16:creationId xmlns:a16="http://schemas.microsoft.com/office/drawing/2014/main" id="{E5A4C26E-6C49-4389-AC15-401ED6967458}"/>
                </a:ext>
              </a:extLst>
            </p:cNvPr>
            <p:cNvSpPr>
              <a:spLocks/>
            </p:cNvSpPr>
            <p:nvPr/>
          </p:nvSpPr>
          <p:spPr bwMode="auto">
            <a:xfrm>
              <a:off x="8538330" y="5305088"/>
              <a:ext cx="9527" cy="1587"/>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4" name="Line 59">
              <a:extLst>
                <a:ext uri="{FF2B5EF4-FFF2-40B4-BE49-F238E27FC236}">
                  <a16:creationId xmlns:a16="http://schemas.microsoft.com/office/drawing/2014/main" id="{AC336BA2-C902-482A-8ADB-8316E8DB9476}"/>
                </a:ext>
              </a:extLst>
            </p:cNvPr>
            <p:cNvSpPr>
              <a:spLocks noChangeShapeType="1"/>
            </p:cNvSpPr>
            <p:nvPr/>
          </p:nvSpPr>
          <p:spPr bwMode="auto">
            <a:xfrm>
              <a:off x="8547856" y="5305088"/>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5" name="Line 60">
              <a:extLst>
                <a:ext uri="{FF2B5EF4-FFF2-40B4-BE49-F238E27FC236}">
                  <a16:creationId xmlns:a16="http://schemas.microsoft.com/office/drawing/2014/main" id="{98746511-AA37-4168-AD5D-D468DCB29B19}"/>
                </a:ext>
              </a:extLst>
            </p:cNvPr>
            <p:cNvSpPr>
              <a:spLocks noChangeShapeType="1"/>
            </p:cNvSpPr>
            <p:nvPr/>
          </p:nvSpPr>
          <p:spPr bwMode="auto">
            <a:xfrm>
              <a:off x="8547856" y="5305088"/>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6" name="Freeform 61">
              <a:extLst>
                <a:ext uri="{FF2B5EF4-FFF2-40B4-BE49-F238E27FC236}">
                  <a16:creationId xmlns:a16="http://schemas.microsoft.com/office/drawing/2014/main" id="{9C130AF8-B3C6-430F-9044-E7F48C18106B}"/>
                </a:ext>
              </a:extLst>
            </p:cNvPr>
            <p:cNvSpPr>
              <a:spLocks/>
            </p:cNvSpPr>
            <p:nvPr/>
          </p:nvSpPr>
          <p:spPr bwMode="auto">
            <a:xfrm>
              <a:off x="8557383" y="5305088"/>
              <a:ext cx="181009" cy="1587"/>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7" name="Freeform 62">
              <a:extLst>
                <a:ext uri="{FF2B5EF4-FFF2-40B4-BE49-F238E27FC236}">
                  <a16:creationId xmlns:a16="http://schemas.microsoft.com/office/drawing/2014/main" id="{FFA74FE3-4CBB-4569-9809-FD7E8920155E}"/>
                </a:ext>
              </a:extLst>
            </p:cNvPr>
            <p:cNvSpPr>
              <a:spLocks/>
            </p:cNvSpPr>
            <p:nvPr/>
          </p:nvSpPr>
          <p:spPr bwMode="auto">
            <a:xfrm>
              <a:off x="6074060" y="5076541"/>
              <a:ext cx="2665921" cy="42852"/>
            </a:xfrm>
            <a:custGeom>
              <a:avLst/>
              <a:gdLst>
                <a:gd name="T0" fmla="*/ 0 w 245"/>
                <a:gd name="T1" fmla="*/ 0 h 1587"/>
                <a:gd name="T2" fmla="*/ 2147483647 w 245"/>
                <a:gd name="T3" fmla="*/ 0 h 1587"/>
                <a:gd name="T4" fmla="*/ 2147483647 w 245"/>
                <a:gd name="T5" fmla="*/ 0 h 1587"/>
                <a:gd name="T6" fmla="*/ 2147483647 w 245"/>
                <a:gd name="T7" fmla="*/ 0 h 1587"/>
                <a:gd name="T8" fmla="*/ 2147483647 w 245"/>
                <a:gd name="T9" fmla="*/ 0 h 1587"/>
                <a:gd name="T10" fmla="*/ 2147483647 w 245"/>
                <a:gd name="T11" fmla="*/ 0 h 1587"/>
                <a:gd name="T12" fmla="*/ 2147483647 w 245"/>
                <a:gd name="T13" fmla="*/ 0 h 1587"/>
                <a:gd name="T14" fmla="*/ 2147483647 w 245"/>
                <a:gd name="T15" fmla="*/ 0 h 1587"/>
                <a:gd name="T16" fmla="*/ 2147483647 w 245"/>
                <a:gd name="T17" fmla="*/ 0 h 1587"/>
                <a:gd name="T18" fmla="*/ 2147483647 w 245"/>
                <a:gd name="T19" fmla="*/ 0 h 1587"/>
                <a:gd name="T20" fmla="*/ 2147483647 w 245"/>
                <a:gd name="T21" fmla="*/ 0 h 1587"/>
                <a:gd name="T22" fmla="*/ 2147483647 w 245"/>
                <a:gd name="T23" fmla="*/ 0 h 1587"/>
                <a:gd name="T24" fmla="*/ 2147483647 w 245"/>
                <a:gd name="T25" fmla="*/ 0 h 1587"/>
                <a:gd name="T26" fmla="*/ 2147483647 w 245"/>
                <a:gd name="T27" fmla="*/ 0 h 1587"/>
                <a:gd name="T28" fmla="*/ 2147483647 w 245"/>
                <a:gd name="T29" fmla="*/ 0 h 1587"/>
                <a:gd name="T30" fmla="*/ 2147483647 w 245"/>
                <a:gd name="T31" fmla="*/ 0 h 1587"/>
                <a:gd name="T32" fmla="*/ 2147483647 w 245"/>
                <a:gd name="T33" fmla="*/ 0 h 1587"/>
                <a:gd name="T34" fmla="*/ 2147483647 w 245"/>
                <a:gd name="T35" fmla="*/ 0 h 1587"/>
                <a:gd name="T36" fmla="*/ 2147483647 w 245"/>
                <a:gd name="T37" fmla="*/ 0 h 15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5"/>
                <a:gd name="T58" fmla="*/ 0 h 1587"/>
                <a:gd name="T59" fmla="*/ 245 w 245"/>
                <a:gd name="T60" fmla="*/ 1587 h 15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5" h="1587">
                  <a:moveTo>
                    <a:pt x="0" y="0"/>
                  </a:moveTo>
                  <a:lnTo>
                    <a:pt x="19" y="0"/>
                  </a:lnTo>
                  <a:lnTo>
                    <a:pt x="38" y="0"/>
                  </a:lnTo>
                  <a:lnTo>
                    <a:pt x="87" y="0"/>
                  </a:lnTo>
                  <a:lnTo>
                    <a:pt x="113" y="0"/>
                  </a:lnTo>
                  <a:lnTo>
                    <a:pt x="151" y="0"/>
                  </a:lnTo>
                  <a:lnTo>
                    <a:pt x="179" y="0"/>
                  </a:lnTo>
                  <a:lnTo>
                    <a:pt x="192" y="0"/>
                  </a:lnTo>
                  <a:lnTo>
                    <a:pt x="207" y="0"/>
                  </a:lnTo>
                  <a:lnTo>
                    <a:pt x="213" y="0"/>
                  </a:lnTo>
                  <a:lnTo>
                    <a:pt x="217" y="0"/>
                  </a:lnTo>
                  <a:lnTo>
                    <a:pt x="220" y="0"/>
                  </a:lnTo>
                  <a:lnTo>
                    <a:pt x="222" y="0"/>
                  </a:lnTo>
                  <a:lnTo>
                    <a:pt x="224" y="0"/>
                  </a:lnTo>
                  <a:lnTo>
                    <a:pt x="225" y="0"/>
                  </a:lnTo>
                  <a:lnTo>
                    <a:pt x="226" y="0"/>
                  </a:lnTo>
                  <a:lnTo>
                    <a:pt x="245"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8" name="Freeform 63">
              <a:extLst>
                <a:ext uri="{FF2B5EF4-FFF2-40B4-BE49-F238E27FC236}">
                  <a16:creationId xmlns:a16="http://schemas.microsoft.com/office/drawing/2014/main" id="{57273F2F-99D3-4C1B-9B83-C74673CC45FD}"/>
                </a:ext>
              </a:extLst>
            </p:cNvPr>
            <p:cNvSpPr>
              <a:spLocks/>
            </p:cNvSpPr>
            <p:nvPr/>
          </p:nvSpPr>
          <p:spPr bwMode="auto">
            <a:xfrm>
              <a:off x="6590097" y="4838470"/>
              <a:ext cx="179421" cy="1587"/>
            </a:xfrm>
            <a:custGeom>
              <a:avLst/>
              <a:gdLst>
                <a:gd name="T0" fmla="*/ 0 w 113"/>
                <a:gd name="T1" fmla="*/ 0 h 1587"/>
                <a:gd name="T2" fmla="*/ 2147483647 w 113"/>
                <a:gd name="T3" fmla="*/ 0 h 1587"/>
                <a:gd name="T4" fmla="*/ 2147483647 w 113"/>
                <a:gd name="T5" fmla="*/ 0 h 1587"/>
                <a:gd name="T6" fmla="*/ 2147483647 w 113"/>
                <a:gd name="T7" fmla="*/ 0 h 1587"/>
                <a:gd name="T8" fmla="*/ 2147483647 w 113"/>
                <a:gd name="T9" fmla="*/ 0 h 1587"/>
                <a:gd name="T10" fmla="*/ 0 60000 65536"/>
                <a:gd name="T11" fmla="*/ 0 60000 65536"/>
                <a:gd name="T12" fmla="*/ 0 60000 65536"/>
                <a:gd name="T13" fmla="*/ 0 60000 65536"/>
                <a:gd name="T14" fmla="*/ 0 60000 65536"/>
                <a:gd name="T15" fmla="*/ 0 w 113"/>
                <a:gd name="T16" fmla="*/ 0 h 1587"/>
                <a:gd name="T17" fmla="*/ 113 w 113"/>
                <a:gd name="T18" fmla="*/ 1587 h 1587"/>
              </a:gdLst>
              <a:ahLst/>
              <a:cxnLst>
                <a:cxn ang="T10">
                  <a:pos x="T0" y="T1"/>
                </a:cxn>
                <a:cxn ang="T11">
                  <a:pos x="T2" y="T3"/>
                </a:cxn>
                <a:cxn ang="T12">
                  <a:pos x="T4" y="T5"/>
                </a:cxn>
                <a:cxn ang="T13">
                  <a:pos x="T6" y="T7"/>
                </a:cxn>
                <a:cxn ang="T14">
                  <a:pos x="T8" y="T9"/>
                </a:cxn>
              </a:cxnLst>
              <a:rect l="T15" t="T16" r="T17" b="T18"/>
              <a:pathLst>
                <a:path w="113" h="1587">
                  <a:moveTo>
                    <a:pt x="0" y="0"/>
                  </a:moveTo>
                  <a:lnTo>
                    <a:pt x="24" y="0"/>
                  </a:lnTo>
                  <a:lnTo>
                    <a:pt x="48" y="0"/>
                  </a:lnTo>
                  <a:lnTo>
                    <a:pt x="77" y="0"/>
                  </a:lnTo>
                  <a:lnTo>
                    <a:pt x="113"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59" name="Freeform 64">
              <a:extLst>
                <a:ext uri="{FF2B5EF4-FFF2-40B4-BE49-F238E27FC236}">
                  <a16:creationId xmlns:a16="http://schemas.microsoft.com/office/drawing/2014/main" id="{5E4659AC-FEF3-449E-9D4D-EC3A61212EA6}"/>
                </a:ext>
              </a:extLst>
            </p:cNvPr>
            <p:cNvSpPr>
              <a:spLocks/>
            </p:cNvSpPr>
            <p:nvPr/>
          </p:nvSpPr>
          <p:spPr bwMode="auto">
            <a:xfrm>
              <a:off x="6769518" y="4838470"/>
              <a:ext cx="466814" cy="1587"/>
            </a:xfrm>
            <a:custGeom>
              <a:avLst/>
              <a:gdLst>
                <a:gd name="T0" fmla="*/ 0 w 294"/>
                <a:gd name="T1" fmla="*/ 0 h 1587"/>
                <a:gd name="T2" fmla="*/ 2147483647 w 294"/>
                <a:gd name="T3" fmla="*/ 0 h 1587"/>
                <a:gd name="T4" fmla="*/ 2147483647 w 294"/>
                <a:gd name="T5" fmla="*/ 0 h 1587"/>
                <a:gd name="T6" fmla="*/ 2147483647 w 294"/>
                <a:gd name="T7" fmla="*/ 0 h 1587"/>
                <a:gd name="T8" fmla="*/ 2147483647 w 294"/>
                <a:gd name="T9" fmla="*/ 0 h 1587"/>
                <a:gd name="T10" fmla="*/ 2147483647 w 294"/>
                <a:gd name="T11" fmla="*/ 0 h 1587"/>
                <a:gd name="T12" fmla="*/ 2147483647 w 294"/>
                <a:gd name="T13" fmla="*/ 0 h 1587"/>
                <a:gd name="T14" fmla="*/ 0 60000 65536"/>
                <a:gd name="T15" fmla="*/ 0 60000 65536"/>
                <a:gd name="T16" fmla="*/ 0 60000 65536"/>
                <a:gd name="T17" fmla="*/ 0 60000 65536"/>
                <a:gd name="T18" fmla="*/ 0 60000 65536"/>
                <a:gd name="T19" fmla="*/ 0 60000 65536"/>
                <a:gd name="T20" fmla="*/ 0 60000 65536"/>
                <a:gd name="T21" fmla="*/ 0 w 294"/>
                <a:gd name="T22" fmla="*/ 0 h 1587"/>
                <a:gd name="T23" fmla="*/ 294 w 294"/>
                <a:gd name="T24" fmla="*/ 1587 h 15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4" h="1587">
                  <a:moveTo>
                    <a:pt x="0" y="0"/>
                  </a:moveTo>
                  <a:lnTo>
                    <a:pt x="30" y="0"/>
                  </a:lnTo>
                  <a:lnTo>
                    <a:pt x="66" y="0"/>
                  </a:lnTo>
                  <a:lnTo>
                    <a:pt x="144" y="0"/>
                  </a:lnTo>
                  <a:lnTo>
                    <a:pt x="228" y="0"/>
                  </a:lnTo>
                  <a:lnTo>
                    <a:pt x="264" y="0"/>
                  </a:lnTo>
                  <a:lnTo>
                    <a:pt x="29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0" name="Freeform 65">
              <a:extLst>
                <a:ext uri="{FF2B5EF4-FFF2-40B4-BE49-F238E27FC236}">
                  <a16:creationId xmlns:a16="http://schemas.microsoft.com/office/drawing/2014/main" id="{AA78A05D-4EF1-4945-AA88-A7FD22E0BC1D}"/>
                </a:ext>
              </a:extLst>
            </p:cNvPr>
            <p:cNvSpPr>
              <a:spLocks/>
            </p:cNvSpPr>
            <p:nvPr/>
          </p:nvSpPr>
          <p:spPr bwMode="auto">
            <a:xfrm>
              <a:off x="7236332" y="4838470"/>
              <a:ext cx="247697" cy="1587"/>
            </a:xfrm>
            <a:custGeom>
              <a:avLst/>
              <a:gdLst>
                <a:gd name="T0" fmla="*/ 0 w 156"/>
                <a:gd name="T1" fmla="*/ 0 h 1587"/>
                <a:gd name="T2" fmla="*/ 2147483647 w 156"/>
                <a:gd name="T3" fmla="*/ 0 h 1587"/>
                <a:gd name="T4" fmla="*/ 2147483647 w 156"/>
                <a:gd name="T5" fmla="*/ 0 h 1587"/>
                <a:gd name="T6" fmla="*/ 2147483647 w 156"/>
                <a:gd name="T7" fmla="*/ 0 h 1587"/>
                <a:gd name="T8" fmla="*/ 2147483647 w 156"/>
                <a:gd name="T9" fmla="*/ 0 h 1587"/>
                <a:gd name="T10" fmla="*/ 2147483647 w 156"/>
                <a:gd name="T11" fmla="*/ 0 h 1587"/>
                <a:gd name="T12" fmla="*/ 0 60000 65536"/>
                <a:gd name="T13" fmla="*/ 0 60000 65536"/>
                <a:gd name="T14" fmla="*/ 0 60000 65536"/>
                <a:gd name="T15" fmla="*/ 0 60000 65536"/>
                <a:gd name="T16" fmla="*/ 0 60000 65536"/>
                <a:gd name="T17" fmla="*/ 0 60000 65536"/>
                <a:gd name="T18" fmla="*/ 0 w 156"/>
                <a:gd name="T19" fmla="*/ 0 h 1587"/>
                <a:gd name="T20" fmla="*/ 156 w 156"/>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6" h="1587">
                  <a:moveTo>
                    <a:pt x="0" y="0"/>
                  </a:moveTo>
                  <a:lnTo>
                    <a:pt x="24" y="0"/>
                  </a:lnTo>
                  <a:lnTo>
                    <a:pt x="48" y="0"/>
                  </a:lnTo>
                  <a:lnTo>
                    <a:pt x="84" y="0"/>
                  </a:lnTo>
                  <a:lnTo>
                    <a:pt x="114" y="0"/>
                  </a:lnTo>
                  <a:lnTo>
                    <a:pt x="15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1" name="Freeform 66">
              <a:extLst>
                <a:ext uri="{FF2B5EF4-FFF2-40B4-BE49-F238E27FC236}">
                  <a16:creationId xmlns:a16="http://schemas.microsoft.com/office/drawing/2014/main" id="{354DE7CA-A108-4B3F-A604-6F9B6CA2250F}"/>
                </a:ext>
              </a:extLst>
            </p:cNvPr>
            <p:cNvSpPr>
              <a:spLocks/>
            </p:cNvSpPr>
            <p:nvPr/>
          </p:nvSpPr>
          <p:spPr bwMode="auto">
            <a:xfrm>
              <a:off x="7484029" y="4838470"/>
              <a:ext cx="360432" cy="1587"/>
            </a:xfrm>
            <a:custGeom>
              <a:avLst/>
              <a:gdLst>
                <a:gd name="T0" fmla="*/ 0 w 227"/>
                <a:gd name="T1" fmla="*/ 0 h 1587"/>
                <a:gd name="T2" fmla="*/ 2147483647 w 227"/>
                <a:gd name="T3" fmla="*/ 0 h 1587"/>
                <a:gd name="T4" fmla="*/ 2147483647 w 227"/>
                <a:gd name="T5" fmla="*/ 0 h 1587"/>
                <a:gd name="T6" fmla="*/ 2147483647 w 227"/>
                <a:gd name="T7" fmla="*/ 0 h 1587"/>
                <a:gd name="T8" fmla="*/ 2147483647 w 227"/>
                <a:gd name="T9" fmla="*/ 0 h 1587"/>
                <a:gd name="T10" fmla="*/ 0 60000 65536"/>
                <a:gd name="T11" fmla="*/ 0 60000 65536"/>
                <a:gd name="T12" fmla="*/ 0 60000 65536"/>
                <a:gd name="T13" fmla="*/ 0 60000 65536"/>
                <a:gd name="T14" fmla="*/ 0 60000 65536"/>
                <a:gd name="T15" fmla="*/ 0 w 227"/>
                <a:gd name="T16" fmla="*/ 0 h 1587"/>
                <a:gd name="T17" fmla="*/ 227 w 227"/>
                <a:gd name="T18" fmla="*/ 1587 h 1587"/>
              </a:gdLst>
              <a:ahLst/>
              <a:cxnLst>
                <a:cxn ang="T10">
                  <a:pos x="T0" y="T1"/>
                </a:cxn>
                <a:cxn ang="T11">
                  <a:pos x="T2" y="T3"/>
                </a:cxn>
                <a:cxn ang="T12">
                  <a:pos x="T4" y="T5"/>
                </a:cxn>
                <a:cxn ang="T13">
                  <a:pos x="T6" y="T7"/>
                </a:cxn>
                <a:cxn ang="T14">
                  <a:pos x="T8" y="T9"/>
                </a:cxn>
              </a:cxnLst>
              <a:rect l="T15" t="T16" r="T17" b="T18"/>
              <a:pathLst>
                <a:path w="227" h="1587">
                  <a:moveTo>
                    <a:pt x="0" y="0"/>
                  </a:moveTo>
                  <a:lnTo>
                    <a:pt x="53" y="0"/>
                  </a:lnTo>
                  <a:lnTo>
                    <a:pt x="113" y="0"/>
                  </a:lnTo>
                  <a:lnTo>
                    <a:pt x="173" y="0"/>
                  </a:lnTo>
                  <a:lnTo>
                    <a:pt x="227"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2" name="Freeform 67">
              <a:extLst>
                <a:ext uri="{FF2B5EF4-FFF2-40B4-BE49-F238E27FC236}">
                  <a16:creationId xmlns:a16="http://schemas.microsoft.com/office/drawing/2014/main" id="{CA52BE50-F875-4BFF-B778-3A4D07B22BC8}"/>
                </a:ext>
              </a:extLst>
            </p:cNvPr>
            <p:cNvSpPr>
              <a:spLocks/>
            </p:cNvSpPr>
            <p:nvPr/>
          </p:nvSpPr>
          <p:spPr bwMode="auto">
            <a:xfrm>
              <a:off x="7844461" y="4838470"/>
              <a:ext cx="266751" cy="1587"/>
            </a:xfrm>
            <a:custGeom>
              <a:avLst/>
              <a:gdLst>
                <a:gd name="T0" fmla="*/ 0 w 168"/>
                <a:gd name="T1" fmla="*/ 0 h 1587"/>
                <a:gd name="T2" fmla="*/ 2147483647 w 168"/>
                <a:gd name="T3" fmla="*/ 0 h 1587"/>
                <a:gd name="T4" fmla="*/ 2147483647 w 168"/>
                <a:gd name="T5" fmla="*/ 0 h 1587"/>
                <a:gd name="T6" fmla="*/ 2147483647 w 168"/>
                <a:gd name="T7" fmla="*/ 0 h 1587"/>
                <a:gd name="T8" fmla="*/ 2147483647 w 168"/>
                <a:gd name="T9" fmla="*/ 0 h 1587"/>
                <a:gd name="T10" fmla="*/ 0 60000 65536"/>
                <a:gd name="T11" fmla="*/ 0 60000 65536"/>
                <a:gd name="T12" fmla="*/ 0 60000 65536"/>
                <a:gd name="T13" fmla="*/ 0 60000 65536"/>
                <a:gd name="T14" fmla="*/ 0 60000 65536"/>
                <a:gd name="T15" fmla="*/ 0 w 168"/>
                <a:gd name="T16" fmla="*/ 0 h 1587"/>
                <a:gd name="T17" fmla="*/ 168 w 168"/>
                <a:gd name="T18" fmla="*/ 1587 h 1587"/>
              </a:gdLst>
              <a:ahLst/>
              <a:cxnLst>
                <a:cxn ang="T10">
                  <a:pos x="T0" y="T1"/>
                </a:cxn>
                <a:cxn ang="T11">
                  <a:pos x="T2" y="T3"/>
                </a:cxn>
                <a:cxn ang="T12">
                  <a:pos x="T4" y="T5"/>
                </a:cxn>
                <a:cxn ang="T13">
                  <a:pos x="T6" y="T7"/>
                </a:cxn>
                <a:cxn ang="T14">
                  <a:pos x="T8" y="T9"/>
                </a:cxn>
              </a:cxnLst>
              <a:rect l="T15" t="T16" r="T17" b="T18"/>
              <a:pathLst>
                <a:path w="168" h="1587">
                  <a:moveTo>
                    <a:pt x="0" y="0"/>
                  </a:moveTo>
                  <a:lnTo>
                    <a:pt x="48" y="0"/>
                  </a:lnTo>
                  <a:lnTo>
                    <a:pt x="96" y="0"/>
                  </a:lnTo>
                  <a:lnTo>
                    <a:pt x="132" y="0"/>
                  </a:lnTo>
                  <a:lnTo>
                    <a:pt x="168"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3" name="Freeform 68">
              <a:extLst>
                <a:ext uri="{FF2B5EF4-FFF2-40B4-BE49-F238E27FC236}">
                  <a16:creationId xmlns:a16="http://schemas.microsoft.com/office/drawing/2014/main" id="{A922DCB4-D73E-4ED7-A7CF-CE2C5737EAC0}"/>
                </a:ext>
              </a:extLst>
            </p:cNvPr>
            <p:cNvSpPr>
              <a:spLocks/>
            </p:cNvSpPr>
            <p:nvPr/>
          </p:nvSpPr>
          <p:spPr bwMode="auto">
            <a:xfrm>
              <a:off x="8111211" y="4838470"/>
              <a:ext cx="123849" cy="1587"/>
            </a:xfrm>
            <a:custGeom>
              <a:avLst/>
              <a:gdLst>
                <a:gd name="T0" fmla="*/ 0 w 78"/>
                <a:gd name="T1" fmla="*/ 0 h 1587"/>
                <a:gd name="T2" fmla="*/ 2147483647 w 78"/>
                <a:gd name="T3" fmla="*/ 0 h 1587"/>
                <a:gd name="T4" fmla="*/ 2147483647 w 78"/>
                <a:gd name="T5" fmla="*/ 0 h 1587"/>
                <a:gd name="T6" fmla="*/ 2147483647 w 78"/>
                <a:gd name="T7" fmla="*/ 0 h 1587"/>
                <a:gd name="T8" fmla="*/ 2147483647 w 78"/>
                <a:gd name="T9" fmla="*/ 0 h 1587"/>
                <a:gd name="T10" fmla="*/ 0 60000 65536"/>
                <a:gd name="T11" fmla="*/ 0 60000 65536"/>
                <a:gd name="T12" fmla="*/ 0 60000 65536"/>
                <a:gd name="T13" fmla="*/ 0 60000 65536"/>
                <a:gd name="T14" fmla="*/ 0 60000 65536"/>
                <a:gd name="T15" fmla="*/ 0 w 78"/>
                <a:gd name="T16" fmla="*/ 0 h 1587"/>
                <a:gd name="T17" fmla="*/ 78 w 78"/>
                <a:gd name="T18" fmla="*/ 1587 h 1587"/>
              </a:gdLst>
              <a:ahLst/>
              <a:cxnLst>
                <a:cxn ang="T10">
                  <a:pos x="T0" y="T1"/>
                </a:cxn>
                <a:cxn ang="T11">
                  <a:pos x="T2" y="T3"/>
                </a:cxn>
                <a:cxn ang="T12">
                  <a:pos x="T4" y="T5"/>
                </a:cxn>
                <a:cxn ang="T13">
                  <a:pos x="T6" y="T7"/>
                </a:cxn>
                <a:cxn ang="T14">
                  <a:pos x="T8" y="T9"/>
                </a:cxn>
              </a:cxnLst>
              <a:rect l="T15" t="T16" r="T17" b="T18"/>
              <a:pathLst>
                <a:path w="78" h="1587">
                  <a:moveTo>
                    <a:pt x="0" y="0"/>
                  </a:moveTo>
                  <a:lnTo>
                    <a:pt x="24" y="0"/>
                  </a:lnTo>
                  <a:lnTo>
                    <a:pt x="42" y="0"/>
                  </a:lnTo>
                  <a:lnTo>
                    <a:pt x="60" y="0"/>
                  </a:lnTo>
                  <a:lnTo>
                    <a:pt x="78"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4" name="Freeform 69">
              <a:extLst>
                <a:ext uri="{FF2B5EF4-FFF2-40B4-BE49-F238E27FC236}">
                  <a16:creationId xmlns:a16="http://schemas.microsoft.com/office/drawing/2014/main" id="{96E61876-06AE-4414-9D15-FDA8346EBEE0}"/>
                </a:ext>
              </a:extLst>
            </p:cNvPr>
            <p:cNvSpPr>
              <a:spLocks/>
            </p:cNvSpPr>
            <p:nvPr/>
          </p:nvSpPr>
          <p:spPr bwMode="auto">
            <a:xfrm>
              <a:off x="8235060" y="4838470"/>
              <a:ext cx="142902" cy="1587"/>
            </a:xfrm>
            <a:custGeom>
              <a:avLst/>
              <a:gdLst>
                <a:gd name="T0" fmla="*/ 0 w 90"/>
                <a:gd name="T1" fmla="*/ 0 h 1587"/>
                <a:gd name="T2" fmla="*/ 2147483647 w 90"/>
                <a:gd name="T3" fmla="*/ 0 h 1587"/>
                <a:gd name="T4" fmla="*/ 2147483647 w 90"/>
                <a:gd name="T5" fmla="*/ 0 h 1587"/>
                <a:gd name="T6" fmla="*/ 2147483647 w 90"/>
                <a:gd name="T7" fmla="*/ 0 h 1587"/>
                <a:gd name="T8" fmla="*/ 2147483647 w 90"/>
                <a:gd name="T9" fmla="*/ 0 h 1587"/>
                <a:gd name="T10" fmla="*/ 0 60000 65536"/>
                <a:gd name="T11" fmla="*/ 0 60000 65536"/>
                <a:gd name="T12" fmla="*/ 0 60000 65536"/>
                <a:gd name="T13" fmla="*/ 0 60000 65536"/>
                <a:gd name="T14" fmla="*/ 0 60000 65536"/>
                <a:gd name="T15" fmla="*/ 0 w 90"/>
                <a:gd name="T16" fmla="*/ 0 h 1587"/>
                <a:gd name="T17" fmla="*/ 90 w 90"/>
                <a:gd name="T18" fmla="*/ 1587 h 1587"/>
              </a:gdLst>
              <a:ahLst/>
              <a:cxnLst>
                <a:cxn ang="T10">
                  <a:pos x="T0" y="T1"/>
                </a:cxn>
                <a:cxn ang="T11">
                  <a:pos x="T2" y="T3"/>
                </a:cxn>
                <a:cxn ang="T12">
                  <a:pos x="T4" y="T5"/>
                </a:cxn>
                <a:cxn ang="T13">
                  <a:pos x="T6" y="T7"/>
                </a:cxn>
                <a:cxn ang="T14">
                  <a:pos x="T8" y="T9"/>
                </a:cxn>
              </a:cxnLst>
              <a:rect l="T15" t="T16" r="T17" b="T18"/>
              <a:pathLst>
                <a:path w="90" h="1587">
                  <a:moveTo>
                    <a:pt x="0" y="0"/>
                  </a:moveTo>
                  <a:lnTo>
                    <a:pt x="24" y="0"/>
                  </a:lnTo>
                  <a:lnTo>
                    <a:pt x="48" y="0"/>
                  </a:lnTo>
                  <a:lnTo>
                    <a:pt x="72" y="0"/>
                  </a:lnTo>
                  <a:lnTo>
                    <a:pt x="90"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5" name="Freeform 70">
              <a:extLst>
                <a:ext uri="{FF2B5EF4-FFF2-40B4-BE49-F238E27FC236}">
                  <a16:creationId xmlns:a16="http://schemas.microsoft.com/office/drawing/2014/main" id="{FC9CFDE5-DD25-4C87-9310-95BDAAD7C7BE}"/>
                </a:ext>
              </a:extLst>
            </p:cNvPr>
            <p:cNvSpPr>
              <a:spLocks/>
            </p:cNvSpPr>
            <p:nvPr/>
          </p:nvSpPr>
          <p:spPr bwMode="auto">
            <a:xfrm>
              <a:off x="8377962" y="4838470"/>
              <a:ext cx="57161" cy="1587"/>
            </a:xfrm>
            <a:custGeom>
              <a:avLst/>
              <a:gdLst>
                <a:gd name="T0" fmla="*/ 0 w 36"/>
                <a:gd name="T1" fmla="*/ 0 h 1587"/>
                <a:gd name="T2" fmla="*/ 2147483647 w 36"/>
                <a:gd name="T3" fmla="*/ 0 h 1587"/>
                <a:gd name="T4" fmla="*/ 2147483647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0" y="0"/>
                  </a:moveTo>
                  <a:lnTo>
                    <a:pt x="24" y="0"/>
                  </a:lnTo>
                  <a:lnTo>
                    <a:pt x="3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6" name="Line 71">
              <a:extLst>
                <a:ext uri="{FF2B5EF4-FFF2-40B4-BE49-F238E27FC236}">
                  <a16:creationId xmlns:a16="http://schemas.microsoft.com/office/drawing/2014/main" id="{FBE3215E-E9BC-48AC-BB14-54D73B650022}"/>
                </a:ext>
              </a:extLst>
            </p:cNvPr>
            <p:cNvSpPr>
              <a:spLocks noChangeShapeType="1"/>
            </p:cNvSpPr>
            <p:nvPr/>
          </p:nvSpPr>
          <p:spPr bwMode="auto">
            <a:xfrm>
              <a:off x="8435123" y="4838470"/>
              <a:ext cx="36519"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7" name="Line 72">
              <a:extLst>
                <a:ext uri="{FF2B5EF4-FFF2-40B4-BE49-F238E27FC236}">
                  <a16:creationId xmlns:a16="http://schemas.microsoft.com/office/drawing/2014/main" id="{545359CF-369B-4AAC-A97E-664FA830B143}"/>
                </a:ext>
              </a:extLst>
            </p:cNvPr>
            <p:cNvSpPr>
              <a:spLocks noChangeShapeType="1"/>
            </p:cNvSpPr>
            <p:nvPr/>
          </p:nvSpPr>
          <p:spPr bwMode="auto">
            <a:xfrm>
              <a:off x="8471642" y="4838470"/>
              <a:ext cx="28580"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8" name="Line 73">
              <a:extLst>
                <a:ext uri="{FF2B5EF4-FFF2-40B4-BE49-F238E27FC236}">
                  <a16:creationId xmlns:a16="http://schemas.microsoft.com/office/drawing/2014/main" id="{9C5B8C6F-7B00-4D62-B26E-D814B02D09DA}"/>
                </a:ext>
              </a:extLst>
            </p:cNvPr>
            <p:cNvSpPr>
              <a:spLocks noChangeShapeType="1"/>
            </p:cNvSpPr>
            <p:nvPr/>
          </p:nvSpPr>
          <p:spPr bwMode="auto">
            <a:xfrm>
              <a:off x="8500222" y="4838470"/>
              <a:ext cx="19054"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69" name="Freeform 74">
              <a:extLst>
                <a:ext uri="{FF2B5EF4-FFF2-40B4-BE49-F238E27FC236}">
                  <a16:creationId xmlns:a16="http://schemas.microsoft.com/office/drawing/2014/main" id="{B655BCDD-46A7-405D-A963-AAAFE19C7314}"/>
                </a:ext>
              </a:extLst>
            </p:cNvPr>
            <p:cNvSpPr>
              <a:spLocks/>
            </p:cNvSpPr>
            <p:nvPr/>
          </p:nvSpPr>
          <p:spPr bwMode="auto">
            <a:xfrm>
              <a:off x="8519276" y="4838470"/>
              <a:ext cx="19054"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0" name="Line 75">
              <a:extLst>
                <a:ext uri="{FF2B5EF4-FFF2-40B4-BE49-F238E27FC236}">
                  <a16:creationId xmlns:a16="http://schemas.microsoft.com/office/drawing/2014/main" id="{34EE3A1E-BD24-4B57-8885-F34E532ADF85}"/>
                </a:ext>
              </a:extLst>
            </p:cNvPr>
            <p:cNvSpPr>
              <a:spLocks noChangeShapeType="1"/>
            </p:cNvSpPr>
            <p:nvPr/>
          </p:nvSpPr>
          <p:spPr bwMode="auto">
            <a:xfrm>
              <a:off x="8538330" y="4838470"/>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1" name="Freeform 76">
              <a:extLst>
                <a:ext uri="{FF2B5EF4-FFF2-40B4-BE49-F238E27FC236}">
                  <a16:creationId xmlns:a16="http://schemas.microsoft.com/office/drawing/2014/main" id="{E7764F6E-11AA-494A-B7C8-D335ED58288B}"/>
                </a:ext>
              </a:extLst>
            </p:cNvPr>
            <p:cNvSpPr>
              <a:spLocks/>
            </p:cNvSpPr>
            <p:nvPr/>
          </p:nvSpPr>
          <p:spPr bwMode="auto">
            <a:xfrm>
              <a:off x="8538330" y="4838470"/>
              <a:ext cx="9527"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2" name="Line 77">
              <a:extLst>
                <a:ext uri="{FF2B5EF4-FFF2-40B4-BE49-F238E27FC236}">
                  <a16:creationId xmlns:a16="http://schemas.microsoft.com/office/drawing/2014/main" id="{51C0207A-2755-42A1-8AC1-2CFBD4F9ACF6}"/>
                </a:ext>
              </a:extLst>
            </p:cNvPr>
            <p:cNvSpPr>
              <a:spLocks noChangeShapeType="1"/>
            </p:cNvSpPr>
            <p:nvPr/>
          </p:nvSpPr>
          <p:spPr bwMode="auto">
            <a:xfrm>
              <a:off x="8547856" y="4838470"/>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3" name="Line 78">
              <a:extLst>
                <a:ext uri="{FF2B5EF4-FFF2-40B4-BE49-F238E27FC236}">
                  <a16:creationId xmlns:a16="http://schemas.microsoft.com/office/drawing/2014/main" id="{73D8554A-3DD3-4D10-A56C-C6039A54B05B}"/>
                </a:ext>
              </a:extLst>
            </p:cNvPr>
            <p:cNvSpPr>
              <a:spLocks noChangeShapeType="1"/>
            </p:cNvSpPr>
            <p:nvPr/>
          </p:nvSpPr>
          <p:spPr bwMode="auto">
            <a:xfrm>
              <a:off x="8547856" y="4838470"/>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4" name="Freeform 79">
              <a:extLst>
                <a:ext uri="{FF2B5EF4-FFF2-40B4-BE49-F238E27FC236}">
                  <a16:creationId xmlns:a16="http://schemas.microsoft.com/office/drawing/2014/main" id="{8F206F7A-1FAA-446C-B09F-B3C9556B2126}"/>
                </a:ext>
              </a:extLst>
            </p:cNvPr>
            <p:cNvSpPr>
              <a:spLocks/>
            </p:cNvSpPr>
            <p:nvPr/>
          </p:nvSpPr>
          <p:spPr bwMode="auto">
            <a:xfrm>
              <a:off x="8557383" y="4838470"/>
              <a:ext cx="181009"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5" name="Freeform 80">
              <a:extLst>
                <a:ext uri="{FF2B5EF4-FFF2-40B4-BE49-F238E27FC236}">
                  <a16:creationId xmlns:a16="http://schemas.microsoft.com/office/drawing/2014/main" id="{E1900048-6DB5-4AD2-B637-62C89FBA2C7B}"/>
                </a:ext>
              </a:extLst>
            </p:cNvPr>
            <p:cNvSpPr>
              <a:spLocks/>
            </p:cNvSpPr>
            <p:nvPr/>
          </p:nvSpPr>
          <p:spPr bwMode="auto">
            <a:xfrm>
              <a:off x="6769518" y="4565483"/>
              <a:ext cx="466814" cy="1587"/>
            </a:xfrm>
            <a:custGeom>
              <a:avLst/>
              <a:gdLst>
                <a:gd name="T0" fmla="*/ 0 w 294"/>
                <a:gd name="T1" fmla="*/ 0 h 1587"/>
                <a:gd name="T2" fmla="*/ 2147483647 w 294"/>
                <a:gd name="T3" fmla="*/ 0 h 1587"/>
                <a:gd name="T4" fmla="*/ 2147483647 w 294"/>
                <a:gd name="T5" fmla="*/ 0 h 1587"/>
                <a:gd name="T6" fmla="*/ 2147483647 w 294"/>
                <a:gd name="T7" fmla="*/ 0 h 1587"/>
                <a:gd name="T8" fmla="*/ 2147483647 w 294"/>
                <a:gd name="T9" fmla="*/ 0 h 1587"/>
                <a:gd name="T10" fmla="*/ 0 60000 65536"/>
                <a:gd name="T11" fmla="*/ 0 60000 65536"/>
                <a:gd name="T12" fmla="*/ 0 60000 65536"/>
                <a:gd name="T13" fmla="*/ 0 60000 65536"/>
                <a:gd name="T14" fmla="*/ 0 60000 65536"/>
                <a:gd name="T15" fmla="*/ 0 w 294"/>
                <a:gd name="T16" fmla="*/ 0 h 1587"/>
                <a:gd name="T17" fmla="*/ 294 w 294"/>
                <a:gd name="T18" fmla="*/ 1587 h 1587"/>
              </a:gdLst>
              <a:ahLst/>
              <a:cxnLst>
                <a:cxn ang="T10">
                  <a:pos x="T0" y="T1"/>
                </a:cxn>
                <a:cxn ang="T11">
                  <a:pos x="T2" y="T3"/>
                </a:cxn>
                <a:cxn ang="T12">
                  <a:pos x="T4" y="T5"/>
                </a:cxn>
                <a:cxn ang="T13">
                  <a:pos x="T6" y="T7"/>
                </a:cxn>
                <a:cxn ang="T14">
                  <a:pos x="T8" y="T9"/>
                </a:cxn>
              </a:cxnLst>
              <a:rect l="T15" t="T16" r="T17" b="T18"/>
              <a:pathLst>
                <a:path w="294" h="1587">
                  <a:moveTo>
                    <a:pt x="0" y="0"/>
                  </a:moveTo>
                  <a:lnTo>
                    <a:pt x="78" y="0"/>
                  </a:lnTo>
                  <a:lnTo>
                    <a:pt x="156" y="0"/>
                  </a:lnTo>
                  <a:lnTo>
                    <a:pt x="228" y="0"/>
                  </a:lnTo>
                  <a:lnTo>
                    <a:pt x="29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6" name="Freeform 81">
              <a:extLst>
                <a:ext uri="{FF2B5EF4-FFF2-40B4-BE49-F238E27FC236}">
                  <a16:creationId xmlns:a16="http://schemas.microsoft.com/office/drawing/2014/main" id="{F48A745C-BC61-4250-84DF-851D42A9EC6E}"/>
                </a:ext>
              </a:extLst>
            </p:cNvPr>
            <p:cNvSpPr>
              <a:spLocks/>
            </p:cNvSpPr>
            <p:nvPr/>
          </p:nvSpPr>
          <p:spPr bwMode="auto">
            <a:xfrm>
              <a:off x="7236332" y="4565483"/>
              <a:ext cx="247697" cy="1587"/>
            </a:xfrm>
            <a:custGeom>
              <a:avLst/>
              <a:gdLst>
                <a:gd name="T0" fmla="*/ 0 w 156"/>
                <a:gd name="T1" fmla="*/ 0 h 1587"/>
                <a:gd name="T2" fmla="*/ 2147483647 w 156"/>
                <a:gd name="T3" fmla="*/ 0 h 1587"/>
                <a:gd name="T4" fmla="*/ 2147483647 w 156"/>
                <a:gd name="T5" fmla="*/ 0 h 1587"/>
                <a:gd name="T6" fmla="*/ 2147483647 w 156"/>
                <a:gd name="T7" fmla="*/ 0 h 1587"/>
                <a:gd name="T8" fmla="*/ 2147483647 w 156"/>
                <a:gd name="T9" fmla="*/ 0 h 1587"/>
                <a:gd name="T10" fmla="*/ 2147483647 w 156"/>
                <a:gd name="T11" fmla="*/ 0 h 1587"/>
                <a:gd name="T12" fmla="*/ 0 60000 65536"/>
                <a:gd name="T13" fmla="*/ 0 60000 65536"/>
                <a:gd name="T14" fmla="*/ 0 60000 65536"/>
                <a:gd name="T15" fmla="*/ 0 60000 65536"/>
                <a:gd name="T16" fmla="*/ 0 60000 65536"/>
                <a:gd name="T17" fmla="*/ 0 60000 65536"/>
                <a:gd name="T18" fmla="*/ 0 w 156"/>
                <a:gd name="T19" fmla="*/ 0 h 1587"/>
                <a:gd name="T20" fmla="*/ 156 w 156"/>
                <a:gd name="T21" fmla="*/ 1587 h 1587"/>
              </a:gdLst>
              <a:ahLst/>
              <a:cxnLst>
                <a:cxn ang="T12">
                  <a:pos x="T0" y="T1"/>
                </a:cxn>
                <a:cxn ang="T13">
                  <a:pos x="T2" y="T3"/>
                </a:cxn>
                <a:cxn ang="T14">
                  <a:pos x="T4" y="T5"/>
                </a:cxn>
                <a:cxn ang="T15">
                  <a:pos x="T6" y="T7"/>
                </a:cxn>
                <a:cxn ang="T16">
                  <a:pos x="T8" y="T9"/>
                </a:cxn>
                <a:cxn ang="T17">
                  <a:pos x="T10" y="T11"/>
                </a:cxn>
              </a:cxnLst>
              <a:rect l="T18" t="T19" r="T20" b="T21"/>
              <a:pathLst>
                <a:path w="156" h="1587">
                  <a:moveTo>
                    <a:pt x="0" y="0"/>
                  </a:moveTo>
                  <a:lnTo>
                    <a:pt x="24" y="0"/>
                  </a:lnTo>
                  <a:lnTo>
                    <a:pt x="48" y="0"/>
                  </a:lnTo>
                  <a:lnTo>
                    <a:pt x="84" y="0"/>
                  </a:lnTo>
                  <a:lnTo>
                    <a:pt x="114" y="0"/>
                  </a:lnTo>
                  <a:lnTo>
                    <a:pt x="15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7" name="Freeform 82">
              <a:extLst>
                <a:ext uri="{FF2B5EF4-FFF2-40B4-BE49-F238E27FC236}">
                  <a16:creationId xmlns:a16="http://schemas.microsoft.com/office/drawing/2014/main" id="{445B9012-45F4-4FCD-BA6F-F098EAB7F107}"/>
                </a:ext>
              </a:extLst>
            </p:cNvPr>
            <p:cNvSpPr>
              <a:spLocks/>
            </p:cNvSpPr>
            <p:nvPr/>
          </p:nvSpPr>
          <p:spPr bwMode="auto">
            <a:xfrm>
              <a:off x="7484029" y="4565483"/>
              <a:ext cx="360432" cy="1587"/>
            </a:xfrm>
            <a:custGeom>
              <a:avLst/>
              <a:gdLst>
                <a:gd name="T0" fmla="*/ 0 w 227"/>
                <a:gd name="T1" fmla="*/ 0 h 1587"/>
                <a:gd name="T2" fmla="*/ 2147483647 w 227"/>
                <a:gd name="T3" fmla="*/ 0 h 1587"/>
                <a:gd name="T4" fmla="*/ 2147483647 w 227"/>
                <a:gd name="T5" fmla="*/ 0 h 1587"/>
                <a:gd name="T6" fmla="*/ 2147483647 w 227"/>
                <a:gd name="T7" fmla="*/ 0 h 1587"/>
                <a:gd name="T8" fmla="*/ 2147483647 w 227"/>
                <a:gd name="T9" fmla="*/ 0 h 1587"/>
                <a:gd name="T10" fmla="*/ 0 60000 65536"/>
                <a:gd name="T11" fmla="*/ 0 60000 65536"/>
                <a:gd name="T12" fmla="*/ 0 60000 65536"/>
                <a:gd name="T13" fmla="*/ 0 60000 65536"/>
                <a:gd name="T14" fmla="*/ 0 60000 65536"/>
                <a:gd name="T15" fmla="*/ 0 w 227"/>
                <a:gd name="T16" fmla="*/ 0 h 1587"/>
                <a:gd name="T17" fmla="*/ 227 w 227"/>
                <a:gd name="T18" fmla="*/ 1587 h 1587"/>
              </a:gdLst>
              <a:ahLst/>
              <a:cxnLst>
                <a:cxn ang="T10">
                  <a:pos x="T0" y="T1"/>
                </a:cxn>
                <a:cxn ang="T11">
                  <a:pos x="T2" y="T3"/>
                </a:cxn>
                <a:cxn ang="T12">
                  <a:pos x="T4" y="T5"/>
                </a:cxn>
                <a:cxn ang="T13">
                  <a:pos x="T6" y="T7"/>
                </a:cxn>
                <a:cxn ang="T14">
                  <a:pos x="T8" y="T9"/>
                </a:cxn>
              </a:cxnLst>
              <a:rect l="T15" t="T16" r="T17" b="T18"/>
              <a:pathLst>
                <a:path w="227" h="1587">
                  <a:moveTo>
                    <a:pt x="0" y="0"/>
                  </a:moveTo>
                  <a:lnTo>
                    <a:pt x="53" y="0"/>
                  </a:lnTo>
                  <a:lnTo>
                    <a:pt x="113" y="0"/>
                  </a:lnTo>
                  <a:lnTo>
                    <a:pt x="173" y="0"/>
                  </a:lnTo>
                  <a:lnTo>
                    <a:pt x="227"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8" name="Freeform 83">
              <a:extLst>
                <a:ext uri="{FF2B5EF4-FFF2-40B4-BE49-F238E27FC236}">
                  <a16:creationId xmlns:a16="http://schemas.microsoft.com/office/drawing/2014/main" id="{23C612A4-9D0A-4530-9F4B-1A21B979BEA5}"/>
                </a:ext>
              </a:extLst>
            </p:cNvPr>
            <p:cNvSpPr>
              <a:spLocks/>
            </p:cNvSpPr>
            <p:nvPr/>
          </p:nvSpPr>
          <p:spPr bwMode="auto">
            <a:xfrm>
              <a:off x="7844461" y="4565483"/>
              <a:ext cx="266751" cy="1587"/>
            </a:xfrm>
            <a:custGeom>
              <a:avLst/>
              <a:gdLst>
                <a:gd name="T0" fmla="*/ 0 w 168"/>
                <a:gd name="T1" fmla="*/ 0 h 1587"/>
                <a:gd name="T2" fmla="*/ 2147483647 w 168"/>
                <a:gd name="T3" fmla="*/ 0 h 1587"/>
                <a:gd name="T4" fmla="*/ 2147483647 w 168"/>
                <a:gd name="T5" fmla="*/ 0 h 1587"/>
                <a:gd name="T6" fmla="*/ 2147483647 w 168"/>
                <a:gd name="T7" fmla="*/ 0 h 1587"/>
                <a:gd name="T8" fmla="*/ 2147483647 w 168"/>
                <a:gd name="T9" fmla="*/ 0 h 1587"/>
                <a:gd name="T10" fmla="*/ 0 60000 65536"/>
                <a:gd name="T11" fmla="*/ 0 60000 65536"/>
                <a:gd name="T12" fmla="*/ 0 60000 65536"/>
                <a:gd name="T13" fmla="*/ 0 60000 65536"/>
                <a:gd name="T14" fmla="*/ 0 60000 65536"/>
                <a:gd name="T15" fmla="*/ 0 w 168"/>
                <a:gd name="T16" fmla="*/ 0 h 1587"/>
                <a:gd name="T17" fmla="*/ 168 w 168"/>
                <a:gd name="T18" fmla="*/ 1587 h 1587"/>
              </a:gdLst>
              <a:ahLst/>
              <a:cxnLst>
                <a:cxn ang="T10">
                  <a:pos x="T0" y="T1"/>
                </a:cxn>
                <a:cxn ang="T11">
                  <a:pos x="T2" y="T3"/>
                </a:cxn>
                <a:cxn ang="T12">
                  <a:pos x="T4" y="T5"/>
                </a:cxn>
                <a:cxn ang="T13">
                  <a:pos x="T6" y="T7"/>
                </a:cxn>
                <a:cxn ang="T14">
                  <a:pos x="T8" y="T9"/>
                </a:cxn>
              </a:cxnLst>
              <a:rect l="T15" t="T16" r="T17" b="T18"/>
              <a:pathLst>
                <a:path w="168" h="1587">
                  <a:moveTo>
                    <a:pt x="0" y="0"/>
                  </a:moveTo>
                  <a:lnTo>
                    <a:pt x="48" y="0"/>
                  </a:lnTo>
                  <a:lnTo>
                    <a:pt x="96" y="0"/>
                  </a:lnTo>
                  <a:lnTo>
                    <a:pt x="132" y="0"/>
                  </a:lnTo>
                  <a:lnTo>
                    <a:pt x="168"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79" name="Freeform 84">
              <a:extLst>
                <a:ext uri="{FF2B5EF4-FFF2-40B4-BE49-F238E27FC236}">
                  <a16:creationId xmlns:a16="http://schemas.microsoft.com/office/drawing/2014/main" id="{922D4A6B-B68D-4F3F-A8D7-AC5FF9A31AE4}"/>
                </a:ext>
              </a:extLst>
            </p:cNvPr>
            <p:cNvSpPr>
              <a:spLocks/>
            </p:cNvSpPr>
            <p:nvPr/>
          </p:nvSpPr>
          <p:spPr bwMode="auto">
            <a:xfrm>
              <a:off x="8111211" y="4565483"/>
              <a:ext cx="123849" cy="1587"/>
            </a:xfrm>
            <a:custGeom>
              <a:avLst/>
              <a:gdLst>
                <a:gd name="T0" fmla="*/ 0 w 78"/>
                <a:gd name="T1" fmla="*/ 0 h 1587"/>
                <a:gd name="T2" fmla="*/ 2147483647 w 78"/>
                <a:gd name="T3" fmla="*/ 0 h 1587"/>
                <a:gd name="T4" fmla="*/ 2147483647 w 78"/>
                <a:gd name="T5" fmla="*/ 0 h 1587"/>
                <a:gd name="T6" fmla="*/ 2147483647 w 78"/>
                <a:gd name="T7" fmla="*/ 0 h 1587"/>
                <a:gd name="T8" fmla="*/ 2147483647 w 78"/>
                <a:gd name="T9" fmla="*/ 0 h 1587"/>
                <a:gd name="T10" fmla="*/ 0 60000 65536"/>
                <a:gd name="T11" fmla="*/ 0 60000 65536"/>
                <a:gd name="T12" fmla="*/ 0 60000 65536"/>
                <a:gd name="T13" fmla="*/ 0 60000 65536"/>
                <a:gd name="T14" fmla="*/ 0 60000 65536"/>
                <a:gd name="T15" fmla="*/ 0 w 78"/>
                <a:gd name="T16" fmla="*/ 0 h 1587"/>
                <a:gd name="T17" fmla="*/ 78 w 78"/>
                <a:gd name="T18" fmla="*/ 1587 h 1587"/>
              </a:gdLst>
              <a:ahLst/>
              <a:cxnLst>
                <a:cxn ang="T10">
                  <a:pos x="T0" y="T1"/>
                </a:cxn>
                <a:cxn ang="T11">
                  <a:pos x="T2" y="T3"/>
                </a:cxn>
                <a:cxn ang="T12">
                  <a:pos x="T4" y="T5"/>
                </a:cxn>
                <a:cxn ang="T13">
                  <a:pos x="T6" y="T7"/>
                </a:cxn>
                <a:cxn ang="T14">
                  <a:pos x="T8" y="T9"/>
                </a:cxn>
              </a:cxnLst>
              <a:rect l="T15" t="T16" r="T17" b="T18"/>
              <a:pathLst>
                <a:path w="78" h="1587">
                  <a:moveTo>
                    <a:pt x="0" y="0"/>
                  </a:moveTo>
                  <a:lnTo>
                    <a:pt x="24" y="0"/>
                  </a:lnTo>
                  <a:lnTo>
                    <a:pt x="42" y="0"/>
                  </a:lnTo>
                  <a:lnTo>
                    <a:pt x="60" y="0"/>
                  </a:lnTo>
                  <a:lnTo>
                    <a:pt x="78"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0" name="Freeform 85">
              <a:extLst>
                <a:ext uri="{FF2B5EF4-FFF2-40B4-BE49-F238E27FC236}">
                  <a16:creationId xmlns:a16="http://schemas.microsoft.com/office/drawing/2014/main" id="{90E37F6B-4CDE-4CE5-A97E-53708414B24F}"/>
                </a:ext>
              </a:extLst>
            </p:cNvPr>
            <p:cNvSpPr>
              <a:spLocks/>
            </p:cNvSpPr>
            <p:nvPr/>
          </p:nvSpPr>
          <p:spPr bwMode="auto">
            <a:xfrm>
              <a:off x="8235060" y="4565483"/>
              <a:ext cx="142902" cy="1587"/>
            </a:xfrm>
            <a:custGeom>
              <a:avLst/>
              <a:gdLst>
                <a:gd name="T0" fmla="*/ 0 w 90"/>
                <a:gd name="T1" fmla="*/ 0 h 1587"/>
                <a:gd name="T2" fmla="*/ 2147483647 w 90"/>
                <a:gd name="T3" fmla="*/ 0 h 1587"/>
                <a:gd name="T4" fmla="*/ 2147483647 w 90"/>
                <a:gd name="T5" fmla="*/ 0 h 1587"/>
                <a:gd name="T6" fmla="*/ 2147483647 w 90"/>
                <a:gd name="T7" fmla="*/ 0 h 1587"/>
                <a:gd name="T8" fmla="*/ 2147483647 w 90"/>
                <a:gd name="T9" fmla="*/ 0 h 1587"/>
                <a:gd name="T10" fmla="*/ 0 60000 65536"/>
                <a:gd name="T11" fmla="*/ 0 60000 65536"/>
                <a:gd name="T12" fmla="*/ 0 60000 65536"/>
                <a:gd name="T13" fmla="*/ 0 60000 65536"/>
                <a:gd name="T14" fmla="*/ 0 60000 65536"/>
                <a:gd name="T15" fmla="*/ 0 w 90"/>
                <a:gd name="T16" fmla="*/ 0 h 1587"/>
                <a:gd name="T17" fmla="*/ 90 w 90"/>
                <a:gd name="T18" fmla="*/ 1587 h 1587"/>
              </a:gdLst>
              <a:ahLst/>
              <a:cxnLst>
                <a:cxn ang="T10">
                  <a:pos x="T0" y="T1"/>
                </a:cxn>
                <a:cxn ang="T11">
                  <a:pos x="T2" y="T3"/>
                </a:cxn>
                <a:cxn ang="T12">
                  <a:pos x="T4" y="T5"/>
                </a:cxn>
                <a:cxn ang="T13">
                  <a:pos x="T6" y="T7"/>
                </a:cxn>
                <a:cxn ang="T14">
                  <a:pos x="T8" y="T9"/>
                </a:cxn>
              </a:cxnLst>
              <a:rect l="T15" t="T16" r="T17" b="T18"/>
              <a:pathLst>
                <a:path w="90" h="1587">
                  <a:moveTo>
                    <a:pt x="0" y="0"/>
                  </a:moveTo>
                  <a:lnTo>
                    <a:pt x="24" y="0"/>
                  </a:lnTo>
                  <a:lnTo>
                    <a:pt x="48" y="0"/>
                  </a:lnTo>
                  <a:lnTo>
                    <a:pt x="72" y="0"/>
                  </a:lnTo>
                  <a:lnTo>
                    <a:pt x="90"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1" name="Freeform 86">
              <a:extLst>
                <a:ext uri="{FF2B5EF4-FFF2-40B4-BE49-F238E27FC236}">
                  <a16:creationId xmlns:a16="http://schemas.microsoft.com/office/drawing/2014/main" id="{A14DD8DB-A932-4FD3-A6A0-AADBA64BB5D2}"/>
                </a:ext>
              </a:extLst>
            </p:cNvPr>
            <p:cNvSpPr>
              <a:spLocks/>
            </p:cNvSpPr>
            <p:nvPr/>
          </p:nvSpPr>
          <p:spPr bwMode="auto">
            <a:xfrm>
              <a:off x="8377962" y="4565483"/>
              <a:ext cx="57161" cy="1587"/>
            </a:xfrm>
            <a:custGeom>
              <a:avLst/>
              <a:gdLst>
                <a:gd name="T0" fmla="*/ 0 w 36"/>
                <a:gd name="T1" fmla="*/ 0 h 1587"/>
                <a:gd name="T2" fmla="*/ 2147483647 w 36"/>
                <a:gd name="T3" fmla="*/ 0 h 1587"/>
                <a:gd name="T4" fmla="*/ 2147483647 w 36"/>
                <a:gd name="T5" fmla="*/ 0 h 1587"/>
                <a:gd name="T6" fmla="*/ 0 60000 65536"/>
                <a:gd name="T7" fmla="*/ 0 60000 65536"/>
                <a:gd name="T8" fmla="*/ 0 60000 65536"/>
                <a:gd name="T9" fmla="*/ 0 w 36"/>
                <a:gd name="T10" fmla="*/ 0 h 1587"/>
                <a:gd name="T11" fmla="*/ 36 w 36"/>
                <a:gd name="T12" fmla="*/ 1587 h 1587"/>
              </a:gdLst>
              <a:ahLst/>
              <a:cxnLst>
                <a:cxn ang="T6">
                  <a:pos x="T0" y="T1"/>
                </a:cxn>
                <a:cxn ang="T7">
                  <a:pos x="T2" y="T3"/>
                </a:cxn>
                <a:cxn ang="T8">
                  <a:pos x="T4" y="T5"/>
                </a:cxn>
              </a:cxnLst>
              <a:rect l="T9" t="T10" r="T11" b="T12"/>
              <a:pathLst>
                <a:path w="36" h="1587">
                  <a:moveTo>
                    <a:pt x="0" y="0"/>
                  </a:moveTo>
                  <a:lnTo>
                    <a:pt x="24" y="0"/>
                  </a:lnTo>
                  <a:lnTo>
                    <a:pt x="3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2" name="Line 87">
              <a:extLst>
                <a:ext uri="{FF2B5EF4-FFF2-40B4-BE49-F238E27FC236}">
                  <a16:creationId xmlns:a16="http://schemas.microsoft.com/office/drawing/2014/main" id="{B4524584-E1DA-4186-B82D-51CB8736A0F4}"/>
                </a:ext>
              </a:extLst>
            </p:cNvPr>
            <p:cNvSpPr>
              <a:spLocks noChangeShapeType="1"/>
            </p:cNvSpPr>
            <p:nvPr/>
          </p:nvSpPr>
          <p:spPr bwMode="auto">
            <a:xfrm>
              <a:off x="8435123" y="4565483"/>
              <a:ext cx="36519"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3" name="Line 88">
              <a:extLst>
                <a:ext uri="{FF2B5EF4-FFF2-40B4-BE49-F238E27FC236}">
                  <a16:creationId xmlns:a16="http://schemas.microsoft.com/office/drawing/2014/main" id="{F4606FCE-F092-433F-8D31-8E9184EDC4DC}"/>
                </a:ext>
              </a:extLst>
            </p:cNvPr>
            <p:cNvSpPr>
              <a:spLocks noChangeShapeType="1"/>
            </p:cNvSpPr>
            <p:nvPr/>
          </p:nvSpPr>
          <p:spPr bwMode="auto">
            <a:xfrm>
              <a:off x="8471642" y="4565483"/>
              <a:ext cx="28580"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4" name="Line 89">
              <a:extLst>
                <a:ext uri="{FF2B5EF4-FFF2-40B4-BE49-F238E27FC236}">
                  <a16:creationId xmlns:a16="http://schemas.microsoft.com/office/drawing/2014/main" id="{2B323463-5C79-4DA1-809C-282FDAD5324B}"/>
                </a:ext>
              </a:extLst>
            </p:cNvPr>
            <p:cNvSpPr>
              <a:spLocks noChangeShapeType="1"/>
            </p:cNvSpPr>
            <p:nvPr/>
          </p:nvSpPr>
          <p:spPr bwMode="auto">
            <a:xfrm>
              <a:off x="8500222" y="4565483"/>
              <a:ext cx="19054"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5" name="Freeform 90">
              <a:extLst>
                <a:ext uri="{FF2B5EF4-FFF2-40B4-BE49-F238E27FC236}">
                  <a16:creationId xmlns:a16="http://schemas.microsoft.com/office/drawing/2014/main" id="{E6250345-6148-4E4A-A05E-50E4BE219407}"/>
                </a:ext>
              </a:extLst>
            </p:cNvPr>
            <p:cNvSpPr>
              <a:spLocks/>
            </p:cNvSpPr>
            <p:nvPr/>
          </p:nvSpPr>
          <p:spPr bwMode="auto">
            <a:xfrm>
              <a:off x="8519276" y="4565483"/>
              <a:ext cx="19054"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6" name="Line 91">
              <a:extLst>
                <a:ext uri="{FF2B5EF4-FFF2-40B4-BE49-F238E27FC236}">
                  <a16:creationId xmlns:a16="http://schemas.microsoft.com/office/drawing/2014/main" id="{2BB89B8B-DED2-495B-AF3B-7731C62F66BF}"/>
                </a:ext>
              </a:extLst>
            </p:cNvPr>
            <p:cNvSpPr>
              <a:spLocks noChangeShapeType="1"/>
            </p:cNvSpPr>
            <p:nvPr/>
          </p:nvSpPr>
          <p:spPr bwMode="auto">
            <a:xfrm>
              <a:off x="8538330" y="4565483"/>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7" name="Freeform 92">
              <a:extLst>
                <a:ext uri="{FF2B5EF4-FFF2-40B4-BE49-F238E27FC236}">
                  <a16:creationId xmlns:a16="http://schemas.microsoft.com/office/drawing/2014/main" id="{B5D52470-6A0A-418F-9F9D-9E4D74CE3F75}"/>
                </a:ext>
              </a:extLst>
            </p:cNvPr>
            <p:cNvSpPr>
              <a:spLocks/>
            </p:cNvSpPr>
            <p:nvPr/>
          </p:nvSpPr>
          <p:spPr bwMode="auto">
            <a:xfrm>
              <a:off x="8538330" y="4565483"/>
              <a:ext cx="9527"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8" name="Line 93">
              <a:extLst>
                <a:ext uri="{FF2B5EF4-FFF2-40B4-BE49-F238E27FC236}">
                  <a16:creationId xmlns:a16="http://schemas.microsoft.com/office/drawing/2014/main" id="{6276AD61-6F59-48F2-95A3-027C9CCD6D34}"/>
                </a:ext>
              </a:extLst>
            </p:cNvPr>
            <p:cNvSpPr>
              <a:spLocks noChangeShapeType="1"/>
            </p:cNvSpPr>
            <p:nvPr/>
          </p:nvSpPr>
          <p:spPr bwMode="auto">
            <a:xfrm>
              <a:off x="8547856" y="4565483"/>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89" name="Line 94">
              <a:extLst>
                <a:ext uri="{FF2B5EF4-FFF2-40B4-BE49-F238E27FC236}">
                  <a16:creationId xmlns:a16="http://schemas.microsoft.com/office/drawing/2014/main" id="{48D2B932-DC66-4939-A658-68BD5BF3A91D}"/>
                </a:ext>
              </a:extLst>
            </p:cNvPr>
            <p:cNvSpPr>
              <a:spLocks noChangeShapeType="1"/>
            </p:cNvSpPr>
            <p:nvPr/>
          </p:nvSpPr>
          <p:spPr bwMode="auto">
            <a:xfrm>
              <a:off x="8547856" y="4565483"/>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0" name="Freeform 95">
              <a:extLst>
                <a:ext uri="{FF2B5EF4-FFF2-40B4-BE49-F238E27FC236}">
                  <a16:creationId xmlns:a16="http://schemas.microsoft.com/office/drawing/2014/main" id="{D7D6A353-3A6C-4144-AB28-BD5E17E63451}"/>
                </a:ext>
              </a:extLst>
            </p:cNvPr>
            <p:cNvSpPr>
              <a:spLocks/>
            </p:cNvSpPr>
            <p:nvPr/>
          </p:nvSpPr>
          <p:spPr bwMode="auto">
            <a:xfrm>
              <a:off x="8557383" y="4565483"/>
              <a:ext cx="181009"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1" name="Freeform 96">
              <a:extLst>
                <a:ext uri="{FF2B5EF4-FFF2-40B4-BE49-F238E27FC236}">
                  <a16:creationId xmlns:a16="http://schemas.microsoft.com/office/drawing/2014/main" id="{78F0727A-577A-493B-B49C-7F4AD9540F09}"/>
                </a:ext>
              </a:extLst>
            </p:cNvPr>
            <p:cNvSpPr>
              <a:spLocks/>
            </p:cNvSpPr>
            <p:nvPr/>
          </p:nvSpPr>
          <p:spPr bwMode="auto">
            <a:xfrm>
              <a:off x="8111211" y="4292495"/>
              <a:ext cx="123849" cy="1587"/>
            </a:xfrm>
            <a:custGeom>
              <a:avLst/>
              <a:gdLst>
                <a:gd name="T0" fmla="*/ 0 w 78"/>
                <a:gd name="T1" fmla="*/ 0 h 1588"/>
                <a:gd name="T2" fmla="*/ 2147483647 w 78"/>
                <a:gd name="T3" fmla="*/ 0 h 1588"/>
                <a:gd name="T4" fmla="*/ 2147483647 w 78"/>
                <a:gd name="T5" fmla="*/ 0 h 1588"/>
                <a:gd name="T6" fmla="*/ 0 60000 65536"/>
                <a:gd name="T7" fmla="*/ 0 60000 65536"/>
                <a:gd name="T8" fmla="*/ 0 60000 65536"/>
                <a:gd name="T9" fmla="*/ 0 w 78"/>
                <a:gd name="T10" fmla="*/ 0 h 1588"/>
                <a:gd name="T11" fmla="*/ 78 w 78"/>
                <a:gd name="T12" fmla="*/ 1588 h 1588"/>
              </a:gdLst>
              <a:ahLst/>
              <a:cxnLst>
                <a:cxn ang="T6">
                  <a:pos x="T0" y="T1"/>
                </a:cxn>
                <a:cxn ang="T7">
                  <a:pos x="T2" y="T3"/>
                </a:cxn>
                <a:cxn ang="T8">
                  <a:pos x="T4" y="T5"/>
                </a:cxn>
              </a:cxnLst>
              <a:rect l="T9" t="T10" r="T11" b="T12"/>
              <a:pathLst>
                <a:path w="78" h="1588">
                  <a:moveTo>
                    <a:pt x="0" y="0"/>
                  </a:moveTo>
                  <a:lnTo>
                    <a:pt x="36" y="0"/>
                  </a:lnTo>
                  <a:lnTo>
                    <a:pt x="78"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2" name="Freeform 97">
              <a:extLst>
                <a:ext uri="{FF2B5EF4-FFF2-40B4-BE49-F238E27FC236}">
                  <a16:creationId xmlns:a16="http://schemas.microsoft.com/office/drawing/2014/main" id="{09E09A73-8E2D-472E-A16C-AF0DE0ABA3E6}"/>
                </a:ext>
              </a:extLst>
            </p:cNvPr>
            <p:cNvSpPr>
              <a:spLocks/>
            </p:cNvSpPr>
            <p:nvPr/>
          </p:nvSpPr>
          <p:spPr bwMode="auto">
            <a:xfrm>
              <a:off x="8235060" y="4292495"/>
              <a:ext cx="142902" cy="1587"/>
            </a:xfrm>
            <a:custGeom>
              <a:avLst/>
              <a:gdLst>
                <a:gd name="T0" fmla="*/ 0 w 90"/>
                <a:gd name="T1" fmla="*/ 0 h 1588"/>
                <a:gd name="T2" fmla="*/ 2147483647 w 90"/>
                <a:gd name="T3" fmla="*/ 0 h 1588"/>
                <a:gd name="T4" fmla="*/ 2147483647 w 90"/>
                <a:gd name="T5" fmla="*/ 0 h 1588"/>
                <a:gd name="T6" fmla="*/ 2147483647 w 90"/>
                <a:gd name="T7" fmla="*/ 0 h 1588"/>
                <a:gd name="T8" fmla="*/ 2147483647 w 90"/>
                <a:gd name="T9" fmla="*/ 0 h 1588"/>
                <a:gd name="T10" fmla="*/ 0 60000 65536"/>
                <a:gd name="T11" fmla="*/ 0 60000 65536"/>
                <a:gd name="T12" fmla="*/ 0 60000 65536"/>
                <a:gd name="T13" fmla="*/ 0 60000 65536"/>
                <a:gd name="T14" fmla="*/ 0 60000 65536"/>
                <a:gd name="T15" fmla="*/ 0 w 90"/>
                <a:gd name="T16" fmla="*/ 0 h 1588"/>
                <a:gd name="T17" fmla="*/ 90 w 90"/>
                <a:gd name="T18" fmla="*/ 1588 h 1588"/>
              </a:gdLst>
              <a:ahLst/>
              <a:cxnLst>
                <a:cxn ang="T10">
                  <a:pos x="T0" y="T1"/>
                </a:cxn>
                <a:cxn ang="T11">
                  <a:pos x="T2" y="T3"/>
                </a:cxn>
                <a:cxn ang="T12">
                  <a:pos x="T4" y="T5"/>
                </a:cxn>
                <a:cxn ang="T13">
                  <a:pos x="T6" y="T7"/>
                </a:cxn>
                <a:cxn ang="T14">
                  <a:pos x="T8" y="T9"/>
                </a:cxn>
              </a:cxnLst>
              <a:rect l="T15" t="T16" r="T17" b="T18"/>
              <a:pathLst>
                <a:path w="90" h="1588">
                  <a:moveTo>
                    <a:pt x="0" y="0"/>
                  </a:moveTo>
                  <a:lnTo>
                    <a:pt x="24" y="0"/>
                  </a:lnTo>
                  <a:lnTo>
                    <a:pt x="48" y="0"/>
                  </a:lnTo>
                  <a:lnTo>
                    <a:pt x="72" y="0"/>
                  </a:lnTo>
                  <a:lnTo>
                    <a:pt x="90"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3" name="Freeform 98">
              <a:extLst>
                <a:ext uri="{FF2B5EF4-FFF2-40B4-BE49-F238E27FC236}">
                  <a16:creationId xmlns:a16="http://schemas.microsoft.com/office/drawing/2014/main" id="{442E0CDD-B9A0-42D3-BDD4-9D767FBDC904}"/>
                </a:ext>
              </a:extLst>
            </p:cNvPr>
            <p:cNvSpPr>
              <a:spLocks/>
            </p:cNvSpPr>
            <p:nvPr/>
          </p:nvSpPr>
          <p:spPr bwMode="auto">
            <a:xfrm>
              <a:off x="8377962" y="4292495"/>
              <a:ext cx="57161" cy="1587"/>
            </a:xfrm>
            <a:custGeom>
              <a:avLst/>
              <a:gdLst>
                <a:gd name="T0" fmla="*/ 0 w 36"/>
                <a:gd name="T1" fmla="*/ 0 h 1588"/>
                <a:gd name="T2" fmla="*/ 2147483647 w 36"/>
                <a:gd name="T3" fmla="*/ 0 h 1588"/>
                <a:gd name="T4" fmla="*/ 2147483647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0" y="0"/>
                  </a:moveTo>
                  <a:lnTo>
                    <a:pt x="24" y="0"/>
                  </a:lnTo>
                  <a:lnTo>
                    <a:pt x="3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4" name="Line 99">
              <a:extLst>
                <a:ext uri="{FF2B5EF4-FFF2-40B4-BE49-F238E27FC236}">
                  <a16:creationId xmlns:a16="http://schemas.microsoft.com/office/drawing/2014/main" id="{2A030B8C-C935-4F8D-BC0F-74BD58CCE6DA}"/>
                </a:ext>
              </a:extLst>
            </p:cNvPr>
            <p:cNvSpPr>
              <a:spLocks noChangeShapeType="1"/>
            </p:cNvSpPr>
            <p:nvPr/>
          </p:nvSpPr>
          <p:spPr bwMode="auto">
            <a:xfrm>
              <a:off x="8435123" y="4292495"/>
              <a:ext cx="36519"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5" name="Line 100">
              <a:extLst>
                <a:ext uri="{FF2B5EF4-FFF2-40B4-BE49-F238E27FC236}">
                  <a16:creationId xmlns:a16="http://schemas.microsoft.com/office/drawing/2014/main" id="{B040F420-BD26-4FF3-85D9-CDB542ECE5BC}"/>
                </a:ext>
              </a:extLst>
            </p:cNvPr>
            <p:cNvSpPr>
              <a:spLocks noChangeShapeType="1"/>
            </p:cNvSpPr>
            <p:nvPr/>
          </p:nvSpPr>
          <p:spPr bwMode="auto">
            <a:xfrm>
              <a:off x="8471642" y="4292495"/>
              <a:ext cx="28580"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6" name="Line 101">
              <a:extLst>
                <a:ext uri="{FF2B5EF4-FFF2-40B4-BE49-F238E27FC236}">
                  <a16:creationId xmlns:a16="http://schemas.microsoft.com/office/drawing/2014/main" id="{A17A759E-EF47-4A80-8648-29FFE4B6FE65}"/>
                </a:ext>
              </a:extLst>
            </p:cNvPr>
            <p:cNvSpPr>
              <a:spLocks noChangeShapeType="1"/>
            </p:cNvSpPr>
            <p:nvPr/>
          </p:nvSpPr>
          <p:spPr bwMode="auto">
            <a:xfrm>
              <a:off x="8500222" y="4292495"/>
              <a:ext cx="19054"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7" name="Freeform 102">
              <a:extLst>
                <a:ext uri="{FF2B5EF4-FFF2-40B4-BE49-F238E27FC236}">
                  <a16:creationId xmlns:a16="http://schemas.microsoft.com/office/drawing/2014/main" id="{D83190F1-482E-4FF7-B01B-1A37D56665E7}"/>
                </a:ext>
              </a:extLst>
            </p:cNvPr>
            <p:cNvSpPr>
              <a:spLocks/>
            </p:cNvSpPr>
            <p:nvPr/>
          </p:nvSpPr>
          <p:spPr bwMode="auto">
            <a:xfrm>
              <a:off x="8519276" y="4292495"/>
              <a:ext cx="19054" cy="1587"/>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8" name="Line 103">
              <a:extLst>
                <a:ext uri="{FF2B5EF4-FFF2-40B4-BE49-F238E27FC236}">
                  <a16:creationId xmlns:a16="http://schemas.microsoft.com/office/drawing/2014/main" id="{4BA5ADFB-BA54-4EEF-A046-B29332827E75}"/>
                </a:ext>
              </a:extLst>
            </p:cNvPr>
            <p:cNvSpPr>
              <a:spLocks noChangeShapeType="1"/>
            </p:cNvSpPr>
            <p:nvPr/>
          </p:nvSpPr>
          <p:spPr bwMode="auto">
            <a:xfrm>
              <a:off x="8538330" y="4292495"/>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499" name="Freeform 104">
              <a:extLst>
                <a:ext uri="{FF2B5EF4-FFF2-40B4-BE49-F238E27FC236}">
                  <a16:creationId xmlns:a16="http://schemas.microsoft.com/office/drawing/2014/main" id="{FBCA9F77-FDC9-4973-8D57-C576D23A27D4}"/>
                </a:ext>
              </a:extLst>
            </p:cNvPr>
            <p:cNvSpPr>
              <a:spLocks/>
            </p:cNvSpPr>
            <p:nvPr/>
          </p:nvSpPr>
          <p:spPr bwMode="auto">
            <a:xfrm>
              <a:off x="8538330" y="4292495"/>
              <a:ext cx="9527" cy="1587"/>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0" name="Line 105">
              <a:extLst>
                <a:ext uri="{FF2B5EF4-FFF2-40B4-BE49-F238E27FC236}">
                  <a16:creationId xmlns:a16="http://schemas.microsoft.com/office/drawing/2014/main" id="{83FFB6D6-F008-4EE1-A8D2-875B5A6E5C4C}"/>
                </a:ext>
              </a:extLst>
            </p:cNvPr>
            <p:cNvSpPr>
              <a:spLocks noChangeShapeType="1"/>
            </p:cNvSpPr>
            <p:nvPr/>
          </p:nvSpPr>
          <p:spPr bwMode="auto">
            <a:xfrm>
              <a:off x="8547856" y="4292495"/>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1" name="Line 106">
              <a:extLst>
                <a:ext uri="{FF2B5EF4-FFF2-40B4-BE49-F238E27FC236}">
                  <a16:creationId xmlns:a16="http://schemas.microsoft.com/office/drawing/2014/main" id="{DCD5B2D6-BAEA-4C62-A2B0-9F69E37E00E7}"/>
                </a:ext>
              </a:extLst>
            </p:cNvPr>
            <p:cNvSpPr>
              <a:spLocks noChangeShapeType="1"/>
            </p:cNvSpPr>
            <p:nvPr/>
          </p:nvSpPr>
          <p:spPr bwMode="auto">
            <a:xfrm>
              <a:off x="8547856" y="4292495"/>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2" name="Freeform 107">
              <a:extLst>
                <a:ext uri="{FF2B5EF4-FFF2-40B4-BE49-F238E27FC236}">
                  <a16:creationId xmlns:a16="http://schemas.microsoft.com/office/drawing/2014/main" id="{0BCA9684-F968-458B-9466-7B9A2D495974}"/>
                </a:ext>
              </a:extLst>
            </p:cNvPr>
            <p:cNvSpPr>
              <a:spLocks/>
            </p:cNvSpPr>
            <p:nvPr/>
          </p:nvSpPr>
          <p:spPr bwMode="auto">
            <a:xfrm>
              <a:off x="8557383" y="4292495"/>
              <a:ext cx="181009" cy="1587"/>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3" name="Freeform 108">
              <a:extLst>
                <a:ext uri="{FF2B5EF4-FFF2-40B4-BE49-F238E27FC236}">
                  <a16:creationId xmlns:a16="http://schemas.microsoft.com/office/drawing/2014/main" id="{C3DF5126-146B-4E61-A56A-089572BDCF6A}"/>
                </a:ext>
              </a:extLst>
            </p:cNvPr>
            <p:cNvSpPr>
              <a:spLocks/>
            </p:cNvSpPr>
            <p:nvPr/>
          </p:nvSpPr>
          <p:spPr bwMode="auto">
            <a:xfrm>
              <a:off x="8377962" y="4019508"/>
              <a:ext cx="57161" cy="1587"/>
            </a:xfrm>
            <a:custGeom>
              <a:avLst/>
              <a:gdLst>
                <a:gd name="T0" fmla="*/ 0 w 36"/>
                <a:gd name="T1" fmla="*/ 0 h 1588"/>
                <a:gd name="T2" fmla="*/ 2147483647 w 36"/>
                <a:gd name="T3" fmla="*/ 0 h 1588"/>
                <a:gd name="T4" fmla="*/ 2147483647 w 36"/>
                <a:gd name="T5" fmla="*/ 0 h 1588"/>
                <a:gd name="T6" fmla="*/ 0 60000 65536"/>
                <a:gd name="T7" fmla="*/ 0 60000 65536"/>
                <a:gd name="T8" fmla="*/ 0 60000 65536"/>
                <a:gd name="T9" fmla="*/ 0 w 36"/>
                <a:gd name="T10" fmla="*/ 0 h 1588"/>
                <a:gd name="T11" fmla="*/ 36 w 36"/>
                <a:gd name="T12" fmla="*/ 1588 h 1588"/>
              </a:gdLst>
              <a:ahLst/>
              <a:cxnLst>
                <a:cxn ang="T6">
                  <a:pos x="T0" y="T1"/>
                </a:cxn>
                <a:cxn ang="T7">
                  <a:pos x="T2" y="T3"/>
                </a:cxn>
                <a:cxn ang="T8">
                  <a:pos x="T4" y="T5"/>
                </a:cxn>
              </a:cxnLst>
              <a:rect l="T9" t="T10" r="T11" b="T12"/>
              <a:pathLst>
                <a:path w="36" h="1588">
                  <a:moveTo>
                    <a:pt x="0" y="0"/>
                  </a:moveTo>
                  <a:lnTo>
                    <a:pt x="18" y="0"/>
                  </a:lnTo>
                  <a:lnTo>
                    <a:pt x="3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4" name="Line 109">
              <a:extLst>
                <a:ext uri="{FF2B5EF4-FFF2-40B4-BE49-F238E27FC236}">
                  <a16:creationId xmlns:a16="http://schemas.microsoft.com/office/drawing/2014/main" id="{8CF2A9E8-7020-491B-851D-E350903EF1F1}"/>
                </a:ext>
              </a:extLst>
            </p:cNvPr>
            <p:cNvSpPr>
              <a:spLocks noChangeShapeType="1"/>
            </p:cNvSpPr>
            <p:nvPr/>
          </p:nvSpPr>
          <p:spPr bwMode="auto">
            <a:xfrm>
              <a:off x="8435123" y="4019508"/>
              <a:ext cx="36519"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5" name="Line 110">
              <a:extLst>
                <a:ext uri="{FF2B5EF4-FFF2-40B4-BE49-F238E27FC236}">
                  <a16:creationId xmlns:a16="http://schemas.microsoft.com/office/drawing/2014/main" id="{87543132-DB90-446E-9453-6FB30D4E252C}"/>
                </a:ext>
              </a:extLst>
            </p:cNvPr>
            <p:cNvSpPr>
              <a:spLocks noChangeShapeType="1"/>
            </p:cNvSpPr>
            <p:nvPr/>
          </p:nvSpPr>
          <p:spPr bwMode="auto">
            <a:xfrm>
              <a:off x="8471642" y="4019508"/>
              <a:ext cx="28580"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6" name="Line 111">
              <a:extLst>
                <a:ext uri="{FF2B5EF4-FFF2-40B4-BE49-F238E27FC236}">
                  <a16:creationId xmlns:a16="http://schemas.microsoft.com/office/drawing/2014/main" id="{860833B4-05A1-4B16-90CB-59D49DB4263D}"/>
                </a:ext>
              </a:extLst>
            </p:cNvPr>
            <p:cNvSpPr>
              <a:spLocks noChangeShapeType="1"/>
            </p:cNvSpPr>
            <p:nvPr/>
          </p:nvSpPr>
          <p:spPr bwMode="auto">
            <a:xfrm>
              <a:off x="8500222" y="4019508"/>
              <a:ext cx="19054"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7" name="Freeform 112">
              <a:extLst>
                <a:ext uri="{FF2B5EF4-FFF2-40B4-BE49-F238E27FC236}">
                  <a16:creationId xmlns:a16="http://schemas.microsoft.com/office/drawing/2014/main" id="{A8C69497-D531-4E29-AAE5-7C8B501BCD95}"/>
                </a:ext>
              </a:extLst>
            </p:cNvPr>
            <p:cNvSpPr>
              <a:spLocks/>
            </p:cNvSpPr>
            <p:nvPr/>
          </p:nvSpPr>
          <p:spPr bwMode="auto">
            <a:xfrm>
              <a:off x="8519276" y="4019508"/>
              <a:ext cx="19054" cy="1587"/>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8" name="Line 113">
              <a:extLst>
                <a:ext uri="{FF2B5EF4-FFF2-40B4-BE49-F238E27FC236}">
                  <a16:creationId xmlns:a16="http://schemas.microsoft.com/office/drawing/2014/main" id="{AEE09BC8-94CD-4A9A-A05A-68ABF86E346D}"/>
                </a:ext>
              </a:extLst>
            </p:cNvPr>
            <p:cNvSpPr>
              <a:spLocks noChangeShapeType="1"/>
            </p:cNvSpPr>
            <p:nvPr/>
          </p:nvSpPr>
          <p:spPr bwMode="auto">
            <a:xfrm>
              <a:off x="8538330" y="4019508"/>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09" name="Freeform 114">
              <a:extLst>
                <a:ext uri="{FF2B5EF4-FFF2-40B4-BE49-F238E27FC236}">
                  <a16:creationId xmlns:a16="http://schemas.microsoft.com/office/drawing/2014/main" id="{B3D2788F-190F-4BC8-AEBF-14ECAB8B9AF0}"/>
                </a:ext>
              </a:extLst>
            </p:cNvPr>
            <p:cNvSpPr>
              <a:spLocks/>
            </p:cNvSpPr>
            <p:nvPr/>
          </p:nvSpPr>
          <p:spPr bwMode="auto">
            <a:xfrm>
              <a:off x="8538330" y="4019508"/>
              <a:ext cx="9527" cy="1587"/>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0" name="Line 115">
              <a:extLst>
                <a:ext uri="{FF2B5EF4-FFF2-40B4-BE49-F238E27FC236}">
                  <a16:creationId xmlns:a16="http://schemas.microsoft.com/office/drawing/2014/main" id="{D7D2DDEC-3CC0-471E-8408-F0E310C592C9}"/>
                </a:ext>
              </a:extLst>
            </p:cNvPr>
            <p:cNvSpPr>
              <a:spLocks noChangeShapeType="1"/>
            </p:cNvSpPr>
            <p:nvPr/>
          </p:nvSpPr>
          <p:spPr bwMode="auto">
            <a:xfrm>
              <a:off x="8547856" y="4019508"/>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1" name="Line 116">
              <a:extLst>
                <a:ext uri="{FF2B5EF4-FFF2-40B4-BE49-F238E27FC236}">
                  <a16:creationId xmlns:a16="http://schemas.microsoft.com/office/drawing/2014/main" id="{B0B3609F-D3E1-4546-99C2-9E70DE8F3C96}"/>
                </a:ext>
              </a:extLst>
            </p:cNvPr>
            <p:cNvSpPr>
              <a:spLocks noChangeShapeType="1"/>
            </p:cNvSpPr>
            <p:nvPr/>
          </p:nvSpPr>
          <p:spPr bwMode="auto">
            <a:xfrm>
              <a:off x="8547856" y="4019508"/>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2" name="Freeform 117">
              <a:extLst>
                <a:ext uri="{FF2B5EF4-FFF2-40B4-BE49-F238E27FC236}">
                  <a16:creationId xmlns:a16="http://schemas.microsoft.com/office/drawing/2014/main" id="{F2CF85D4-A34D-4383-8F2C-C3D2C09EA670}"/>
                </a:ext>
              </a:extLst>
            </p:cNvPr>
            <p:cNvSpPr>
              <a:spLocks/>
            </p:cNvSpPr>
            <p:nvPr/>
          </p:nvSpPr>
          <p:spPr bwMode="auto">
            <a:xfrm>
              <a:off x="8557383" y="4019508"/>
              <a:ext cx="181009" cy="1587"/>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3" name="Line 118">
              <a:extLst>
                <a:ext uri="{FF2B5EF4-FFF2-40B4-BE49-F238E27FC236}">
                  <a16:creationId xmlns:a16="http://schemas.microsoft.com/office/drawing/2014/main" id="{113796A7-9DDC-4767-9F3A-7516F2F293FF}"/>
                </a:ext>
              </a:extLst>
            </p:cNvPr>
            <p:cNvSpPr>
              <a:spLocks noChangeShapeType="1"/>
            </p:cNvSpPr>
            <p:nvPr/>
          </p:nvSpPr>
          <p:spPr bwMode="auto">
            <a:xfrm>
              <a:off x="8435123" y="3744933"/>
              <a:ext cx="36519"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4" name="Line 119">
              <a:extLst>
                <a:ext uri="{FF2B5EF4-FFF2-40B4-BE49-F238E27FC236}">
                  <a16:creationId xmlns:a16="http://schemas.microsoft.com/office/drawing/2014/main" id="{6BCC4EE4-7C59-48AC-9469-1888FBAD189A}"/>
                </a:ext>
              </a:extLst>
            </p:cNvPr>
            <p:cNvSpPr>
              <a:spLocks noChangeShapeType="1"/>
            </p:cNvSpPr>
            <p:nvPr/>
          </p:nvSpPr>
          <p:spPr bwMode="auto">
            <a:xfrm>
              <a:off x="8471642" y="3744933"/>
              <a:ext cx="28580"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5" name="Line 120">
              <a:extLst>
                <a:ext uri="{FF2B5EF4-FFF2-40B4-BE49-F238E27FC236}">
                  <a16:creationId xmlns:a16="http://schemas.microsoft.com/office/drawing/2014/main" id="{1542B46A-1D62-42B9-B874-001EF5C3D3A4}"/>
                </a:ext>
              </a:extLst>
            </p:cNvPr>
            <p:cNvSpPr>
              <a:spLocks noChangeShapeType="1"/>
            </p:cNvSpPr>
            <p:nvPr/>
          </p:nvSpPr>
          <p:spPr bwMode="auto">
            <a:xfrm>
              <a:off x="8500222" y="3744933"/>
              <a:ext cx="19054"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6" name="Freeform 121">
              <a:extLst>
                <a:ext uri="{FF2B5EF4-FFF2-40B4-BE49-F238E27FC236}">
                  <a16:creationId xmlns:a16="http://schemas.microsoft.com/office/drawing/2014/main" id="{3725823F-0C74-4371-9DD5-BC23FBC80CB8}"/>
                </a:ext>
              </a:extLst>
            </p:cNvPr>
            <p:cNvSpPr>
              <a:spLocks/>
            </p:cNvSpPr>
            <p:nvPr/>
          </p:nvSpPr>
          <p:spPr bwMode="auto">
            <a:xfrm>
              <a:off x="8519276" y="3744933"/>
              <a:ext cx="19054" cy="1588"/>
            </a:xfrm>
            <a:custGeom>
              <a:avLst/>
              <a:gdLst>
                <a:gd name="T0" fmla="*/ 0 w 12"/>
                <a:gd name="T1" fmla="*/ 0 h 1588"/>
                <a:gd name="T2" fmla="*/ 2147483647 w 12"/>
                <a:gd name="T3" fmla="*/ 0 h 1588"/>
                <a:gd name="T4" fmla="*/ 2147483647 w 12"/>
                <a:gd name="T5" fmla="*/ 0 h 1588"/>
                <a:gd name="T6" fmla="*/ 0 60000 65536"/>
                <a:gd name="T7" fmla="*/ 0 60000 65536"/>
                <a:gd name="T8" fmla="*/ 0 60000 65536"/>
                <a:gd name="T9" fmla="*/ 0 w 12"/>
                <a:gd name="T10" fmla="*/ 0 h 1588"/>
                <a:gd name="T11" fmla="*/ 12 w 12"/>
                <a:gd name="T12" fmla="*/ 1588 h 1588"/>
              </a:gdLst>
              <a:ahLst/>
              <a:cxnLst>
                <a:cxn ang="T6">
                  <a:pos x="T0" y="T1"/>
                </a:cxn>
                <a:cxn ang="T7">
                  <a:pos x="T2" y="T3"/>
                </a:cxn>
                <a:cxn ang="T8">
                  <a:pos x="T4" y="T5"/>
                </a:cxn>
              </a:cxnLst>
              <a:rect l="T9" t="T10" r="T11" b="T12"/>
              <a:pathLst>
                <a:path w="12" h="1588">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7" name="Line 122">
              <a:extLst>
                <a:ext uri="{FF2B5EF4-FFF2-40B4-BE49-F238E27FC236}">
                  <a16:creationId xmlns:a16="http://schemas.microsoft.com/office/drawing/2014/main" id="{EF9916D5-1DB3-4155-8F95-A517ED6C148B}"/>
                </a:ext>
              </a:extLst>
            </p:cNvPr>
            <p:cNvSpPr>
              <a:spLocks noChangeShapeType="1"/>
            </p:cNvSpPr>
            <p:nvPr/>
          </p:nvSpPr>
          <p:spPr bwMode="auto">
            <a:xfrm>
              <a:off x="8538330" y="3744933"/>
              <a:ext cx="1588"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8" name="Freeform 123">
              <a:extLst>
                <a:ext uri="{FF2B5EF4-FFF2-40B4-BE49-F238E27FC236}">
                  <a16:creationId xmlns:a16="http://schemas.microsoft.com/office/drawing/2014/main" id="{EE9B5D49-5EC6-451D-BF0F-6E808771A752}"/>
                </a:ext>
              </a:extLst>
            </p:cNvPr>
            <p:cNvSpPr>
              <a:spLocks/>
            </p:cNvSpPr>
            <p:nvPr/>
          </p:nvSpPr>
          <p:spPr bwMode="auto">
            <a:xfrm>
              <a:off x="8538330" y="3744933"/>
              <a:ext cx="9527" cy="1588"/>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19" name="Line 124">
              <a:extLst>
                <a:ext uri="{FF2B5EF4-FFF2-40B4-BE49-F238E27FC236}">
                  <a16:creationId xmlns:a16="http://schemas.microsoft.com/office/drawing/2014/main" id="{0167A256-B2A2-4687-BFFF-4035F394A107}"/>
                </a:ext>
              </a:extLst>
            </p:cNvPr>
            <p:cNvSpPr>
              <a:spLocks noChangeShapeType="1"/>
            </p:cNvSpPr>
            <p:nvPr/>
          </p:nvSpPr>
          <p:spPr bwMode="auto">
            <a:xfrm>
              <a:off x="8547856" y="3744933"/>
              <a:ext cx="1588"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0" name="Line 125">
              <a:extLst>
                <a:ext uri="{FF2B5EF4-FFF2-40B4-BE49-F238E27FC236}">
                  <a16:creationId xmlns:a16="http://schemas.microsoft.com/office/drawing/2014/main" id="{1EC641A9-97A1-4A73-8510-2743FBADD676}"/>
                </a:ext>
              </a:extLst>
            </p:cNvPr>
            <p:cNvSpPr>
              <a:spLocks noChangeShapeType="1"/>
            </p:cNvSpPr>
            <p:nvPr/>
          </p:nvSpPr>
          <p:spPr bwMode="auto">
            <a:xfrm>
              <a:off x="8547856" y="3744933"/>
              <a:ext cx="9527"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1" name="Freeform 126">
              <a:extLst>
                <a:ext uri="{FF2B5EF4-FFF2-40B4-BE49-F238E27FC236}">
                  <a16:creationId xmlns:a16="http://schemas.microsoft.com/office/drawing/2014/main" id="{E08A2C66-00CE-4ED5-A2D3-5D341904235A}"/>
                </a:ext>
              </a:extLst>
            </p:cNvPr>
            <p:cNvSpPr>
              <a:spLocks/>
            </p:cNvSpPr>
            <p:nvPr/>
          </p:nvSpPr>
          <p:spPr bwMode="auto">
            <a:xfrm>
              <a:off x="8557383" y="3744933"/>
              <a:ext cx="181009"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2" name="Line 127">
              <a:extLst>
                <a:ext uri="{FF2B5EF4-FFF2-40B4-BE49-F238E27FC236}">
                  <a16:creationId xmlns:a16="http://schemas.microsoft.com/office/drawing/2014/main" id="{9C69E81E-2C76-4D99-9E93-F42B2CE52832}"/>
                </a:ext>
              </a:extLst>
            </p:cNvPr>
            <p:cNvSpPr>
              <a:spLocks noChangeShapeType="1"/>
            </p:cNvSpPr>
            <p:nvPr/>
          </p:nvSpPr>
          <p:spPr bwMode="auto">
            <a:xfrm>
              <a:off x="8471642" y="3473533"/>
              <a:ext cx="28580"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3" name="Line 128">
              <a:extLst>
                <a:ext uri="{FF2B5EF4-FFF2-40B4-BE49-F238E27FC236}">
                  <a16:creationId xmlns:a16="http://schemas.microsoft.com/office/drawing/2014/main" id="{BDEA9945-ACC3-400C-AAD5-A4252D8BACD6}"/>
                </a:ext>
              </a:extLst>
            </p:cNvPr>
            <p:cNvSpPr>
              <a:spLocks noChangeShapeType="1"/>
            </p:cNvSpPr>
            <p:nvPr/>
          </p:nvSpPr>
          <p:spPr bwMode="auto">
            <a:xfrm>
              <a:off x="8500222" y="3473533"/>
              <a:ext cx="19054"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4" name="Freeform 129">
              <a:extLst>
                <a:ext uri="{FF2B5EF4-FFF2-40B4-BE49-F238E27FC236}">
                  <a16:creationId xmlns:a16="http://schemas.microsoft.com/office/drawing/2014/main" id="{FCC90697-770B-459A-ABDC-6579B3E2A2E0}"/>
                </a:ext>
              </a:extLst>
            </p:cNvPr>
            <p:cNvSpPr>
              <a:spLocks/>
            </p:cNvSpPr>
            <p:nvPr/>
          </p:nvSpPr>
          <p:spPr bwMode="auto">
            <a:xfrm>
              <a:off x="8519276" y="3473533"/>
              <a:ext cx="19054" cy="1587"/>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5" name="Line 130">
              <a:extLst>
                <a:ext uri="{FF2B5EF4-FFF2-40B4-BE49-F238E27FC236}">
                  <a16:creationId xmlns:a16="http://schemas.microsoft.com/office/drawing/2014/main" id="{EDB82984-B304-4569-9AFA-3CCC286EE409}"/>
                </a:ext>
              </a:extLst>
            </p:cNvPr>
            <p:cNvSpPr>
              <a:spLocks noChangeShapeType="1"/>
            </p:cNvSpPr>
            <p:nvPr/>
          </p:nvSpPr>
          <p:spPr bwMode="auto">
            <a:xfrm>
              <a:off x="8538330" y="3473533"/>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6" name="Freeform 131">
              <a:extLst>
                <a:ext uri="{FF2B5EF4-FFF2-40B4-BE49-F238E27FC236}">
                  <a16:creationId xmlns:a16="http://schemas.microsoft.com/office/drawing/2014/main" id="{FFB179F2-7084-40C5-877C-A6D3D6820DF8}"/>
                </a:ext>
              </a:extLst>
            </p:cNvPr>
            <p:cNvSpPr>
              <a:spLocks/>
            </p:cNvSpPr>
            <p:nvPr/>
          </p:nvSpPr>
          <p:spPr bwMode="auto">
            <a:xfrm>
              <a:off x="8538330" y="3473533"/>
              <a:ext cx="9527" cy="1587"/>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7" name="Line 132">
              <a:extLst>
                <a:ext uri="{FF2B5EF4-FFF2-40B4-BE49-F238E27FC236}">
                  <a16:creationId xmlns:a16="http://schemas.microsoft.com/office/drawing/2014/main" id="{480AAA21-B446-4F6F-A42B-98162B273D09}"/>
                </a:ext>
              </a:extLst>
            </p:cNvPr>
            <p:cNvSpPr>
              <a:spLocks noChangeShapeType="1"/>
            </p:cNvSpPr>
            <p:nvPr/>
          </p:nvSpPr>
          <p:spPr bwMode="auto">
            <a:xfrm>
              <a:off x="8547856" y="3473533"/>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8" name="Line 133">
              <a:extLst>
                <a:ext uri="{FF2B5EF4-FFF2-40B4-BE49-F238E27FC236}">
                  <a16:creationId xmlns:a16="http://schemas.microsoft.com/office/drawing/2014/main" id="{5F5B8F4F-5BDB-4EA4-A770-64DE70446EE9}"/>
                </a:ext>
              </a:extLst>
            </p:cNvPr>
            <p:cNvSpPr>
              <a:spLocks noChangeShapeType="1"/>
            </p:cNvSpPr>
            <p:nvPr/>
          </p:nvSpPr>
          <p:spPr bwMode="auto">
            <a:xfrm>
              <a:off x="8547856" y="3473533"/>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29" name="Freeform 134">
              <a:extLst>
                <a:ext uri="{FF2B5EF4-FFF2-40B4-BE49-F238E27FC236}">
                  <a16:creationId xmlns:a16="http://schemas.microsoft.com/office/drawing/2014/main" id="{E7948D87-3BCE-4D10-8D28-E050CD408435}"/>
                </a:ext>
              </a:extLst>
            </p:cNvPr>
            <p:cNvSpPr>
              <a:spLocks/>
            </p:cNvSpPr>
            <p:nvPr/>
          </p:nvSpPr>
          <p:spPr bwMode="auto">
            <a:xfrm>
              <a:off x="8557383" y="3473533"/>
              <a:ext cx="181009"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0" name="Line 135">
              <a:extLst>
                <a:ext uri="{FF2B5EF4-FFF2-40B4-BE49-F238E27FC236}">
                  <a16:creationId xmlns:a16="http://schemas.microsoft.com/office/drawing/2014/main" id="{7F607B67-62C6-4D33-82D5-FAB8EB31AB2E}"/>
                </a:ext>
              </a:extLst>
            </p:cNvPr>
            <p:cNvSpPr>
              <a:spLocks noChangeShapeType="1"/>
            </p:cNvSpPr>
            <p:nvPr/>
          </p:nvSpPr>
          <p:spPr bwMode="auto">
            <a:xfrm>
              <a:off x="8500222" y="3189435"/>
              <a:ext cx="19054"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1" name="Freeform 136">
              <a:extLst>
                <a:ext uri="{FF2B5EF4-FFF2-40B4-BE49-F238E27FC236}">
                  <a16:creationId xmlns:a16="http://schemas.microsoft.com/office/drawing/2014/main" id="{59F51DF4-CAAA-476C-9E75-DA4D59BEC5CA}"/>
                </a:ext>
              </a:extLst>
            </p:cNvPr>
            <p:cNvSpPr>
              <a:spLocks/>
            </p:cNvSpPr>
            <p:nvPr/>
          </p:nvSpPr>
          <p:spPr bwMode="auto">
            <a:xfrm>
              <a:off x="8519276" y="3189435"/>
              <a:ext cx="19054" cy="1588"/>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2" name="Line 137">
              <a:extLst>
                <a:ext uri="{FF2B5EF4-FFF2-40B4-BE49-F238E27FC236}">
                  <a16:creationId xmlns:a16="http://schemas.microsoft.com/office/drawing/2014/main" id="{0C874185-CCDC-46E6-831D-25A821A79A8F}"/>
                </a:ext>
              </a:extLst>
            </p:cNvPr>
            <p:cNvSpPr>
              <a:spLocks noChangeShapeType="1"/>
            </p:cNvSpPr>
            <p:nvPr/>
          </p:nvSpPr>
          <p:spPr bwMode="auto">
            <a:xfrm>
              <a:off x="8538330" y="3189435"/>
              <a:ext cx="1588"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3" name="Freeform 138">
              <a:extLst>
                <a:ext uri="{FF2B5EF4-FFF2-40B4-BE49-F238E27FC236}">
                  <a16:creationId xmlns:a16="http://schemas.microsoft.com/office/drawing/2014/main" id="{CADEE000-B032-4C4E-969A-973B7927A817}"/>
                </a:ext>
              </a:extLst>
            </p:cNvPr>
            <p:cNvSpPr>
              <a:spLocks/>
            </p:cNvSpPr>
            <p:nvPr/>
          </p:nvSpPr>
          <p:spPr bwMode="auto">
            <a:xfrm>
              <a:off x="8538330" y="3189435"/>
              <a:ext cx="9527" cy="1588"/>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4" name="Line 139">
              <a:extLst>
                <a:ext uri="{FF2B5EF4-FFF2-40B4-BE49-F238E27FC236}">
                  <a16:creationId xmlns:a16="http://schemas.microsoft.com/office/drawing/2014/main" id="{46B31BF3-1367-40C4-B830-15047281327C}"/>
                </a:ext>
              </a:extLst>
            </p:cNvPr>
            <p:cNvSpPr>
              <a:spLocks noChangeShapeType="1"/>
            </p:cNvSpPr>
            <p:nvPr/>
          </p:nvSpPr>
          <p:spPr bwMode="auto">
            <a:xfrm>
              <a:off x="8547856" y="3189435"/>
              <a:ext cx="1588"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5" name="Line 140">
              <a:extLst>
                <a:ext uri="{FF2B5EF4-FFF2-40B4-BE49-F238E27FC236}">
                  <a16:creationId xmlns:a16="http://schemas.microsoft.com/office/drawing/2014/main" id="{65EB1190-3BC7-4639-96CF-D9AF49B17BB3}"/>
                </a:ext>
              </a:extLst>
            </p:cNvPr>
            <p:cNvSpPr>
              <a:spLocks noChangeShapeType="1"/>
            </p:cNvSpPr>
            <p:nvPr/>
          </p:nvSpPr>
          <p:spPr bwMode="auto">
            <a:xfrm>
              <a:off x="8547856" y="3189435"/>
              <a:ext cx="9527"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6" name="Freeform 141">
              <a:extLst>
                <a:ext uri="{FF2B5EF4-FFF2-40B4-BE49-F238E27FC236}">
                  <a16:creationId xmlns:a16="http://schemas.microsoft.com/office/drawing/2014/main" id="{A996FA4B-2829-41F6-8B5F-A961DE5A5CB2}"/>
                </a:ext>
              </a:extLst>
            </p:cNvPr>
            <p:cNvSpPr>
              <a:spLocks/>
            </p:cNvSpPr>
            <p:nvPr/>
          </p:nvSpPr>
          <p:spPr bwMode="auto">
            <a:xfrm>
              <a:off x="8557383" y="3189435"/>
              <a:ext cx="181009" cy="1588"/>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7" name="Freeform 142">
              <a:extLst>
                <a:ext uri="{FF2B5EF4-FFF2-40B4-BE49-F238E27FC236}">
                  <a16:creationId xmlns:a16="http://schemas.microsoft.com/office/drawing/2014/main" id="{B17233BF-D10A-45E8-AD73-233B26B098E2}"/>
                </a:ext>
              </a:extLst>
            </p:cNvPr>
            <p:cNvSpPr>
              <a:spLocks/>
            </p:cNvSpPr>
            <p:nvPr/>
          </p:nvSpPr>
          <p:spPr bwMode="auto">
            <a:xfrm>
              <a:off x="8519276" y="2916447"/>
              <a:ext cx="19054" cy="0"/>
            </a:xfrm>
            <a:custGeom>
              <a:avLst/>
              <a:gdLst>
                <a:gd name="T0" fmla="*/ 0 w 12"/>
                <a:gd name="T1" fmla="*/ 0 h 1587"/>
                <a:gd name="T2" fmla="*/ 2147483647 w 12"/>
                <a:gd name="T3" fmla="*/ 0 h 1587"/>
                <a:gd name="T4" fmla="*/ 2147483647 w 12"/>
                <a:gd name="T5" fmla="*/ 0 h 1587"/>
                <a:gd name="T6" fmla="*/ 0 60000 65536"/>
                <a:gd name="T7" fmla="*/ 0 60000 65536"/>
                <a:gd name="T8" fmla="*/ 0 60000 65536"/>
                <a:gd name="T9" fmla="*/ 0 w 12"/>
                <a:gd name="T10" fmla="*/ 0 h 1587"/>
                <a:gd name="T11" fmla="*/ 12 w 12"/>
                <a:gd name="T12" fmla="*/ 1587 h 1587"/>
              </a:gdLst>
              <a:ahLst/>
              <a:cxnLst>
                <a:cxn ang="T6">
                  <a:pos x="T0" y="T1"/>
                </a:cxn>
                <a:cxn ang="T7">
                  <a:pos x="T2" y="T3"/>
                </a:cxn>
                <a:cxn ang="T8">
                  <a:pos x="T4" y="T5"/>
                </a:cxn>
              </a:cxnLst>
              <a:rect l="T9" t="T10" r="T11" b="T12"/>
              <a:pathLst>
                <a:path w="12" h="1587">
                  <a:moveTo>
                    <a:pt x="0" y="0"/>
                  </a:moveTo>
                  <a:lnTo>
                    <a:pt x="6" y="0"/>
                  </a:lnTo>
                  <a:lnTo>
                    <a:pt x="12"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8" name="Line 143">
              <a:extLst>
                <a:ext uri="{FF2B5EF4-FFF2-40B4-BE49-F238E27FC236}">
                  <a16:creationId xmlns:a16="http://schemas.microsoft.com/office/drawing/2014/main" id="{00A05A47-D98D-4123-8C7A-F14091EA2B58}"/>
                </a:ext>
              </a:extLst>
            </p:cNvPr>
            <p:cNvSpPr>
              <a:spLocks noChangeShapeType="1"/>
            </p:cNvSpPr>
            <p:nvPr/>
          </p:nvSpPr>
          <p:spPr bwMode="auto">
            <a:xfrm>
              <a:off x="8538330" y="2916447"/>
              <a:ext cx="1588" cy="0"/>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39" name="Freeform 144">
              <a:extLst>
                <a:ext uri="{FF2B5EF4-FFF2-40B4-BE49-F238E27FC236}">
                  <a16:creationId xmlns:a16="http://schemas.microsoft.com/office/drawing/2014/main" id="{101B21B5-C49D-4C8F-AFF4-6AE45573E450}"/>
                </a:ext>
              </a:extLst>
            </p:cNvPr>
            <p:cNvSpPr>
              <a:spLocks/>
            </p:cNvSpPr>
            <p:nvPr/>
          </p:nvSpPr>
          <p:spPr bwMode="auto">
            <a:xfrm>
              <a:off x="8538330" y="2916447"/>
              <a:ext cx="9527" cy="0"/>
            </a:xfrm>
            <a:custGeom>
              <a:avLst/>
              <a:gdLst>
                <a:gd name="T0" fmla="*/ 0 w 6"/>
                <a:gd name="T1" fmla="*/ 0 h 1587"/>
                <a:gd name="T2" fmla="*/ 0 w 6"/>
                <a:gd name="T3" fmla="*/ 0 h 1587"/>
                <a:gd name="T4" fmla="*/ 2147483647 w 6"/>
                <a:gd name="T5" fmla="*/ 0 h 1587"/>
                <a:gd name="T6" fmla="*/ 0 60000 65536"/>
                <a:gd name="T7" fmla="*/ 0 60000 65536"/>
                <a:gd name="T8" fmla="*/ 0 60000 65536"/>
                <a:gd name="T9" fmla="*/ 0 w 6"/>
                <a:gd name="T10" fmla="*/ 0 h 1587"/>
                <a:gd name="T11" fmla="*/ 6 w 6"/>
                <a:gd name="T12" fmla="*/ 1587 h 1587"/>
              </a:gdLst>
              <a:ahLst/>
              <a:cxnLst>
                <a:cxn ang="T6">
                  <a:pos x="T0" y="T1"/>
                </a:cxn>
                <a:cxn ang="T7">
                  <a:pos x="T2" y="T3"/>
                </a:cxn>
                <a:cxn ang="T8">
                  <a:pos x="T4" y="T5"/>
                </a:cxn>
              </a:cxnLst>
              <a:rect l="T9" t="T10" r="T11" b="T12"/>
              <a:pathLst>
                <a:path w="6" h="1587">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0" name="Line 145">
              <a:extLst>
                <a:ext uri="{FF2B5EF4-FFF2-40B4-BE49-F238E27FC236}">
                  <a16:creationId xmlns:a16="http://schemas.microsoft.com/office/drawing/2014/main" id="{279D0E35-AFE5-43D2-89E3-AF4DF34CF2A6}"/>
                </a:ext>
              </a:extLst>
            </p:cNvPr>
            <p:cNvSpPr>
              <a:spLocks noChangeShapeType="1"/>
            </p:cNvSpPr>
            <p:nvPr/>
          </p:nvSpPr>
          <p:spPr bwMode="auto">
            <a:xfrm>
              <a:off x="8547856" y="2916447"/>
              <a:ext cx="1588" cy="0"/>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1" name="Line 146">
              <a:extLst>
                <a:ext uri="{FF2B5EF4-FFF2-40B4-BE49-F238E27FC236}">
                  <a16:creationId xmlns:a16="http://schemas.microsoft.com/office/drawing/2014/main" id="{D8504D8A-32EC-4175-A5DD-BE260D2CF138}"/>
                </a:ext>
              </a:extLst>
            </p:cNvPr>
            <p:cNvSpPr>
              <a:spLocks noChangeShapeType="1"/>
            </p:cNvSpPr>
            <p:nvPr/>
          </p:nvSpPr>
          <p:spPr bwMode="auto">
            <a:xfrm>
              <a:off x="8547856" y="2916447"/>
              <a:ext cx="9527" cy="0"/>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2" name="Freeform 147">
              <a:extLst>
                <a:ext uri="{FF2B5EF4-FFF2-40B4-BE49-F238E27FC236}">
                  <a16:creationId xmlns:a16="http://schemas.microsoft.com/office/drawing/2014/main" id="{1852D765-2C6E-47F3-AF8E-CBE4D27B33C0}"/>
                </a:ext>
              </a:extLst>
            </p:cNvPr>
            <p:cNvSpPr>
              <a:spLocks/>
            </p:cNvSpPr>
            <p:nvPr/>
          </p:nvSpPr>
          <p:spPr bwMode="auto">
            <a:xfrm>
              <a:off x="8557383" y="2916447"/>
              <a:ext cx="181009" cy="0"/>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3" name="Line 148">
              <a:extLst>
                <a:ext uri="{FF2B5EF4-FFF2-40B4-BE49-F238E27FC236}">
                  <a16:creationId xmlns:a16="http://schemas.microsoft.com/office/drawing/2014/main" id="{D09E4635-7581-4430-A068-F69130C4255F}"/>
                </a:ext>
              </a:extLst>
            </p:cNvPr>
            <p:cNvSpPr>
              <a:spLocks noChangeShapeType="1"/>
            </p:cNvSpPr>
            <p:nvPr/>
          </p:nvSpPr>
          <p:spPr bwMode="auto">
            <a:xfrm>
              <a:off x="8538330" y="2643460"/>
              <a:ext cx="1588"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4" name="Freeform 149">
              <a:extLst>
                <a:ext uri="{FF2B5EF4-FFF2-40B4-BE49-F238E27FC236}">
                  <a16:creationId xmlns:a16="http://schemas.microsoft.com/office/drawing/2014/main" id="{067FA4F1-1CA8-40F5-9FC5-D4135FDB4D55}"/>
                </a:ext>
              </a:extLst>
            </p:cNvPr>
            <p:cNvSpPr>
              <a:spLocks/>
            </p:cNvSpPr>
            <p:nvPr/>
          </p:nvSpPr>
          <p:spPr bwMode="auto">
            <a:xfrm>
              <a:off x="8538330" y="2643460"/>
              <a:ext cx="9527" cy="1588"/>
            </a:xfrm>
            <a:custGeom>
              <a:avLst/>
              <a:gdLst>
                <a:gd name="T0" fmla="*/ 0 w 6"/>
                <a:gd name="T1" fmla="*/ 0 h 1588"/>
                <a:gd name="T2" fmla="*/ 0 w 6"/>
                <a:gd name="T3" fmla="*/ 0 h 1588"/>
                <a:gd name="T4" fmla="*/ 2147483647 w 6"/>
                <a:gd name="T5" fmla="*/ 0 h 1588"/>
                <a:gd name="T6" fmla="*/ 0 60000 65536"/>
                <a:gd name="T7" fmla="*/ 0 60000 65536"/>
                <a:gd name="T8" fmla="*/ 0 60000 65536"/>
                <a:gd name="T9" fmla="*/ 0 w 6"/>
                <a:gd name="T10" fmla="*/ 0 h 1588"/>
                <a:gd name="T11" fmla="*/ 6 w 6"/>
                <a:gd name="T12" fmla="*/ 1588 h 1588"/>
              </a:gdLst>
              <a:ahLst/>
              <a:cxnLst>
                <a:cxn ang="T6">
                  <a:pos x="T0" y="T1"/>
                </a:cxn>
                <a:cxn ang="T7">
                  <a:pos x="T2" y="T3"/>
                </a:cxn>
                <a:cxn ang="T8">
                  <a:pos x="T4" y="T5"/>
                </a:cxn>
              </a:cxnLst>
              <a:rect l="T9" t="T10" r="T11" b="T12"/>
              <a:pathLst>
                <a:path w="6" h="1588">
                  <a:moveTo>
                    <a:pt x="0" y="0"/>
                  </a:moveTo>
                  <a:lnTo>
                    <a:pt x="0" y="0"/>
                  </a:lnTo>
                  <a:lnTo>
                    <a:pt x="6"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5" name="Line 150">
              <a:extLst>
                <a:ext uri="{FF2B5EF4-FFF2-40B4-BE49-F238E27FC236}">
                  <a16:creationId xmlns:a16="http://schemas.microsoft.com/office/drawing/2014/main" id="{9A407965-EA1D-41CF-B7B3-CCF44E6AE287}"/>
                </a:ext>
              </a:extLst>
            </p:cNvPr>
            <p:cNvSpPr>
              <a:spLocks noChangeShapeType="1"/>
            </p:cNvSpPr>
            <p:nvPr/>
          </p:nvSpPr>
          <p:spPr bwMode="auto">
            <a:xfrm>
              <a:off x="8547856" y="2643460"/>
              <a:ext cx="1588"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6" name="Line 151">
              <a:extLst>
                <a:ext uri="{FF2B5EF4-FFF2-40B4-BE49-F238E27FC236}">
                  <a16:creationId xmlns:a16="http://schemas.microsoft.com/office/drawing/2014/main" id="{4D1DBDD3-3E0E-4C80-95CC-BE17288C8BBC}"/>
                </a:ext>
              </a:extLst>
            </p:cNvPr>
            <p:cNvSpPr>
              <a:spLocks noChangeShapeType="1"/>
            </p:cNvSpPr>
            <p:nvPr/>
          </p:nvSpPr>
          <p:spPr bwMode="auto">
            <a:xfrm>
              <a:off x="8547856" y="2643460"/>
              <a:ext cx="9527"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7" name="Freeform 152">
              <a:extLst>
                <a:ext uri="{FF2B5EF4-FFF2-40B4-BE49-F238E27FC236}">
                  <a16:creationId xmlns:a16="http://schemas.microsoft.com/office/drawing/2014/main" id="{8B530F76-979D-481C-9214-9214A61B4B30}"/>
                </a:ext>
              </a:extLst>
            </p:cNvPr>
            <p:cNvSpPr>
              <a:spLocks/>
            </p:cNvSpPr>
            <p:nvPr/>
          </p:nvSpPr>
          <p:spPr bwMode="auto">
            <a:xfrm>
              <a:off x="8557383" y="2643460"/>
              <a:ext cx="181009"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8" name="Line 153">
              <a:extLst>
                <a:ext uri="{FF2B5EF4-FFF2-40B4-BE49-F238E27FC236}">
                  <a16:creationId xmlns:a16="http://schemas.microsoft.com/office/drawing/2014/main" id="{8A126670-CEF1-4FE4-B6BE-45999CBF33C8}"/>
                </a:ext>
              </a:extLst>
            </p:cNvPr>
            <p:cNvSpPr>
              <a:spLocks noChangeShapeType="1"/>
            </p:cNvSpPr>
            <p:nvPr/>
          </p:nvSpPr>
          <p:spPr bwMode="auto">
            <a:xfrm>
              <a:off x="8538330" y="2368886"/>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49" name="Line 154">
              <a:extLst>
                <a:ext uri="{FF2B5EF4-FFF2-40B4-BE49-F238E27FC236}">
                  <a16:creationId xmlns:a16="http://schemas.microsoft.com/office/drawing/2014/main" id="{CFF1FDBE-0A73-45CE-B70D-CAA8EE351543}"/>
                </a:ext>
              </a:extLst>
            </p:cNvPr>
            <p:cNvSpPr>
              <a:spLocks noChangeShapeType="1"/>
            </p:cNvSpPr>
            <p:nvPr/>
          </p:nvSpPr>
          <p:spPr bwMode="auto">
            <a:xfrm>
              <a:off x="8547856" y="2368886"/>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0" name="Line 155">
              <a:extLst>
                <a:ext uri="{FF2B5EF4-FFF2-40B4-BE49-F238E27FC236}">
                  <a16:creationId xmlns:a16="http://schemas.microsoft.com/office/drawing/2014/main" id="{32630C2A-E5F9-4C0F-9034-68A917393965}"/>
                </a:ext>
              </a:extLst>
            </p:cNvPr>
            <p:cNvSpPr>
              <a:spLocks noChangeShapeType="1"/>
            </p:cNvSpPr>
            <p:nvPr/>
          </p:nvSpPr>
          <p:spPr bwMode="auto">
            <a:xfrm>
              <a:off x="8547856" y="2368886"/>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1" name="Freeform 156">
              <a:extLst>
                <a:ext uri="{FF2B5EF4-FFF2-40B4-BE49-F238E27FC236}">
                  <a16:creationId xmlns:a16="http://schemas.microsoft.com/office/drawing/2014/main" id="{71F85007-D0F2-46D6-BA0A-934925F9D447}"/>
                </a:ext>
              </a:extLst>
            </p:cNvPr>
            <p:cNvSpPr>
              <a:spLocks/>
            </p:cNvSpPr>
            <p:nvPr/>
          </p:nvSpPr>
          <p:spPr bwMode="auto">
            <a:xfrm>
              <a:off x="8557383" y="2368886"/>
              <a:ext cx="181009" cy="1587"/>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2" name="Line 157">
              <a:extLst>
                <a:ext uri="{FF2B5EF4-FFF2-40B4-BE49-F238E27FC236}">
                  <a16:creationId xmlns:a16="http://schemas.microsoft.com/office/drawing/2014/main" id="{84583352-516F-4BE0-AE19-19B92B5F623E}"/>
                </a:ext>
              </a:extLst>
            </p:cNvPr>
            <p:cNvSpPr>
              <a:spLocks noChangeShapeType="1"/>
            </p:cNvSpPr>
            <p:nvPr/>
          </p:nvSpPr>
          <p:spPr bwMode="auto">
            <a:xfrm>
              <a:off x="8547856" y="2095898"/>
              <a:ext cx="1588"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3" name="Line 158">
              <a:extLst>
                <a:ext uri="{FF2B5EF4-FFF2-40B4-BE49-F238E27FC236}">
                  <a16:creationId xmlns:a16="http://schemas.microsoft.com/office/drawing/2014/main" id="{F6F1C2B9-5B9A-485A-BF1E-D674409B3BFE}"/>
                </a:ext>
              </a:extLst>
            </p:cNvPr>
            <p:cNvSpPr>
              <a:spLocks noChangeShapeType="1"/>
            </p:cNvSpPr>
            <p:nvPr/>
          </p:nvSpPr>
          <p:spPr bwMode="auto">
            <a:xfrm>
              <a:off x="8547856" y="2095898"/>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4" name="Freeform 159">
              <a:extLst>
                <a:ext uri="{FF2B5EF4-FFF2-40B4-BE49-F238E27FC236}">
                  <a16:creationId xmlns:a16="http://schemas.microsoft.com/office/drawing/2014/main" id="{5E54EFEB-2104-43B1-84B8-5D77E31A3C1A}"/>
                </a:ext>
              </a:extLst>
            </p:cNvPr>
            <p:cNvSpPr>
              <a:spLocks/>
            </p:cNvSpPr>
            <p:nvPr/>
          </p:nvSpPr>
          <p:spPr bwMode="auto">
            <a:xfrm>
              <a:off x="8557383" y="2095898"/>
              <a:ext cx="181009" cy="1587"/>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5" name="Line 160">
              <a:extLst>
                <a:ext uri="{FF2B5EF4-FFF2-40B4-BE49-F238E27FC236}">
                  <a16:creationId xmlns:a16="http://schemas.microsoft.com/office/drawing/2014/main" id="{874D2CA8-3646-4CDA-868E-5903FFA8447B}"/>
                </a:ext>
              </a:extLst>
            </p:cNvPr>
            <p:cNvSpPr>
              <a:spLocks noChangeShapeType="1"/>
            </p:cNvSpPr>
            <p:nvPr/>
          </p:nvSpPr>
          <p:spPr bwMode="auto">
            <a:xfrm>
              <a:off x="8547856" y="1821323"/>
              <a:ext cx="1588"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6" name="Line 161">
              <a:extLst>
                <a:ext uri="{FF2B5EF4-FFF2-40B4-BE49-F238E27FC236}">
                  <a16:creationId xmlns:a16="http://schemas.microsoft.com/office/drawing/2014/main" id="{F5724204-1184-46B0-B55C-DE321323A288}"/>
                </a:ext>
              </a:extLst>
            </p:cNvPr>
            <p:cNvSpPr>
              <a:spLocks noChangeShapeType="1"/>
            </p:cNvSpPr>
            <p:nvPr/>
          </p:nvSpPr>
          <p:spPr bwMode="auto">
            <a:xfrm>
              <a:off x="8547856" y="1821323"/>
              <a:ext cx="9527"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7" name="Freeform 162">
              <a:extLst>
                <a:ext uri="{FF2B5EF4-FFF2-40B4-BE49-F238E27FC236}">
                  <a16:creationId xmlns:a16="http://schemas.microsoft.com/office/drawing/2014/main" id="{862B52A9-93EF-41DA-A672-128E7009B3A8}"/>
                </a:ext>
              </a:extLst>
            </p:cNvPr>
            <p:cNvSpPr>
              <a:spLocks/>
            </p:cNvSpPr>
            <p:nvPr/>
          </p:nvSpPr>
          <p:spPr bwMode="auto">
            <a:xfrm>
              <a:off x="8557383" y="1821323"/>
              <a:ext cx="181009" cy="1588"/>
            </a:xfrm>
            <a:custGeom>
              <a:avLst/>
              <a:gdLst>
                <a:gd name="T0" fmla="*/ 0 w 114"/>
                <a:gd name="T1" fmla="*/ 0 h 1588"/>
                <a:gd name="T2" fmla="*/ 2147483647 w 114"/>
                <a:gd name="T3" fmla="*/ 0 h 1588"/>
                <a:gd name="T4" fmla="*/ 2147483647 w 114"/>
                <a:gd name="T5" fmla="*/ 0 h 1588"/>
                <a:gd name="T6" fmla="*/ 2147483647 w 114"/>
                <a:gd name="T7" fmla="*/ 0 h 1588"/>
                <a:gd name="T8" fmla="*/ 2147483647 w 114"/>
                <a:gd name="T9" fmla="*/ 0 h 1588"/>
                <a:gd name="T10" fmla="*/ 0 60000 65536"/>
                <a:gd name="T11" fmla="*/ 0 60000 65536"/>
                <a:gd name="T12" fmla="*/ 0 60000 65536"/>
                <a:gd name="T13" fmla="*/ 0 60000 65536"/>
                <a:gd name="T14" fmla="*/ 0 60000 65536"/>
                <a:gd name="T15" fmla="*/ 0 w 114"/>
                <a:gd name="T16" fmla="*/ 0 h 1588"/>
                <a:gd name="T17" fmla="*/ 114 w 114"/>
                <a:gd name="T18" fmla="*/ 1588 h 1588"/>
              </a:gdLst>
              <a:ahLst/>
              <a:cxnLst>
                <a:cxn ang="T10">
                  <a:pos x="T0" y="T1"/>
                </a:cxn>
                <a:cxn ang="T11">
                  <a:pos x="T2" y="T3"/>
                </a:cxn>
                <a:cxn ang="T12">
                  <a:pos x="T4" y="T5"/>
                </a:cxn>
                <a:cxn ang="T13">
                  <a:pos x="T6" y="T7"/>
                </a:cxn>
                <a:cxn ang="T14">
                  <a:pos x="T8" y="T9"/>
                </a:cxn>
              </a:cxnLst>
              <a:rect l="T15" t="T16" r="T17" b="T18"/>
              <a:pathLst>
                <a:path w="114" h="1588">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8" name="Line 163">
              <a:extLst>
                <a:ext uri="{FF2B5EF4-FFF2-40B4-BE49-F238E27FC236}">
                  <a16:creationId xmlns:a16="http://schemas.microsoft.com/office/drawing/2014/main" id="{68D51882-689D-4B7D-8B2C-20552DFEF839}"/>
                </a:ext>
              </a:extLst>
            </p:cNvPr>
            <p:cNvSpPr>
              <a:spLocks noChangeShapeType="1"/>
            </p:cNvSpPr>
            <p:nvPr/>
          </p:nvSpPr>
          <p:spPr bwMode="auto">
            <a:xfrm>
              <a:off x="8547856" y="1540400"/>
              <a:ext cx="9527" cy="1587"/>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59" name="Freeform 164">
              <a:extLst>
                <a:ext uri="{FF2B5EF4-FFF2-40B4-BE49-F238E27FC236}">
                  <a16:creationId xmlns:a16="http://schemas.microsoft.com/office/drawing/2014/main" id="{94C438F0-ADE8-4CE2-8F94-02AA8E84D8FD}"/>
                </a:ext>
              </a:extLst>
            </p:cNvPr>
            <p:cNvSpPr>
              <a:spLocks/>
            </p:cNvSpPr>
            <p:nvPr/>
          </p:nvSpPr>
          <p:spPr bwMode="auto">
            <a:xfrm>
              <a:off x="8557383" y="1540400"/>
              <a:ext cx="181009" cy="1587"/>
            </a:xfrm>
            <a:custGeom>
              <a:avLst/>
              <a:gdLst>
                <a:gd name="T0" fmla="*/ 0 w 114"/>
                <a:gd name="T1" fmla="*/ 0 h 1587"/>
                <a:gd name="T2" fmla="*/ 2147483647 w 114"/>
                <a:gd name="T3" fmla="*/ 0 h 1587"/>
                <a:gd name="T4" fmla="*/ 2147483647 w 114"/>
                <a:gd name="T5" fmla="*/ 0 h 1587"/>
                <a:gd name="T6" fmla="*/ 2147483647 w 114"/>
                <a:gd name="T7" fmla="*/ 0 h 1587"/>
                <a:gd name="T8" fmla="*/ 2147483647 w 114"/>
                <a:gd name="T9" fmla="*/ 0 h 1587"/>
                <a:gd name="T10" fmla="*/ 0 60000 65536"/>
                <a:gd name="T11" fmla="*/ 0 60000 65536"/>
                <a:gd name="T12" fmla="*/ 0 60000 65536"/>
                <a:gd name="T13" fmla="*/ 0 60000 65536"/>
                <a:gd name="T14" fmla="*/ 0 60000 65536"/>
                <a:gd name="T15" fmla="*/ 0 w 114"/>
                <a:gd name="T16" fmla="*/ 0 h 1587"/>
                <a:gd name="T17" fmla="*/ 114 w 114"/>
                <a:gd name="T18" fmla="*/ 1587 h 1587"/>
              </a:gdLst>
              <a:ahLst/>
              <a:cxnLst>
                <a:cxn ang="T10">
                  <a:pos x="T0" y="T1"/>
                </a:cxn>
                <a:cxn ang="T11">
                  <a:pos x="T2" y="T3"/>
                </a:cxn>
                <a:cxn ang="T12">
                  <a:pos x="T4" y="T5"/>
                </a:cxn>
                <a:cxn ang="T13">
                  <a:pos x="T6" y="T7"/>
                </a:cxn>
                <a:cxn ang="T14">
                  <a:pos x="T8" y="T9"/>
                </a:cxn>
              </a:cxnLst>
              <a:rect l="T15" t="T16" r="T17" b="T18"/>
              <a:pathLst>
                <a:path w="114" h="1587">
                  <a:moveTo>
                    <a:pt x="0" y="0"/>
                  </a:moveTo>
                  <a:lnTo>
                    <a:pt x="18" y="0"/>
                  </a:lnTo>
                  <a:lnTo>
                    <a:pt x="48" y="0"/>
                  </a:lnTo>
                  <a:lnTo>
                    <a:pt x="84" y="0"/>
                  </a:lnTo>
                  <a:lnTo>
                    <a:pt x="114" y="0"/>
                  </a:lnTo>
                </a:path>
              </a:pathLst>
            </a:cu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60" name="Line 165">
              <a:extLst>
                <a:ext uri="{FF2B5EF4-FFF2-40B4-BE49-F238E27FC236}">
                  <a16:creationId xmlns:a16="http://schemas.microsoft.com/office/drawing/2014/main" id="{E0DD2BAB-DC0F-4E65-BCA7-DEA8B948E8F5}"/>
                </a:ext>
              </a:extLst>
            </p:cNvPr>
            <p:cNvSpPr>
              <a:spLocks noChangeShapeType="1"/>
            </p:cNvSpPr>
            <p:nvPr/>
          </p:nvSpPr>
          <p:spPr bwMode="auto">
            <a:xfrm>
              <a:off x="8557383" y="1265825"/>
              <a:ext cx="181009" cy="1588"/>
            </a:xfrm>
            <a:prstGeom prst="line">
              <a:avLst/>
            </a:prstGeom>
            <a:no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61" name="Oval 166">
              <a:extLst>
                <a:ext uri="{FF2B5EF4-FFF2-40B4-BE49-F238E27FC236}">
                  <a16:creationId xmlns:a16="http://schemas.microsoft.com/office/drawing/2014/main" id="{995A4FD7-6F47-4DDD-86B0-CF7A894BD2B7}"/>
                </a:ext>
              </a:extLst>
            </p:cNvPr>
            <p:cNvSpPr>
              <a:spLocks noChangeArrowheads="1"/>
            </p:cNvSpPr>
            <p:nvPr/>
          </p:nvSpPr>
          <p:spPr bwMode="auto">
            <a:xfrm>
              <a:off x="6551989" y="4801966"/>
              <a:ext cx="66688" cy="65073"/>
            </a:xfrm>
            <a:prstGeom prst="ellipse">
              <a:avLst/>
            </a:prstGeom>
            <a:solidFill>
              <a:srgbClr val="FFCC00"/>
            </a:solid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62" name="Oval 167">
              <a:extLst>
                <a:ext uri="{FF2B5EF4-FFF2-40B4-BE49-F238E27FC236}">
                  <a16:creationId xmlns:a16="http://schemas.microsoft.com/office/drawing/2014/main" id="{36C512B3-973A-48D3-8725-85BC316FD699}"/>
                </a:ext>
              </a:extLst>
            </p:cNvPr>
            <p:cNvSpPr>
              <a:spLocks noChangeArrowheads="1"/>
            </p:cNvSpPr>
            <p:nvPr/>
          </p:nvSpPr>
          <p:spPr bwMode="auto">
            <a:xfrm>
              <a:off x="7806353" y="4801966"/>
              <a:ext cx="66688" cy="65073"/>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63" name="Oval 168">
              <a:extLst>
                <a:ext uri="{FF2B5EF4-FFF2-40B4-BE49-F238E27FC236}">
                  <a16:creationId xmlns:a16="http://schemas.microsoft.com/office/drawing/2014/main" id="{5FC52AB7-FF1E-473C-AA05-3FF3C1A14BD5}"/>
                </a:ext>
              </a:extLst>
            </p:cNvPr>
            <p:cNvSpPr>
              <a:spLocks noChangeArrowheads="1"/>
            </p:cNvSpPr>
            <p:nvPr/>
          </p:nvSpPr>
          <p:spPr bwMode="auto">
            <a:xfrm>
              <a:off x="6731411" y="4527392"/>
              <a:ext cx="66688" cy="66660"/>
            </a:xfrm>
            <a:prstGeom prst="ellipse">
              <a:avLst/>
            </a:prstGeom>
            <a:solidFill>
              <a:srgbClr val="FFCC00"/>
            </a:solid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64" name="Oval 169">
              <a:extLst>
                <a:ext uri="{FF2B5EF4-FFF2-40B4-BE49-F238E27FC236}">
                  <a16:creationId xmlns:a16="http://schemas.microsoft.com/office/drawing/2014/main" id="{C0C04381-492E-4859-AC46-0D67230B8AAF}"/>
                </a:ext>
              </a:extLst>
            </p:cNvPr>
            <p:cNvSpPr>
              <a:spLocks noChangeArrowheads="1"/>
            </p:cNvSpPr>
            <p:nvPr/>
          </p:nvSpPr>
          <p:spPr bwMode="auto">
            <a:xfrm>
              <a:off x="7198224" y="4527392"/>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65" name="Oval 170">
              <a:extLst>
                <a:ext uri="{FF2B5EF4-FFF2-40B4-BE49-F238E27FC236}">
                  <a16:creationId xmlns:a16="http://schemas.microsoft.com/office/drawing/2014/main" id="{02202658-2EBC-431A-B224-2897A530E6E0}"/>
                </a:ext>
              </a:extLst>
            </p:cNvPr>
            <p:cNvSpPr>
              <a:spLocks noChangeArrowheads="1"/>
            </p:cNvSpPr>
            <p:nvPr/>
          </p:nvSpPr>
          <p:spPr bwMode="auto">
            <a:xfrm>
              <a:off x="7445922" y="4527392"/>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66" name="Oval 171">
              <a:extLst>
                <a:ext uri="{FF2B5EF4-FFF2-40B4-BE49-F238E27FC236}">
                  <a16:creationId xmlns:a16="http://schemas.microsoft.com/office/drawing/2014/main" id="{C8DDEDC8-1EEA-4B0D-B1CD-9E01BDEB6042}"/>
                </a:ext>
              </a:extLst>
            </p:cNvPr>
            <p:cNvSpPr>
              <a:spLocks noChangeArrowheads="1"/>
            </p:cNvSpPr>
            <p:nvPr/>
          </p:nvSpPr>
          <p:spPr bwMode="auto">
            <a:xfrm>
              <a:off x="8073104" y="4255991"/>
              <a:ext cx="66688" cy="65073"/>
            </a:xfrm>
            <a:prstGeom prst="ellipse">
              <a:avLst/>
            </a:prstGeom>
            <a:solidFill>
              <a:srgbClr val="FFCC00"/>
            </a:solidFill>
            <a:ln w="9525">
              <a:solidFill>
                <a:srgbClr val="000000"/>
              </a:solidFill>
              <a:round/>
              <a:headEnd/>
              <a:tailEnd/>
            </a:ln>
          </p:spPr>
          <p:txBody>
            <a:bodyPr/>
            <a:lstStyle/>
            <a:p>
              <a:pPr>
                <a:defRPr/>
              </a:pPr>
              <a:endParaRPr lang="fr-FR">
                <a:latin typeface="+mn-lt"/>
                <a:ea typeface="ＭＳ Ｐゴシック"/>
                <a:cs typeface="ＭＳ Ｐゴシック"/>
              </a:endParaRPr>
            </a:p>
          </p:txBody>
        </p:sp>
        <p:sp>
          <p:nvSpPr>
            <p:cNvPr id="17567" name="Oval 172">
              <a:extLst>
                <a:ext uri="{FF2B5EF4-FFF2-40B4-BE49-F238E27FC236}">
                  <a16:creationId xmlns:a16="http://schemas.microsoft.com/office/drawing/2014/main" id="{A33FFF02-F16E-4082-A249-4870E8C9FC56}"/>
                </a:ext>
              </a:extLst>
            </p:cNvPr>
            <p:cNvSpPr>
              <a:spLocks noChangeArrowheads="1"/>
            </p:cNvSpPr>
            <p:nvPr/>
          </p:nvSpPr>
          <p:spPr bwMode="auto">
            <a:xfrm>
              <a:off x="8196953" y="4255991"/>
              <a:ext cx="66688" cy="65073"/>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68" name="Oval 173">
              <a:extLst>
                <a:ext uri="{FF2B5EF4-FFF2-40B4-BE49-F238E27FC236}">
                  <a16:creationId xmlns:a16="http://schemas.microsoft.com/office/drawing/2014/main" id="{A2FF182C-232D-489D-9664-620072488AF1}"/>
                </a:ext>
              </a:extLst>
            </p:cNvPr>
            <p:cNvSpPr>
              <a:spLocks noChangeArrowheads="1"/>
            </p:cNvSpPr>
            <p:nvPr/>
          </p:nvSpPr>
          <p:spPr bwMode="auto">
            <a:xfrm>
              <a:off x="8339855" y="3981417"/>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69" name="Oval 174">
              <a:extLst>
                <a:ext uri="{FF2B5EF4-FFF2-40B4-BE49-F238E27FC236}">
                  <a16:creationId xmlns:a16="http://schemas.microsoft.com/office/drawing/2014/main" id="{2F3F2E5B-D249-430B-AF01-08CC34E64DB5}"/>
                </a:ext>
              </a:extLst>
            </p:cNvPr>
            <p:cNvSpPr>
              <a:spLocks noChangeArrowheads="1"/>
            </p:cNvSpPr>
            <p:nvPr/>
          </p:nvSpPr>
          <p:spPr bwMode="auto">
            <a:xfrm>
              <a:off x="8397016" y="3706841"/>
              <a:ext cx="65099"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0" name="Oval 175">
              <a:extLst>
                <a:ext uri="{FF2B5EF4-FFF2-40B4-BE49-F238E27FC236}">
                  <a16:creationId xmlns:a16="http://schemas.microsoft.com/office/drawing/2014/main" id="{3FA3F7A2-619F-4169-AA93-70AAF3471A77}"/>
                </a:ext>
              </a:extLst>
            </p:cNvPr>
            <p:cNvSpPr>
              <a:spLocks noChangeArrowheads="1"/>
            </p:cNvSpPr>
            <p:nvPr/>
          </p:nvSpPr>
          <p:spPr bwMode="auto">
            <a:xfrm>
              <a:off x="8435123" y="3435442"/>
              <a:ext cx="65099" cy="65072"/>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1" name="Oval 176">
              <a:extLst>
                <a:ext uri="{FF2B5EF4-FFF2-40B4-BE49-F238E27FC236}">
                  <a16:creationId xmlns:a16="http://schemas.microsoft.com/office/drawing/2014/main" id="{62C91D99-F4D2-4363-962A-250B56820BDD}"/>
                </a:ext>
              </a:extLst>
            </p:cNvPr>
            <p:cNvSpPr>
              <a:spLocks noChangeArrowheads="1"/>
            </p:cNvSpPr>
            <p:nvPr/>
          </p:nvSpPr>
          <p:spPr bwMode="auto">
            <a:xfrm>
              <a:off x="8462115" y="3151344"/>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2" name="Oval 177">
              <a:extLst>
                <a:ext uri="{FF2B5EF4-FFF2-40B4-BE49-F238E27FC236}">
                  <a16:creationId xmlns:a16="http://schemas.microsoft.com/office/drawing/2014/main" id="{6361E1A4-4719-4109-B19E-33FB9F5A18CE}"/>
                </a:ext>
              </a:extLst>
            </p:cNvPr>
            <p:cNvSpPr>
              <a:spLocks noChangeArrowheads="1"/>
            </p:cNvSpPr>
            <p:nvPr/>
          </p:nvSpPr>
          <p:spPr bwMode="auto">
            <a:xfrm>
              <a:off x="8481169" y="2878356"/>
              <a:ext cx="66688" cy="65073"/>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3" name="Oval 178">
              <a:extLst>
                <a:ext uri="{FF2B5EF4-FFF2-40B4-BE49-F238E27FC236}">
                  <a16:creationId xmlns:a16="http://schemas.microsoft.com/office/drawing/2014/main" id="{A61BF53B-775F-4B44-A3D4-4312A14C1E50}"/>
                </a:ext>
              </a:extLst>
            </p:cNvPr>
            <p:cNvSpPr>
              <a:spLocks noChangeArrowheads="1"/>
            </p:cNvSpPr>
            <p:nvPr/>
          </p:nvSpPr>
          <p:spPr bwMode="auto">
            <a:xfrm>
              <a:off x="8489108" y="2605369"/>
              <a:ext cx="66688" cy="65073"/>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4" name="Oval 179">
              <a:extLst>
                <a:ext uri="{FF2B5EF4-FFF2-40B4-BE49-F238E27FC236}">
                  <a16:creationId xmlns:a16="http://schemas.microsoft.com/office/drawing/2014/main" id="{73E601D8-D201-4A6B-ADA7-1F5830B79D78}"/>
                </a:ext>
              </a:extLst>
            </p:cNvPr>
            <p:cNvSpPr>
              <a:spLocks noChangeArrowheads="1"/>
            </p:cNvSpPr>
            <p:nvPr/>
          </p:nvSpPr>
          <p:spPr bwMode="auto">
            <a:xfrm>
              <a:off x="8500222" y="2332381"/>
              <a:ext cx="66688" cy="65073"/>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5" name="Oval 180">
              <a:extLst>
                <a:ext uri="{FF2B5EF4-FFF2-40B4-BE49-F238E27FC236}">
                  <a16:creationId xmlns:a16="http://schemas.microsoft.com/office/drawing/2014/main" id="{40B82082-DF03-4965-8957-0285E5897A1B}"/>
                </a:ext>
              </a:extLst>
            </p:cNvPr>
            <p:cNvSpPr>
              <a:spLocks noChangeArrowheads="1"/>
            </p:cNvSpPr>
            <p:nvPr/>
          </p:nvSpPr>
          <p:spPr bwMode="auto">
            <a:xfrm>
              <a:off x="8509749" y="2057807"/>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6" name="Oval 181">
              <a:extLst>
                <a:ext uri="{FF2B5EF4-FFF2-40B4-BE49-F238E27FC236}">
                  <a16:creationId xmlns:a16="http://schemas.microsoft.com/office/drawing/2014/main" id="{474C895F-E570-4304-A4E7-516990672C69}"/>
                </a:ext>
              </a:extLst>
            </p:cNvPr>
            <p:cNvSpPr>
              <a:spLocks noChangeArrowheads="1"/>
            </p:cNvSpPr>
            <p:nvPr/>
          </p:nvSpPr>
          <p:spPr bwMode="auto">
            <a:xfrm>
              <a:off x="8509749" y="1783232"/>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7" name="Oval 182">
              <a:extLst>
                <a:ext uri="{FF2B5EF4-FFF2-40B4-BE49-F238E27FC236}">
                  <a16:creationId xmlns:a16="http://schemas.microsoft.com/office/drawing/2014/main" id="{A1F78308-711C-4F3D-982A-1FEF0C309B66}"/>
                </a:ext>
              </a:extLst>
            </p:cNvPr>
            <p:cNvSpPr>
              <a:spLocks noChangeArrowheads="1"/>
            </p:cNvSpPr>
            <p:nvPr/>
          </p:nvSpPr>
          <p:spPr bwMode="auto">
            <a:xfrm>
              <a:off x="8509749" y="1502309"/>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8" name="Oval 183">
              <a:extLst>
                <a:ext uri="{FF2B5EF4-FFF2-40B4-BE49-F238E27FC236}">
                  <a16:creationId xmlns:a16="http://schemas.microsoft.com/office/drawing/2014/main" id="{B3934E24-4246-4E95-BF74-13E91ACB62E6}"/>
                </a:ext>
              </a:extLst>
            </p:cNvPr>
            <p:cNvSpPr>
              <a:spLocks noChangeArrowheads="1"/>
            </p:cNvSpPr>
            <p:nvPr/>
          </p:nvSpPr>
          <p:spPr bwMode="auto">
            <a:xfrm>
              <a:off x="8519276" y="1227734"/>
              <a:ext cx="66688" cy="66660"/>
            </a:xfrm>
            <a:prstGeom prst="ellipse">
              <a:avLst/>
            </a:prstGeom>
            <a:solidFill>
              <a:srgbClr val="9A0000"/>
            </a:solidFill>
            <a:ln w="9525">
              <a:solidFill>
                <a:schemeClr val="tx1"/>
              </a:solidFill>
              <a:round/>
              <a:headEnd/>
              <a:tailEnd/>
            </a:ln>
          </p:spPr>
          <p:txBody>
            <a:bodyPr/>
            <a:lstStyle/>
            <a:p>
              <a:pPr>
                <a:defRPr/>
              </a:pPr>
              <a:endParaRPr lang="fr-FR">
                <a:latin typeface="+mn-lt"/>
                <a:ea typeface="ＭＳ Ｐゴシック"/>
                <a:cs typeface="ＭＳ Ｐゴシック"/>
              </a:endParaRPr>
            </a:p>
          </p:txBody>
        </p:sp>
        <p:sp>
          <p:nvSpPr>
            <p:cNvPr id="17579" name="Rectangle 184">
              <a:extLst>
                <a:ext uri="{FF2B5EF4-FFF2-40B4-BE49-F238E27FC236}">
                  <a16:creationId xmlns:a16="http://schemas.microsoft.com/office/drawing/2014/main" id="{6DB04F40-0C48-4E2F-B5DF-39C735637076}"/>
                </a:ext>
              </a:extLst>
            </p:cNvPr>
            <p:cNvSpPr>
              <a:spLocks noChangeArrowheads="1"/>
            </p:cNvSpPr>
            <p:nvPr/>
          </p:nvSpPr>
          <p:spPr bwMode="auto">
            <a:xfrm>
              <a:off x="7658687" y="4867039"/>
              <a:ext cx="635121" cy="139668"/>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(2,000 BCE)</a:t>
              </a:r>
              <a:endParaRPr lang="en-US" sz="900">
                <a:latin typeface="+mn-lt"/>
                <a:ea typeface="ＭＳ Ｐゴシック"/>
                <a:cs typeface="ＭＳ Ｐゴシック"/>
              </a:endParaRPr>
            </a:p>
          </p:txBody>
        </p:sp>
        <p:sp>
          <p:nvSpPr>
            <p:cNvPr id="17580" name="Rectangle 185">
              <a:extLst>
                <a:ext uri="{FF2B5EF4-FFF2-40B4-BE49-F238E27FC236}">
                  <a16:creationId xmlns:a16="http://schemas.microsoft.com/office/drawing/2014/main" id="{4051FC27-913F-449B-ADF3-118A0F58ED1D}"/>
                </a:ext>
              </a:extLst>
            </p:cNvPr>
            <p:cNvSpPr>
              <a:spLocks noChangeArrowheads="1"/>
            </p:cNvSpPr>
            <p:nvPr/>
          </p:nvSpPr>
          <p:spPr bwMode="auto">
            <a:xfrm>
              <a:off x="5570728" y="4773397"/>
              <a:ext cx="905047"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Milk (9,000 BCE)</a:t>
              </a:r>
              <a:endParaRPr lang="en-US" sz="900">
                <a:latin typeface="+mn-lt"/>
                <a:ea typeface="ＭＳ Ｐゴシック"/>
                <a:cs typeface="ＭＳ Ｐゴシック"/>
              </a:endParaRPr>
            </a:p>
          </p:txBody>
        </p:sp>
        <p:sp>
          <p:nvSpPr>
            <p:cNvPr id="17581" name="Rectangle 186">
              <a:extLst>
                <a:ext uri="{FF2B5EF4-FFF2-40B4-BE49-F238E27FC236}">
                  <a16:creationId xmlns:a16="http://schemas.microsoft.com/office/drawing/2014/main" id="{F650063B-702B-4E94-B7EE-E8DA10340CED}"/>
                </a:ext>
              </a:extLst>
            </p:cNvPr>
            <p:cNvSpPr>
              <a:spLocks noChangeArrowheads="1"/>
            </p:cNvSpPr>
            <p:nvPr/>
          </p:nvSpPr>
          <p:spPr bwMode="auto">
            <a:xfrm>
              <a:off x="7425281" y="4613097"/>
              <a:ext cx="943155" cy="138080"/>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Beer (4,000 BCE)</a:t>
              </a:r>
              <a:endParaRPr lang="en-US" sz="900">
                <a:latin typeface="+mn-lt"/>
                <a:ea typeface="ＭＳ Ｐゴシック"/>
                <a:cs typeface="ＭＳ Ｐゴシック"/>
              </a:endParaRPr>
            </a:p>
          </p:txBody>
        </p:sp>
        <p:sp>
          <p:nvSpPr>
            <p:cNvPr id="17582" name="Rectangle 187">
              <a:extLst>
                <a:ext uri="{FF2B5EF4-FFF2-40B4-BE49-F238E27FC236}">
                  <a16:creationId xmlns:a16="http://schemas.microsoft.com/office/drawing/2014/main" id="{E8AF008A-C3E2-4CAD-B908-78AFA4F38573}"/>
                </a:ext>
              </a:extLst>
            </p:cNvPr>
            <p:cNvSpPr>
              <a:spLocks noChangeArrowheads="1"/>
            </p:cNvSpPr>
            <p:nvPr/>
          </p:nvSpPr>
          <p:spPr bwMode="auto">
            <a:xfrm>
              <a:off x="7134712" y="4389310"/>
              <a:ext cx="962208"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Wine (5,400 BCE)</a:t>
              </a:r>
              <a:endParaRPr lang="en-US" sz="900">
                <a:latin typeface="+mn-lt"/>
                <a:ea typeface="ＭＳ Ｐゴシック"/>
                <a:cs typeface="ＭＳ Ｐゴシック"/>
              </a:endParaRPr>
            </a:p>
          </p:txBody>
        </p:sp>
        <p:sp>
          <p:nvSpPr>
            <p:cNvPr id="17583" name="Rectangle 188">
              <a:extLst>
                <a:ext uri="{FF2B5EF4-FFF2-40B4-BE49-F238E27FC236}">
                  <a16:creationId xmlns:a16="http://schemas.microsoft.com/office/drawing/2014/main" id="{E59FE430-0DF7-4414-AE5B-2D40DC347FD4}"/>
                </a:ext>
              </a:extLst>
            </p:cNvPr>
            <p:cNvSpPr>
              <a:spLocks noChangeArrowheads="1"/>
            </p:cNvSpPr>
            <p:nvPr/>
          </p:nvSpPr>
          <p:spPr bwMode="auto">
            <a:xfrm>
              <a:off x="5022935" y="4479777"/>
              <a:ext cx="1603680" cy="277748"/>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Wine, Beer, Juice (8,000 BCE)</a:t>
              </a:r>
              <a:endParaRPr lang="en-US" sz="900">
                <a:latin typeface="+mn-lt"/>
                <a:ea typeface="ＭＳ Ｐゴシック"/>
                <a:cs typeface="ＭＳ Ｐゴシック"/>
              </a:endParaRPr>
            </a:p>
            <a:p>
              <a:pPr>
                <a:defRPr/>
              </a:pPr>
              <a:r>
                <a:rPr lang="en-US" sz="900">
                  <a:solidFill>
                    <a:srgbClr val="000000"/>
                  </a:solidFill>
                  <a:latin typeface="+mn-lt"/>
                  <a:ea typeface="ＭＳ Ｐゴシック"/>
                  <a:cs typeface="ＭＳ Ｐゴシック"/>
                </a:rPr>
                <a:t> </a:t>
              </a:r>
            </a:p>
          </p:txBody>
        </p:sp>
        <p:sp>
          <p:nvSpPr>
            <p:cNvPr id="17584" name="Rectangle 190">
              <a:extLst>
                <a:ext uri="{FF2B5EF4-FFF2-40B4-BE49-F238E27FC236}">
                  <a16:creationId xmlns:a16="http://schemas.microsoft.com/office/drawing/2014/main" id="{B20861BF-AB69-4AE3-AAD3-F28086DCD1F7}"/>
                </a:ext>
              </a:extLst>
            </p:cNvPr>
            <p:cNvSpPr>
              <a:spLocks noChangeArrowheads="1"/>
            </p:cNvSpPr>
            <p:nvPr/>
          </p:nvSpPr>
          <p:spPr bwMode="auto">
            <a:xfrm>
              <a:off x="8244587" y="4132194"/>
              <a:ext cx="462050"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(206 CE)</a:t>
              </a:r>
              <a:endParaRPr lang="en-US" sz="900">
                <a:latin typeface="+mn-lt"/>
                <a:ea typeface="ＭＳ Ｐゴシック"/>
                <a:cs typeface="ＭＳ Ｐゴシック"/>
              </a:endParaRPr>
            </a:p>
          </p:txBody>
        </p:sp>
        <p:sp>
          <p:nvSpPr>
            <p:cNvPr id="17585" name="Rectangle 191">
              <a:extLst>
                <a:ext uri="{FF2B5EF4-FFF2-40B4-BE49-F238E27FC236}">
                  <a16:creationId xmlns:a16="http://schemas.microsoft.com/office/drawing/2014/main" id="{AD76846E-54B8-482A-8D72-724A2F7A5B52}"/>
                </a:ext>
              </a:extLst>
            </p:cNvPr>
            <p:cNvSpPr>
              <a:spLocks noChangeArrowheads="1"/>
            </p:cNvSpPr>
            <p:nvPr/>
          </p:nvSpPr>
          <p:spPr bwMode="auto">
            <a:xfrm>
              <a:off x="7215691" y="4211551"/>
              <a:ext cx="801840"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Tea (500 BCE)</a:t>
              </a:r>
              <a:endParaRPr lang="en-US" sz="900">
                <a:latin typeface="+mn-lt"/>
                <a:ea typeface="ＭＳ Ｐゴシック"/>
                <a:cs typeface="ＭＳ Ｐゴシック"/>
              </a:endParaRPr>
            </a:p>
          </p:txBody>
        </p:sp>
        <p:sp>
          <p:nvSpPr>
            <p:cNvPr id="17586" name="Rectangle 192">
              <a:extLst>
                <a:ext uri="{FF2B5EF4-FFF2-40B4-BE49-F238E27FC236}">
                  <a16:creationId xmlns:a16="http://schemas.microsoft.com/office/drawing/2014/main" id="{5E02AD79-AE0C-4D5A-9C0F-8715EEC3C75C}"/>
                </a:ext>
              </a:extLst>
            </p:cNvPr>
            <p:cNvSpPr>
              <a:spLocks noChangeArrowheads="1"/>
            </p:cNvSpPr>
            <p:nvPr/>
          </p:nvSpPr>
          <p:spPr bwMode="auto">
            <a:xfrm>
              <a:off x="6758404" y="3963958"/>
              <a:ext cx="1527466"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Brandy Distilled (1000-1500) </a:t>
              </a:r>
            </a:p>
          </p:txBody>
        </p:sp>
        <p:sp>
          <p:nvSpPr>
            <p:cNvPr id="17587" name="Rectangle 194">
              <a:extLst>
                <a:ext uri="{FF2B5EF4-FFF2-40B4-BE49-F238E27FC236}">
                  <a16:creationId xmlns:a16="http://schemas.microsoft.com/office/drawing/2014/main" id="{28A3B515-29D3-4522-9338-A999DC6741E5}"/>
                </a:ext>
              </a:extLst>
            </p:cNvPr>
            <p:cNvSpPr>
              <a:spLocks noChangeArrowheads="1"/>
            </p:cNvSpPr>
            <p:nvPr/>
          </p:nvSpPr>
          <p:spPr bwMode="auto">
            <a:xfrm>
              <a:off x="7298257" y="3679861"/>
              <a:ext cx="1032071" cy="138080"/>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Coffee (1300-1500)</a:t>
              </a:r>
              <a:endParaRPr lang="en-US" sz="900">
                <a:latin typeface="+mn-lt"/>
                <a:ea typeface="ＭＳ Ｐゴシック"/>
                <a:cs typeface="ＭＳ Ｐゴシック"/>
              </a:endParaRPr>
            </a:p>
          </p:txBody>
        </p:sp>
        <p:sp>
          <p:nvSpPr>
            <p:cNvPr id="17588" name="Rectangle 195">
              <a:extLst>
                <a:ext uri="{FF2B5EF4-FFF2-40B4-BE49-F238E27FC236}">
                  <a16:creationId xmlns:a16="http://schemas.microsoft.com/office/drawing/2014/main" id="{EC5A052F-E60B-4541-9A6B-C1AF1446237C}"/>
                </a:ext>
              </a:extLst>
            </p:cNvPr>
            <p:cNvSpPr>
              <a:spLocks noChangeArrowheads="1"/>
            </p:cNvSpPr>
            <p:nvPr/>
          </p:nvSpPr>
          <p:spPr bwMode="auto">
            <a:xfrm>
              <a:off x="7118834" y="3405285"/>
              <a:ext cx="1270242"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Lemonade (1500-1600) </a:t>
              </a:r>
            </a:p>
          </p:txBody>
        </p:sp>
        <p:sp>
          <p:nvSpPr>
            <p:cNvPr id="17589" name="Rectangle 197">
              <a:extLst>
                <a:ext uri="{FF2B5EF4-FFF2-40B4-BE49-F238E27FC236}">
                  <a16:creationId xmlns:a16="http://schemas.microsoft.com/office/drawing/2014/main" id="{822A1925-C71E-4AC8-8ADB-D2CE46A21778}"/>
                </a:ext>
              </a:extLst>
            </p:cNvPr>
            <p:cNvSpPr>
              <a:spLocks noChangeArrowheads="1"/>
            </p:cNvSpPr>
            <p:nvPr/>
          </p:nvSpPr>
          <p:spPr bwMode="auto">
            <a:xfrm>
              <a:off x="7388761" y="3132298"/>
              <a:ext cx="1013018" cy="139668"/>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Liquor (1700-1800)</a:t>
              </a:r>
            </a:p>
          </p:txBody>
        </p:sp>
        <p:sp>
          <p:nvSpPr>
            <p:cNvPr id="17590" name="Rectangle 199">
              <a:extLst>
                <a:ext uri="{FF2B5EF4-FFF2-40B4-BE49-F238E27FC236}">
                  <a16:creationId xmlns:a16="http://schemas.microsoft.com/office/drawing/2014/main" id="{53F9B8E6-08AF-4E99-8184-B01EEA59DB2D}"/>
                </a:ext>
              </a:extLst>
            </p:cNvPr>
            <p:cNvSpPr>
              <a:spLocks noChangeArrowheads="1"/>
            </p:cNvSpPr>
            <p:nvPr/>
          </p:nvSpPr>
          <p:spPr bwMode="auto">
            <a:xfrm>
              <a:off x="7209340" y="2849788"/>
              <a:ext cx="1192439"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Carbonation (1760-70)</a:t>
              </a:r>
              <a:endParaRPr lang="en-US" sz="900">
                <a:latin typeface="+mn-lt"/>
                <a:ea typeface="ＭＳ Ｐゴシック"/>
                <a:cs typeface="ＭＳ Ｐゴシック"/>
              </a:endParaRPr>
            </a:p>
          </p:txBody>
        </p:sp>
        <p:sp>
          <p:nvSpPr>
            <p:cNvPr id="17591" name="Rectangle 200">
              <a:extLst>
                <a:ext uri="{FF2B5EF4-FFF2-40B4-BE49-F238E27FC236}">
                  <a16:creationId xmlns:a16="http://schemas.microsoft.com/office/drawing/2014/main" id="{B2F44089-53E5-4ABD-87EC-CFD91D73A900}"/>
                </a:ext>
              </a:extLst>
            </p:cNvPr>
            <p:cNvSpPr>
              <a:spLocks noChangeArrowheads="1"/>
            </p:cNvSpPr>
            <p:nvPr/>
          </p:nvSpPr>
          <p:spPr bwMode="auto">
            <a:xfrm>
              <a:off x="7118834" y="2576800"/>
              <a:ext cx="1295647" cy="139668"/>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Pasteurization (1860-64)</a:t>
              </a:r>
              <a:endParaRPr lang="en-US" sz="900">
                <a:latin typeface="+mn-lt"/>
                <a:ea typeface="ＭＳ Ｐゴシック"/>
                <a:cs typeface="ＭＳ Ｐゴシック"/>
              </a:endParaRPr>
            </a:p>
          </p:txBody>
        </p:sp>
        <p:sp>
          <p:nvSpPr>
            <p:cNvPr id="17592" name="Rectangle 201">
              <a:extLst>
                <a:ext uri="{FF2B5EF4-FFF2-40B4-BE49-F238E27FC236}">
                  <a16:creationId xmlns:a16="http://schemas.microsoft.com/office/drawing/2014/main" id="{1DC95BA3-A973-4F96-B73A-A42A1ABF23B5}"/>
                </a:ext>
              </a:extLst>
            </p:cNvPr>
            <p:cNvSpPr>
              <a:spLocks noChangeArrowheads="1"/>
            </p:cNvSpPr>
            <p:nvPr/>
          </p:nvSpPr>
          <p:spPr bwMode="auto">
            <a:xfrm>
              <a:off x="7479266" y="2303813"/>
              <a:ext cx="943155"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Coca-Cola (1886)</a:t>
              </a:r>
              <a:endParaRPr lang="en-US" sz="900">
                <a:latin typeface="+mn-lt"/>
                <a:ea typeface="ＭＳ Ｐゴシック"/>
                <a:cs typeface="ＭＳ Ｐゴシック"/>
              </a:endParaRPr>
            </a:p>
          </p:txBody>
        </p:sp>
        <p:sp>
          <p:nvSpPr>
            <p:cNvPr id="17593" name="Rectangle 202">
              <a:extLst>
                <a:ext uri="{FF2B5EF4-FFF2-40B4-BE49-F238E27FC236}">
                  <a16:creationId xmlns:a16="http://schemas.microsoft.com/office/drawing/2014/main" id="{8CCAF939-240C-40CB-9376-EFAF59BF7683}"/>
                </a:ext>
              </a:extLst>
            </p:cNvPr>
            <p:cNvSpPr>
              <a:spLocks noChangeArrowheads="1"/>
            </p:cNvSpPr>
            <p:nvPr/>
          </p:nvSpPr>
          <p:spPr bwMode="auto">
            <a:xfrm>
              <a:off x="6848908" y="1970514"/>
              <a:ext cx="1733880" cy="139668"/>
            </a:xfrm>
            <a:prstGeom prst="rect">
              <a:avLst/>
            </a:prstGeom>
            <a:noFill/>
            <a:ln w="9525">
              <a:noFill/>
              <a:miter lim="800000"/>
              <a:headEnd/>
              <a:tailEnd/>
            </a:ln>
          </p:spPr>
          <p:txBody>
            <a:bodyPr lIns="0" tIns="0" rIns="0" bIns="0">
              <a:spAutoFit/>
            </a:bodyPr>
            <a:lstStyle/>
            <a:p>
              <a:pPr algn="ctr">
                <a:defRPr/>
              </a:pPr>
              <a:r>
                <a:rPr lang="en-US" sz="900">
                  <a:solidFill>
                    <a:srgbClr val="000000"/>
                  </a:solidFill>
                  <a:latin typeface="+mn-lt"/>
                  <a:ea typeface="ＭＳ Ｐゴシック"/>
                  <a:cs typeface="ＭＳ Ｐゴシック"/>
                </a:rPr>
                <a:t> 45 gal milk/American (1945) </a:t>
              </a:r>
              <a:endParaRPr lang="en-US" sz="900">
                <a:latin typeface="+mn-lt"/>
                <a:ea typeface="ＭＳ Ｐゴシック"/>
                <a:cs typeface="ＭＳ Ｐゴシック"/>
              </a:endParaRPr>
            </a:p>
          </p:txBody>
        </p:sp>
        <p:sp>
          <p:nvSpPr>
            <p:cNvPr id="17594" name="Rectangle 204">
              <a:extLst>
                <a:ext uri="{FF2B5EF4-FFF2-40B4-BE49-F238E27FC236}">
                  <a16:creationId xmlns:a16="http://schemas.microsoft.com/office/drawing/2014/main" id="{06237823-7642-47E3-84CE-F35D731E8C60}"/>
                </a:ext>
              </a:extLst>
            </p:cNvPr>
            <p:cNvSpPr>
              <a:spLocks noChangeArrowheads="1"/>
            </p:cNvSpPr>
            <p:nvPr/>
          </p:nvSpPr>
          <p:spPr bwMode="auto">
            <a:xfrm>
              <a:off x="7064849" y="1713398"/>
              <a:ext cx="1417908" cy="138081"/>
            </a:xfrm>
            <a:prstGeom prst="rect">
              <a:avLst/>
            </a:prstGeom>
            <a:noFill/>
            <a:ln w="9525">
              <a:noFill/>
              <a:miter lim="800000"/>
              <a:headEnd/>
              <a:tailEnd/>
            </a:ln>
          </p:spPr>
          <p:txBody>
            <a:bodyPr wrap="none" lIns="0" tIns="0" rIns="0" bIns="0">
              <a:spAutoFit/>
            </a:bodyPr>
            <a:lstStyle/>
            <a:p>
              <a:pPr>
                <a:defRPr/>
              </a:pPr>
              <a:r>
                <a:rPr lang="en-US" sz="900">
                  <a:solidFill>
                    <a:srgbClr val="000000"/>
                  </a:solidFill>
                  <a:latin typeface="+mn-lt"/>
                  <a:ea typeface="ＭＳ Ｐゴシック"/>
                  <a:cs typeface="ＭＳ Ｐゴシック"/>
                </a:rPr>
                <a:t> Juice Concentrates (1945) </a:t>
              </a:r>
            </a:p>
          </p:txBody>
        </p:sp>
        <p:sp>
          <p:nvSpPr>
            <p:cNvPr id="17595" name="Rectangle 206">
              <a:extLst>
                <a:ext uri="{FF2B5EF4-FFF2-40B4-BE49-F238E27FC236}">
                  <a16:creationId xmlns:a16="http://schemas.microsoft.com/office/drawing/2014/main" id="{9FE3DA03-2D77-4110-8EC8-5C7D2C05761D}"/>
                </a:ext>
              </a:extLst>
            </p:cNvPr>
            <p:cNvSpPr>
              <a:spLocks noChangeArrowheads="1"/>
            </p:cNvSpPr>
            <p:nvPr/>
          </p:nvSpPr>
          <p:spPr bwMode="auto">
            <a:xfrm>
              <a:off x="6864786" y="1443585"/>
              <a:ext cx="1649727" cy="138081"/>
            </a:xfrm>
            <a:prstGeom prst="rect">
              <a:avLst/>
            </a:prstGeom>
            <a:noFill/>
            <a:ln w="9525">
              <a:noFill/>
              <a:miter lim="800000"/>
              <a:headEnd/>
              <a:tailEnd/>
            </a:ln>
          </p:spPr>
          <p:txBody>
            <a:bodyPr lIns="0" tIns="0" rIns="0" bIns="0">
              <a:spAutoFit/>
            </a:bodyPr>
            <a:lstStyle/>
            <a:p>
              <a:pPr>
                <a:defRPr/>
              </a:pPr>
              <a:r>
                <a:rPr lang="en-US" sz="900">
                  <a:solidFill>
                    <a:srgbClr val="000000"/>
                  </a:solidFill>
                  <a:latin typeface="+mn-lt"/>
                  <a:ea typeface="ＭＳ Ｐゴシック"/>
                  <a:cs typeface="ＭＳ Ｐゴシック"/>
                </a:rPr>
                <a:t> 46 gal coffee/American (1946) </a:t>
              </a:r>
              <a:endParaRPr lang="en-US" sz="900">
                <a:latin typeface="+mn-lt"/>
                <a:ea typeface="ＭＳ Ｐゴシック"/>
                <a:cs typeface="ＭＳ Ｐゴシック"/>
              </a:endParaRPr>
            </a:p>
          </p:txBody>
        </p:sp>
        <p:sp>
          <p:nvSpPr>
            <p:cNvPr id="17596" name="Rectangle 208">
              <a:extLst>
                <a:ext uri="{FF2B5EF4-FFF2-40B4-BE49-F238E27FC236}">
                  <a16:creationId xmlns:a16="http://schemas.microsoft.com/office/drawing/2014/main" id="{91735710-DEF4-4EBD-B202-A534624AE3B5}"/>
                </a:ext>
              </a:extLst>
            </p:cNvPr>
            <p:cNvSpPr>
              <a:spLocks noChangeArrowheads="1"/>
            </p:cNvSpPr>
            <p:nvPr/>
          </p:nvSpPr>
          <p:spPr bwMode="auto">
            <a:xfrm>
              <a:off x="6939413" y="1178533"/>
              <a:ext cx="1710063" cy="138080"/>
            </a:xfrm>
            <a:prstGeom prst="rect">
              <a:avLst/>
            </a:prstGeom>
            <a:noFill/>
            <a:ln w="9525">
              <a:noFill/>
              <a:miter lim="800000"/>
              <a:headEnd/>
              <a:tailEnd/>
            </a:ln>
          </p:spPr>
          <p:txBody>
            <a:bodyPr lIns="0" tIns="0" rIns="0" bIns="0">
              <a:spAutoFit/>
            </a:bodyPr>
            <a:lstStyle/>
            <a:p>
              <a:pPr>
                <a:defRPr/>
              </a:pPr>
              <a:r>
                <a:rPr lang="en-US" sz="900">
                  <a:solidFill>
                    <a:srgbClr val="000000"/>
                  </a:solidFill>
                  <a:latin typeface="+mn-lt"/>
                  <a:ea typeface="ＭＳ Ｐゴシック"/>
                  <a:cs typeface="ＭＳ Ｐゴシック"/>
                </a:rPr>
                <a:t>52 gal soda/American (2004) </a:t>
              </a:r>
            </a:p>
          </p:txBody>
        </p:sp>
        <p:sp>
          <p:nvSpPr>
            <p:cNvPr id="17597" name="AutoShape 105">
              <a:extLst>
                <a:ext uri="{FF2B5EF4-FFF2-40B4-BE49-F238E27FC236}">
                  <a16:creationId xmlns:a16="http://schemas.microsoft.com/office/drawing/2014/main" id="{0BFFB3C7-BD85-4D05-9D0B-250210AC09B6}"/>
                </a:ext>
              </a:extLst>
            </p:cNvPr>
            <p:cNvSpPr>
              <a:spLocks noChangeArrowheads="1"/>
            </p:cNvSpPr>
            <p:nvPr/>
          </p:nvSpPr>
          <p:spPr bwMode="auto">
            <a:xfrm>
              <a:off x="573913" y="4187744"/>
              <a:ext cx="1700537" cy="522167"/>
            </a:xfrm>
            <a:prstGeom prst="roundRect">
              <a:avLst>
                <a:gd name="adj" fmla="val 9972"/>
              </a:avLst>
            </a:prstGeom>
            <a:ln w="19050">
              <a:headEnd/>
              <a:tailEnd/>
            </a:ln>
          </p:spPr>
          <p:style>
            <a:lnRef idx="2">
              <a:schemeClr val="accent1"/>
            </a:lnRef>
            <a:fillRef idx="1">
              <a:schemeClr val="lt1"/>
            </a:fillRef>
            <a:effectRef idx="0">
              <a:schemeClr val="accent1"/>
            </a:effectRef>
            <a:fontRef idx="minor">
              <a:schemeClr val="dk1"/>
            </a:fontRef>
          </p:style>
          <p:txBody>
            <a:bodyPr tIns="0" bIns="0" anchor="ctr"/>
            <a:lstStyle/>
            <a:p>
              <a:pPr>
                <a:lnSpc>
                  <a:spcPct val="150000"/>
                </a:lnSpc>
                <a:defRPr/>
              </a:pPr>
              <a:r>
                <a:rPr lang="en-US" sz="1000" dirty="0">
                  <a:sym typeface="Symbol" pitchFamily="18" charset="2"/>
                </a:rPr>
                <a:t>BCE: before common era</a:t>
              </a:r>
            </a:p>
            <a:p>
              <a:pPr>
                <a:lnSpc>
                  <a:spcPct val="150000"/>
                </a:lnSpc>
                <a:defRPr/>
              </a:pPr>
              <a:r>
                <a:rPr lang="en-US" sz="1000" dirty="0">
                  <a:sym typeface="Symbol" pitchFamily="18" charset="2"/>
                </a:rPr>
                <a:t>CE: common era</a:t>
              </a:r>
            </a:p>
          </p:txBody>
        </p:sp>
        <p:sp>
          <p:nvSpPr>
            <p:cNvPr id="17598" name="Oval 59">
              <a:extLst>
                <a:ext uri="{FF2B5EF4-FFF2-40B4-BE49-F238E27FC236}">
                  <a16:creationId xmlns:a16="http://schemas.microsoft.com/office/drawing/2014/main" id="{BAAA3072-014F-4C67-B52E-D0504609181E}"/>
                </a:ext>
              </a:extLst>
            </p:cNvPr>
            <p:cNvSpPr>
              <a:spLocks noChangeArrowheads="1"/>
            </p:cNvSpPr>
            <p:nvPr/>
          </p:nvSpPr>
          <p:spPr bwMode="auto">
            <a:xfrm>
              <a:off x="5108677" y="5262235"/>
              <a:ext cx="73039" cy="73008"/>
            </a:xfrm>
            <a:prstGeom prst="ellipse">
              <a:avLst/>
            </a:prstGeom>
            <a:solidFill>
              <a:srgbClr val="9A0000"/>
            </a:solidFill>
            <a:ln w="9525">
              <a:solidFill>
                <a:schemeClr val="tx1"/>
              </a:solidFill>
              <a:round/>
              <a:headEnd/>
              <a:tailEnd/>
            </a:ln>
          </p:spPr>
          <p:txBody>
            <a:bodyPr wrap="none" anchor="ctr"/>
            <a:lstStyle/>
            <a:p>
              <a:pPr>
                <a:defRPr/>
              </a:pPr>
              <a:endParaRPr lang="fr-FR">
                <a:latin typeface="+mn-lt"/>
                <a:ea typeface="ＭＳ Ｐゴシック"/>
                <a:cs typeface="ＭＳ Ｐゴシック"/>
              </a:endParaRPr>
            </a:p>
          </p:txBody>
        </p:sp>
      </p:grpSp>
      <p:sp>
        <p:nvSpPr>
          <p:cNvPr id="21508" name="Titre 195">
            <a:extLst>
              <a:ext uri="{FF2B5EF4-FFF2-40B4-BE49-F238E27FC236}">
                <a16:creationId xmlns:a16="http://schemas.microsoft.com/office/drawing/2014/main" id="{304988A3-BDA1-4546-9468-82A55273D06E}"/>
              </a:ext>
            </a:extLst>
          </p:cNvPr>
          <p:cNvSpPr>
            <a:spLocks noGrp="1"/>
          </p:cNvSpPr>
          <p:nvPr>
            <p:ph type="title"/>
          </p:nvPr>
        </p:nvSpPr>
        <p:spPr>
          <a:xfrm>
            <a:off x="1019175" y="1588"/>
            <a:ext cx="7686675" cy="831850"/>
          </a:xfrm>
        </p:spPr>
        <p:txBody>
          <a:bodyPr/>
          <a:lstStyle/>
          <a:p>
            <a:r>
              <a:rPr lang="en-US" altLang="fr-FR"/>
              <a:t>Remarkably Short History for Caloric Beverages: Might the Absence of Compensation Relate to This Historical Evolution?</a:t>
            </a:r>
            <a:endParaRPr lang="fr-CA" altLang="fr-FR"/>
          </a:p>
        </p:txBody>
      </p:sp>
      <p:sp>
        <p:nvSpPr>
          <p:cNvPr id="21509" name="Espace réservé du texte 197">
            <a:extLst>
              <a:ext uri="{FF2B5EF4-FFF2-40B4-BE49-F238E27FC236}">
                <a16:creationId xmlns:a16="http://schemas.microsoft.com/office/drawing/2014/main" id="{3A0D94FF-37F4-4E10-8DFE-446DFF6A38BB}"/>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Wolf A et al. Obes Rev 2007; 9: 151-64</a:t>
            </a:r>
          </a:p>
        </p:txBody>
      </p:sp>
      <p:sp>
        <p:nvSpPr>
          <p:cNvPr id="199" name="Rectangle à coins arrondis 198">
            <a:extLst>
              <a:ext uri="{FF2B5EF4-FFF2-40B4-BE49-F238E27FC236}">
                <a16:creationId xmlns:a16="http://schemas.microsoft.com/office/drawing/2014/main" id="{C2932230-7361-4AE9-8AD4-DCFDE26C4A24}"/>
              </a:ext>
            </a:extLst>
          </p:cNvPr>
          <p:cNvSpPr/>
          <p:nvPr/>
        </p:nvSpPr>
        <p:spPr>
          <a:xfrm>
            <a:off x="927100" y="930275"/>
            <a:ext cx="2384425" cy="74295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1511" name="Tekstikehys 13">
            <a:extLst>
              <a:ext uri="{FF2B5EF4-FFF2-40B4-BE49-F238E27FC236}">
                <a16:creationId xmlns:a16="http://schemas.microsoft.com/office/drawing/2014/main" id="{3EDA37AD-2398-4731-8F05-C2F00F68EAD3}"/>
              </a:ext>
            </a:extLst>
          </p:cNvPr>
          <p:cNvSpPr txBox="1">
            <a:spLocks noChangeArrowheads="1"/>
          </p:cNvSpPr>
          <p:nvPr/>
        </p:nvSpPr>
        <p:spPr bwMode="auto">
          <a:xfrm>
            <a:off x="1179513" y="1290638"/>
            <a:ext cx="13350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600">
                <a:solidFill>
                  <a:srgbClr val="000000"/>
                </a:solidFill>
                <a:cs typeface="Arial" panose="020B0604020202020204" pitchFamily="34" charset="0"/>
              </a:rPr>
              <a:t>D</a:t>
            </a:r>
            <a:r>
              <a:rPr lang="en-US" altLang="fr-FR" sz="1600">
                <a:solidFill>
                  <a:srgbClr val="000000"/>
                </a:solidFill>
              </a:rPr>
              <a:t>efinite date</a:t>
            </a:r>
            <a:endParaRPr lang="fr-CA" altLang="fr-FR" sz="1600"/>
          </a:p>
        </p:txBody>
      </p:sp>
      <p:sp>
        <p:nvSpPr>
          <p:cNvPr id="21512" name="Tekstikehys 13">
            <a:extLst>
              <a:ext uri="{FF2B5EF4-FFF2-40B4-BE49-F238E27FC236}">
                <a16:creationId xmlns:a16="http://schemas.microsoft.com/office/drawing/2014/main" id="{0A28E16B-7C20-4774-A5AE-324B170D95A4}"/>
              </a:ext>
            </a:extLst>
          </p:cNvPr>
          <p:cNvSpPr txBox="1">
            <a:spLocks noChangeArrowheads="1"/>
          </p:cNvSpPr>
          <p:nvPr/>
        </p:nvSpPr>
        <p:spPr bwMode="auto">
          <a:xfrm>
            <a:off x="1179513" y="971550"/>
            <a:ext cx="2132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US" altLang="fr-FR" sz="1600">
                <a:solidFill>
                  <a:srgbClr val="000000"/>
                </a:solidFill>
              </a:rPr>
              <a:t>Earliest possible date</a:t>
            </a:r>
          </a:p>
        </p:txBody>
      </p:sp>
      <p:sp>
        <p:nvSpPr>
          <p:cNvPr id="204" name="Oval 59">
            <a:extLst>
              <a:ext uri="{FF2B5EF4-FFF2-40B4-BE49-F238E27FC236}">
                <a16:creationId xmlns:a16="http://schemas.microsoft.com/office/drawing/2014/main" id="{928D3805-3FD5-4547-A3AE-8AD8BC575D37}"/>
              </a:ext>
            </a:extLst>
          </p:cNvPr>
          <p:cNvSpPr>
            <a:spLocks noChangeArrowheads="1"/>
          </p:cNvSpPr>
          <p:nvPr/>
        </p:nvSpPr>
        <p:spPr bwMode="auto">
          <a:xfrm>
            <a:off x="1016000" y="1370013"/>
            <a:ext cx="180975" cy="179387"/>
          </a:xfrm>
          <a:prstGeom prst="ellipse">
            <a:avLst/>
          </a:prstGeom>
          <a:solidFill>
            <a:srgbClr val="9A0000"/>
          </a:solidFill>
          <a:ln w="9525">
            <a:solidFill>
              <a:schemeClr val="tx1">
                <a:lumMod val="50000"/>
              </a:schemeClr>
            </a:solidFill>
            <a:round/>
            <a:headEnd/>
            <a:tailEnd/>
          </a:ln>
        </p:spPr>
        <p:txBody>
          <a:bodyPr wrap="none" anchor="ctr"/>
          <a:lstStyle/>
          <a:p>
            <a:pPr>
              <a:defRPr/>
            </a:pPr>
            <a:endParaRPr lang="fr-FR">
              <a:latin typeface="+mn-lt"/>
              <a:ea typeface="ＭＳ Ｐゴシック"/>
              <a:cs typeface="ＭＳ Ｐゴシック"/>
            </a:endParaRPr>
          </a:p>
        </p:txBody>
      </p:sp>
      <p:sp>
        <p:nvSpPr>
          <p:cNvPr id="205" name="Oval 61">
            <a:extLst>
              <a:ext uri="{FF2B5EF4-FFF2-40B4-BE49-F238E27FC236}">
                <a16:creationId xmlns:a16="http://schemas.microsoft.com/office/drawing/2014/main" id="{7009BC31-0D9D-46DC-9126-42A9E989F168}"/>
              </a:ext>
            </a:extLst>
          </p:cNvPr>
          <p:cNvSpPr>
            <a:spLocks noChangeArrowheads="1"/>
          </p:cNvSpPr>
          <p:nvPr/>
        </p:nvSpPr>
        <p:spPr bwMode="auto">
          <a:xfrm>
            <a:off x="1016000" y="1050925"/>
            <a:ext cx="180975" cy="179388"/>
          </a:xfrm>
          <a:prstGeom prst="ellipse">
            <a:avLst/>
          </a:prstGeom>
          <a:solidFill>
            <a:srgbClr val="FFCC00"/>
          </a:solidFill>
          <a:ln w="9525">
            <a:solidFill>
              <a:schemeClr val="tx1">
                <a:lumMod val="50000"/>
              </a:schemeClr>
            </a:solidFill>
            <a:round/>
            <a:headEnd/>
            <a:tailEnd/>
          </a:ln>
        </p:spPr>
        <p:txBody>
          <a:bodyPr wrap="none" anchor="ctr"/>
          <a:lstStyle/>
          <a:p>
            <a:pPr>
              <a:defRPr/>
            </a:pPr>
            <a:endParaRPr lang="fr-FR">
              <a:latin typeface="+mn-lt"/>
              <a:ea typeface="ＭＳ Ｐゴシック"/>
              <a:cs typeface="ＭＳ Ｐゴシック"/>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a:extLst>
              <a:ext uri="{FF2B5EF4-FFF2-40B4-BE49-F238E27FC236}">
                <a16:creationId xmlns:a16="http://schemas.microsoft.com/office/drawing/2014/main" id="{0E86C657-EDBE-411B-9564-2C5C9A8B4A87}"/>
              </a:ext>
            </a:extLst>
          </p:cNvPr>
          <p:cNvSpPr txBox="1">
            <a:spLocks noChangeArrowheads="1"/>
          </p:cNvSpPr>
          <p:nvPr/>
        </p:nvSpPr>
        <p:spPr bwMode="auto">
          <a:xfrm>
            <a:off x="1646238" y="4951413"/>
            <a:ext cx="2120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b="1">
                <a:solidFill>
                  <a:srgbClr val="002060"/>
                </a:solidFill>
              </a:rPr>
              <a:t>Children aged 1-4</a:t>
            </a:r>
          </a:p>
        </p:txBody>
      </p:sp>
      <p:sp>
        <p:nvSpPr>
          <p:cNvPr id="22531" name="Text Box 6">
            <a:extLst>
              <a:ext uri="{FF2B5EF4-FFF2-40B4-BE49-F238E27FC236}">
                <a16:creationId xmlns:a16="http://schemas.microsoft.com/office/drawing/2014/main" id="{3607B69E-51D7-4F51-A3BB-E6713EC38D63}"/>
              </a:ext>
            </a:extLst>
          </p:cNvPr>
          <p:cNvSpPr txBox="1">
            <a:spLocks noChangeArrowheads="1"/>
          </p:cNvSpPr>
          <p:nvPr/>
        </p:nvSpPr>
        <p:spPr bwMode="auto">
          <a:xfrm>
            <a:off x="4090988" y="4951413"/>
            <a:ext cx="2236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b="1">
                <a:solidFill>
                  <a:srgbClr val="002060"/>
                </a:solidFill>
              </a:rPr>
              <a:t>Children aged 5-11</a:t>
            </a:r>
          </a:p>
        </p:txBody>
      </p:sp>
      <p:sp>
        <p:nvSpPr>
          <p:cNvPr id="18441" name="Text Box 11">
            <a:extLst>
              <a:ext uri="{FF2B5EF4-FFF2-40B4-BE49-F238E27FC236}">
                <a16:creationId xmlns:a16="http://schemas.microsoft.com/office/drawing/2014/main" id="{30EF331F-4BE6-4B7A-854C-56C20E2913A6}"/>
              </a:ext>
            </a:extLst>
          </p:cNvPr>
          <p:cNvSpPr txBox="1">
            <a:spLocks noChangeArrowheads="1"/>
          </p:cNvSpPr>
          <p:nvPr/>
        </p:nvSpPr>
        <p:spPr bwMode="auto">
          <a:xfrm>
            <a:off x="296863" y="5499100"/>
            <a:ext cx="6750050" cy="519113"/>
          </a:xfrm>
          <a:prstGeom prst="roundRect">
            <a:avLst/>
          </a:prstGeom>
          <a:ln w="19050">
            <a:headEnd/>
            <a:tailEnd/>
          </a:ln>
        </p:spPr>
        <p:style>
          <a:lnRef idx="2">
            <a:schemeClr val="accent1"/>
          </a:lnRef>
          <a:fillRef idx="1">
            <a:schemeClr val="lt1"/>
          </a:fillRef>
          <a:effectRef idx="0">
            <a:schemeClr val="accent1"/>
          </a:effectRef>
          <a:fontRef idx="minor">
            <a:schemeClr val="dk1"/>
          </a:fontRef>
        </p:style>
        <p:txBody>
          <a:bodyPr>
            <a:spAutoFit/>
          </a:bodyPr>
          <a:lstStyle/>
          <a:p>
            <a:pPr defTabSz="228600">
              <a:spcBef>
                <a:spcPts val="0"/>
              </a:spcBef>
              <a:spcAft>
                <a:spcPts val="300"/>
              </a:spcAft>
              <a:buFont typeface="Wingdings" pitchFamily="2" charset="2"/>
              <a:buChar char="§"/>
              <a:defRPr/>
            </a:pPr>
            <a:r>
              <a:rPr lang="en-US" sz="1100" dirty="0"/>
              <a:t> Sweetened juice drinks include 100% fruit juice with sugar added and </a:t>
            </a:r>
            <a:r>
              <a:rPr lang="en-US" sz="1100" dirty="0" err="1"/>
              <a:t>agua</a:t>
            </a:r>
            <a:r>
              <a:rPr lang="en-US" sz="1100" dirty="0"/>
              <a:t> </a:t>
            </a:r>
            <a:r>
              <a:rPr lang="en-US" sz="1100" dirty="0" err="1"/>
              <a:t>fresca</a:t>
            </a:r>
            <a:r>
              <a:rPr lang="en-US" sz="1100" dirty="0"/>
              <a:t> (water, juice, sugar).</a:t>
            </a:r>
          </a:p>
          <a:p>
            <a:pPr defTabSz="228600">
              <a:spcBef>
                <a:spcPts val="0"/>
              </a:spcBef>
              <a:spcAft>
                <a:spcPts val="300"/>
              </a:spcAft>
              <a:buFont typeface="Wingdings" pitchFamily="2" charset="2"/>
              <a:buChar char="§"/>
              <a:defRPr/>
            </a:pPr>
            <a:r>
              <a:rPr lang="en-US" sz="1100" dirty="0"/>
              <a:t> Sodas include carbonated and noncarbonated sugar bottled beverages.</a:t>
            </a:r>
          </a:p>
        </p:txBody>
      </p:sp>
      <p:sp>
        <p:nvSpPr>
          <p:cNvPr id="22533" name="Titre 11">
            <a:extLst>
              <a:ext uri="{FF2B5EF4-FFF2-40B4-BE49-F238E27FC236}">
                <a16:creationId xmlns:a16="http://schemas.microsoft.com/office/drawing/2014/main" id="{60A49AAC-3B12-4BE8-B71C-D9846C040F5E}"/>
              </a:ext>
            </a:extLst>
          </p:cNvPr>
          <p:cNvSpPr>
            <a:spLocks noGrp="1"/>
          </p:cNvSpPr>
          <p:nvPr>
            <p:ph type="title"/>
          </p:nvPr>
        </p:nvSpPr>
        <p:spPr>
          <a:xfrm>
            <a:off x="1019175" y="1588"/>
            <a:ext cx="7686675" cy="831850"/>
          </a:xfrm>
        </p:spPr>
        <p:txBody>
          <a:bodyPr/>
          <a:lstStyle/>
          <a:p>
            <a:r>
              <a:rPr lang="en-US" altLang="fr-FR"/>
              <a:t>Daily Beverage Consumption Trends of Mexican Children, 1999-2006</a:t>
            </a:r>
            <a:endParaRPr lang="fr-CA" altLang="fr-FR"/>
          </a:p>
        </p:txBody>
      </p:sp>
      <p:sp>
        <p:nvSpPr>
          <p:cNvPr id="22534" name="Espace réservé du texte 13">
            <a:extLst>
              <a:ext uri="{FF2B5EF4-FFF2-40B4-BE49-F238E27FC236}">
                <a16:creationId xmlns:a16="http://schemas.microsoft.com/office/drawing/2014/main" id="{D7364E18-9AF4-4515-B72D-E15D7653C139}"/>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Rivera JA et al. Salud Publica Mex 2008; 50: 173-95</a:t>
            </a:r>
          </a:p>
        </p:txBody>
      </p:sp>
      <p:graphicFrame>
        <p:nvGraphicFramePr>
          <p:cNvPr id="22535" name="Graphique 20">
            <a:extLst>
              <a:ext uri="{FF2B5EF4-FFF2-40B4-BE49-F238E27FC236}">
                <a16:creationId xmlns:a16="http://schemas.microsoft.com/office/drawing/2014/main" id="{1997CB29-4146-4E27-A6E9-8FCE8A02325F}"/>
              </a:ext>
            </a:extLst>
          </p:cNvPr>
          <p:cNvGraphicFramePr>
            <a:graphicFrameLocks/>
          </p:cNvGraphicFramePr>
          <p:nvPr/>
        </p:nvGraphicFramePr>
        <p:xfrm>
          <a:off x="657225" y="1089025"/>
          <a:ext cx="6480175" cy="4010025"/>
        </p:xfrm>
        <a:graphic>
          <a:graphicData uri="http://schemas.openxmlformats.org/presentationml/2006/ole">
            <mc:AlternateContent xmlns:mc="http://schemas.openxmlformats.org/markup-compatibility/2006">
              <mc:Choice xmlns:v="urn:schemas-microsoft-com:vml" Requires="v">
                <p:oleObj spid="_x0000_s22551" r:id="rId3" imgW="6480610" imgH="4011516" progId="Excel.Chart.8">
                  <p:embed/>
                </p:oleObj>
              </mc:Choice>
              <mc:Fallback>
                <p:oleObj r:id="rId3" imgW="6480610" imgH="4011516" progId="Excel.Chart.8">
                  <p:embed/>
                  <p:pic>
                    <p:nvPicPr>
                      <p:cNvPr id="0" name="Graphiqu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1089025"/>
                        <a:ext cx="6480175"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 Box 4">
            <a:extLst>
              <a:ext uri="{FF2B5EF4-FFF2-40B4-BE49-F238E27FC236}">
                <a16:creationId xmlns:a16="http://schemas.microsoft.com/office/drawing/2014/main" id="{DDE45826-29EA-4F3E-A989-2E5744005A5E}"/>
              </a:ext>
            </a:extLst>
          </p:cNvPr>
          <p:cNvSpPr txBox="1">
            <a:spLocks noChangeArrowheads="1"/>
          </p:cNvSpPr>
          <p:nvPr/>
        </p:nvSpPr>
        <p:spPr bwMode="auto">
          <a:xfrm rot="-5400000">
            <a:off x="-1104900" y="2849563"/>
            <a:ext cx="3382963" cy="401637"/>
          </a:xfrm>
          <a:prstGeom prst="rect">
            <a:avLst/>
          </a:prstGeom>
          <a:noFill/>
          <a:ln w="12700" cap="sq">
            <a:noFill/>
            <a:miter lim="800000"/>
            <a:headEnd/>
            <a:tailEnd/>
          </a:ln>
        </p:spPr>
        <p:txBody>
          <a:bodyPr>
            <a:spAutoFit/>
          </a:bodyPr>
          <a:lstStyle/>
          <a:p>
            <a:pPr algn="ctr">
              <a:spcBef>
                <a:spcPct val="50000"/>
              </a:spcBef>
              <a:defRPr/>
            </a:pPr>
            <a:r>
              <a:rPr lang="en-US" sz="2000" b="1" dirty="0">
                <a:solidFill>
                  <a:schemeClr val="tx2">
                    <a:lumMod val="50000"/>
                  </a:schemeClr>
                </a:solidFill>
                <a:latin typeface="Arial" charset="0"/>
                <a:ea typeface="ＭＳ Ｐゴシック"/>
                <a:cs typeface="ＭＳ Ｐゴシック"/>
              </a:rPr>
              <a:t>Calories per capita (kcal)</a:t>
            </a:r>
          </a:p>
        </p:txBody>
      </p:sp>
      <p:grpSp>
        <p:nvGrpSpPr>
          <p:cNvPr id="22537" name="Groupe 22">
            <a:extLst>
              <a:ext uri="{FF2B5EF4-FFF2-40B4-BE49-F238E27FC236}">
                <a16:creationId xmlns:a16="http://schemas.microsoft.com/office/drawing/2014/main" id="{56DD125F-E1F4-4B80-8F5A-7555E8BBC8C8}"/>
              </a:ext>
            </a:extLst>
          </p:cNvPr>
          <p:cNvGrpSpPr>
            <a:grpSpLocks/>
          </p:cNvGrpSpPr>
          <p:nvPr/>
        </p:nvGrpSpPr>
        <p:grpSpPr bwMode="auto">
          <a:xfrm>
            <a:off x="2127250" y="1493838"/>
            <a:ext cx="4230688" cy="1585912"/>
            <a:chOff x="-3780743" y="5218418"/>
            <a:chExt cx="4229343" cy="1586614"/>
          </a:xfrm>
        </p:grpSpPr>
        <p:sp>
          <p:nvSpPr>
            <p:cNvPr id="22547" name="Text Box 7">
              <a:extLst>
                <a:ext uri="{FF2B5EF4-FFF2-40B4-BE49-F238E27FC236}">
                  <a16:creationId xmlns:a16="http://schemas.microsoft.com/office/drawing/2014/main" id="{D6151A3C-63F8-4A3A-AC35-1C32FB13BB3E}"/>
                </a:ext>
              </a:extLst>
            </p:cNvPr>
            <p:cNvSpPr txBox="1">
              <a:spLocks noChangeArrowheads="1"/>
            </p:cNvSpPr>
            <p:nvPr/>
          </p:nvSpPr>
          <p:spPr bwMode="auto">
            <a:xfrm>
              <a:off x="-3780743" y="6497255"/>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165</a:t>
              </a:r>
            </a:p>
          </p:txBody>
        </p:sp>
        <p:sp>
          <p:nvSpPr>
            <p:cNvPr id="22548" name="Text Box 8">
              <a:extLst>
                <a:ext uri="{FF2B5EF4-FFF2-40B4-BE49-F238E27FC236}">
                  <a16:creationId xmlns:a16="http://schemas.microsoft.com/office/drawing/2014/main" id="{DE673FC8-B8E4-4D51-A5EB-A3FD3A1ABBB9}"/>
                </a:ext>
              </a:extLst>
            </p:cNvPr>
            <p:cNvSpPr txBox="1">
              <a:spLocks noChangeArrowheads="1"/>
            </p:cNvSpPr>
            <p:nvPr/>
          </p:nvSpPr>
          <p:spPr bwMode="auto">
            <a:xfrm>
              <a:off x="-2506879" y="555250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297</a:t>
              </a:r>
            </a:p>
          </p:txBody>
        </p:sp>
        <p:sp>
          <p:nvSpPr>
            <p:cNvPr id="22549" name="Text Box 9">
              <a:extLst>
                <a:ext uri="{FF2B5EF4-FFF2-40B4-BE49-F238E27FC236}">
                  <a16:creationId xmlns:a16="http://schemas.microsoft.com/office/drawing/2014/main" id="{09CAB505-3765-4E3B-8755-74DEB6CBCD50}"/>
                </a:ext>
              </a:extLst>
            </p:cNvPr>
            <p:cNvSpPr txBox="1">
              <a:spLocks noChangeArrowheads="1"/>
            </p:cNvSpPr>
            <p:nvPr/>
          </p:nvSpPr>
          <p:spPr bwMode="auto">
            <a:xfrm>
              <a:off x="-1284839" y="6317588"/>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190</a:t>
              </a:r>
            </a:p>
          </p:txBody>
        </p:sp>
        <p:sp>
          <p:nvSpPr>
            <p:cNvPr id="22550" name="Text Box 10">
              <a:extLst>
                <a:ext uri="{FF2B5EF4-FFF2-40B4-BE49-F238E27FC236}">
                  <a16:creationId xmlns:a16="http://schemas.microsoft.com/office/drawing/2014/main" id="{CCEF8014-340F-454A-BDEF-2D4C5AE7670E}"/>
                </a:ext>
              </a:extLst>
            </p:cNvPr>
            <p:cNvSpPr txBox="1">
              <a:spLocks noChangeArrowheads="1"/>
            </p:cNvSpPr>
            <p:nvPr/>
          </p:nvSpPr>
          <p:spPr bwMode="auto">
            <a:xfrm>
              <a:off x="-34224" y="5218418"/>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343</a:t>
              </a:r>
            </a:p>
          </p:txBody>
        </p:sp>
      </p:grpSp>
      <p:sp>
        <p:nvSpPr>
          <p:cNvPr id="13" name="Rectangle à coins arrondis 12">
            <a:extLst>
              <a:ext uri="{FF2B5EF4-FFF2-40B4-BE49-F238E27FC236}">
                <a16:creationId xmlns:a16="http://schemas.microsoft.com/office/drawing/2014/main" id="{97E9C24F-9AC8-4592-885C-7631336F3B6A}"/>
              </a:ext>
            </a:extLst>
          </p:cNvPr>
          <p:cNvSpPr/>
          <p:nvPr/>
        </p:nvSpPr>
        <p:spPr>
          <a:xfrm>
            <a:off x="6462713" y="863600"/>
            <a:ext cx="2609850" cy="1260475"/>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15" name="Tekstikehys 13">
            <a:extLst>
              <a:ext uri="{FF2B5EF4-FFF2-40B4-BE49-F238E27FC236}">
                <a16:creationId xmlns:a16="http://schemas.microsoft.com/office/drawing/2014/main" id="{251A22CF-966E-4795-922A-D7CC69EF66C9}"/>
              </a:ext>
            </a:extLst>
          </p:cNvPr>
          <p:cNvSpPr txBox="1">
            <a:spLocks noChangeArrowheads="1"/>
          </p:cNvSpPr>
          <p:nvPr/>
        </p:nvSpPr>
        <p:spPr bwMode="auto">
          <a:xfrm>
            <a:off x="6813550" y="1190625"/>
            <a:ext cx="1187450" cy="338138"/>
          </a:xfrm>
          <a:prstGeom prst="rect">
            <a:avLst/>
          </a:prstGeom>
          <a:noFill/>
          <a:ln w="9525">
            <a:noFill/>
            <a:miter lim="800000"/>
            <a:headEnd/>
            <a:tailEnd/>
          </a:ln>
        </p:spPr>
        <p:txBody>
          <a:bodyPr wrap="none" anchor="ctr">
            <a:spAutoFit/>
          </a:bodyPr>
          <a:lstStyle/>
          <a:p>
            <a:pPr>
              <a:defRPr/>
            </a:pPr>
            <a:r>
              <a:rPr lang="fi-FI" sz="1600" dirty="0">
                <a:latin typeface="+mn-lt"/>
                <a:ea typeface="ＭＳ Ｐゴシック"/>
                <a:cs typeface="Arial" charset="0"/>
              </a:rPr>
              <a:t>Whole milk</a:t>
            </a:r>
          </a:p>
        </p:txBody>
      </p:sp>
      <p:sp>
        <p:nvSpPr>
          <p:cNvPr id="17" name="Suorakulmio 15">
            <a:extLst>
              <a:ext uri="{FF2B5EF4-FFF2-40B4-BE49-F238E27FC236}">
                <a16:creationId xmlns:a16="http://schemas.microsoft.com/office/drawing/2014/main" id="{F336078F-FCEB-465B-AF39-0AB0CA80763E}"/>
              </a:ext>
            </a:extLst>
          </p:cNvPr>
          <p:cNvSpPr>
            <a:spLocks noChangeArrowheads="1"/>
          </p:cNvSpPr>
          <p:nvPr/>
        </p:nvSpPr>
        <p:spPr bwMode="auto">
          <a:xfrm>
            <a:off x="6635750" y="1268413"/>
            <a:ext cx="179388" cy="180975"/>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16" name="Suorakulmio 14">
            <a:extLst>
              <a:ext uri="{FF2B5EF4-FFF2-40B4-BE49-F238E27FC236}">
                <a16:creationId xmlns:a16="http://schemas.microsoft.com/office/drawing/2014/main" id="{5D82F48C-2E4C-435F-A78D-09EA276255AE}"/>
              </a:ext>
            </a:extLst>
          </p:cNvPr>
          <p:cNvSpPr>
            <a:spLocks noChangeArrowheads="1"/>
          </p:cNvSpPr>
          <p:nvPr/>
        </p:nvSpPr>
        <p:spPr bwMode="auto">
          <a:xfrm>
            <a:off x="6635750" y="1004888"/>
            <a:ext cx="179388" cy="179387"/>
          </a:xfrm>
          <a:prstGeom prst="rect">
            <a:avLst/>
          </a:prstGeom>
          <a:solidFill>
            <a:schemeClr val="accent5"/>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18" name="Tekstikehys 13">
            <a:extLst>
              <a:ext uri="{FF2B5EF4-FFF2-40B4-BE49-F238E27FC236}">
                <a16:creationId xmlns:a16="http://schemas.microsoft.com/office/drawing/2014/main" id="{BB0045EB-2B76-4DFF-976C-EC114E16F4FC}"/>
              </a:ext>
            </a:extLst>
          </p:cNvPr>
          <p:cNvSpPr txBox="1">
            <a:spLocks noChangeArrowheads="1"/>
          </p:cNvSpPr>
          <p:nvPr/>
        </p:nvSpPr>
        <p:spPr bwMode="auto">
          <a:xfrm>
            <a:off x="6813550" y="925513"/>
            <a:ext cx="700088" cy="338137"/>
          </a:xfrm>
          <a:prstGeom prst="rect">
            <a:avLst/>
          </a:prstGeom>
          <a:noFill/>
          <a:ln w="9525">
            <a:noFill/>
            <a:miter lim="800000"/>
            <a:headEnd/>
            <a:tailEnd/>
          </a:ln>
        </p:spPr>
        <p:txBody>
          <a:bodyPr wrap="none" anchor="ctr">
            <a:spAutoFit/>
          </a:bodyPr>
          <a:lstStyle/>
          <a:p>
            <a:pPr>
              <a:defRPr/>
            </a:pPr>
            <a:r>
              <a:rPr lang="fi-FI" sz="1600" dirty="0">
                <a:latin typeface="+mn-lt"/>
                <a:ea typeface="ＭＳ Ｐゴシック"/>
                <a:cs typeface="Arial" charset="0"/>
              </a:rPr>
              <a:t>Other</a:t>
            </a:r>
          </a:p>
        </p:txBody>
      </p:sp>
      <p:sp>
        <p:nvSpPr>
          <p:cNvPr id="19" name="Tekstikehys 13">
            <a:extLst>
              <a:ext uri="{FF2B5EF4-FFF2-40B4-BE49-F238E27FC236}">
                <a16:creationId xmlns:a16="http://schemas.microsoft.com/office/drawing/2014/main" id="{8591450D-BDDA-4D4C-BA18-6283B5604040}"/>
              </a:ext>
            </a:extLst>
          </p:cNvPr>
          <p:cNvSpPr txBox="1">
            <a:spLocks noChangeArrowheads="1"/>
          </p:cNvSpPr>
          <p:nvPr/>
        </p:nvSpPr>
        <p:spPr bwMode="auto">
          <a:xfrm>
            <a:off x="6813550" y="1460500"/>
            <a:ext cx="2290763" cy="338138"/>
          </a:xfrm>
          <a:prstGeom prst="rect">
            <a:avLst/>
          </a:prstGeom>
          <a:noFill/>
          <a:ln w="9525">
            <a:noFill/>
            <a:miter lim="800000"/>
            <a:headEnd/>
            <a:tailEnd/>
          </a:ln>
        </p:spPr>
        <p:txBody>
          <a:bodyPr wrap="none" anchor="ctr">
            <a:spAutoFit/>
          </a:bodyPr>
          <a:lstStyle/>
          <a:p>
            <a:pPr>
              <a:defRPr/>
            </a:pPr>
            <a:r>
              <a:rPr lang="fi-FI" sz="1600" dirty="0">
                <a:latin typeface="+mn-lt"/>
                <a:ea typeface="ＭＳ Ｐゴシック"/>
                <a:cs typeface="Arial" charset="0"/>
              </a:rPr>
              <a:t>Sweetened juice drinks</a:t>
            </a:r>
          </a:p>
        </p:txBody>
      </p:sp>
      <p:sp>
        <p:nvSpPr>
          <p:cNvPr id="22544" name="Suorakulmio 14">
            <a:extLst>
              <a:ext uri="{FF2B5EF4-FFF2-40B4-BE49-F238E27FC236}">
                <a16:creationId xmlns:a16="http://schemas.microsoft.com/office/drawing/2014/main" id="{19D2F0C9-DFC0-4D87-AAFD-A336F1C07355}"/>
              </a:ext>
            </a:extLst>
          </p:cNvPr>
          <p:cNvSpPr>
            <a:spLocks noChangeArrowheads="1"/>
          </p:cNvSpPr>
          <p:nvPr/>
        </p:nvSpPr>
        <p:spPr bwMode="auto">
          <a:xfrm>
            <a:off x="6635750" y="1539875"/>
            <a:ext cx="179388" cy="179388"/>
          </a:xfrm>
          <a:prstGeom prst="rect">
            <a:avLst/>
          </a:prstGeom>
          <a:solidFill>
            <a:schemeClr val="accent2"/>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0" name="Tekstikehys 13">
            <a:extLst>
              <a:ext uri="{FF2B5EF4-FFF2-40B4-BE49-F238E27FC236}">
                <a16:creationId xmlns:a16="http://schemas.microsoft.com/office/drawing/2014/main" id="{3687B966-A12D-445B-ACFE-E72E2195EF8E}"/>
              </a:ext>
            </a:extLst>
          </p:cNvPr>
          <p:cNvSpPr txBox="1">
            <a:spLocks noChangeArrowheads="1"/>
          </p:cNvSpPr>
          <p:nvPr/>
        </p:nvSpPr>
        <p:spPr bwMode="auto">
          <a:xfrm>
            <a:off x="6813550" y="1730375"/>
            <a:ext cx="765175" cy="338138"/>
          </a:xfrm>
          <a:prstGeom prst="rect">
            <a:avLst/>
          </a:prstGeom>
          <a:noFill/>
          <a:ln w="9525">
            <a:noFill/>
            <a:miter lim="800000"/>
            <a:headEnd/>
            <a:tailEnd/>
          </a:ln>
        </p:spPr>
        <p:txBody>
          <a:bodyPr wrap="none" anchor="ctr">
            <a:spAutoFit/>
          </a:bodyPr>
          <a:lstStyle/>
          <a:p>
            <a:pPr>
              <a:defRPr/>
            </a:pPr>
            <a:r>
              <a:rPr lang="fi-FI" sz="1600" dirty="0">
                <a:latin typeface="+mn-lt"/>
                <a:ea typeface="ＭＳ Ｐゴシック"/>
                <a:cs typeface="Arial" charset="0"/>
              </a:rPr>
              <a:t>Sodas</a:t>
            </a:r>
          </a:p>
        </p:txBody>
      </p:sp>
      <p:sp>
        <p:nvSpPr>
          <p:cNvPr id="22546" name="Suorakulmio 14">
            <a:extLst>
              <a:ext uri="{FF2B5EF4-FFF2-40B4-BE49-F238E27FC236}">
                <a16:creationId xmlns:a16="http://schemas.microsoft.com/office/drawing/2014/main" id="{146AAAA0-C370-4AF7-8BBE-A76B47683981}"/>
              </a:ext>
            </a:extLst>
          </p:cNvPr>
          <p:cNvSpPr>
            <a:spLocks noChangeArrowheads="1"/>
          </p:cNvSpPr>
          <p:nvPr/>
        </p:nvSpPr>
        <p:spPr bwMode="auto">
          <a:xfrm>
            <a:off x="6635750" y="1809750"/>
            <a:ext cx="179388" cy="179388"/>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Text Box 11">
            <a:extLst>
              <a:ext uri="{FF2B5EF4-FFF2-40B4-BE49-F238E27FC236}">
                <a16:creationId xmlns:a16="http://schemas.microsoft.com/office/drawing/2014/main" id="{16D65B8E-166C-425B-B425-5977DAAE348D}"/>
              </a:ext>
            </a:extLst>
          </p:cNvPr>
          <p:cNvSpPr txBox="1">
            <a:spLocks noChangeArrowheads="1"/>
          </p:cNvSpPr>
          <p:nvPr/>
        </p:nvSpPr>
        <p:spPr bwMode="auto">
          <a:xfrm>
            <a:off x="296863" y="5319713"/>
            <a:ext cx="6030912" cy="698500"/>
          </a:xfrm>
          <a:prstGeom prst="roundRect">
            <a:avLst/>
          </a:prstGeom>
          <a:ln w="19050">
            <a:headEnd/>
            <a:tailEnd/>
          </a:ln>
        </p:spPr>
        <p:style>
          <a:lnRef idx="2">
            <a:schemeClr val="accent1"/>
          </a:lnRef>
          <a:fillRef idx="1">
            <a:schemeClr val="lt1"/>
          </a:fillRef>
          <a:effectRef idx="0">
            <a:schemeClr val="accent1"/>
          </a:effectRef>
          <a:fontRef idx="minor">
            <a:schemeClr val="dk1"/>
          </a:fontRef>
        </p:style>
        <p:txBody>
          <a:bodyPr anchor="ctr"/>
          <a:lstStyle/>
          <a:p>
            <a:pPr defTabSz="168275">
              <a:spcBef>
                <a:spcPts val="300"/>
              </a:spcBef>
              <a:buFont typeface="Wingdings" pitchFamily="2" charset="2"/>
              <a:buChar char="§"/>
              <a:defRPr/>
            </a:pPr>
            <a:r>
              <a:rPr lang="en-US" sz="1100" dirty="0"/>
              <a:t> High sugar is composed of mainly soft drinks, sweetened juices, </a:t>
            </a:r>
            <a:r>
              <a:rPr lang="en-US" sz="1100" dirty="0" err="1"/>
              <a:t>agua</a:t>
            </a:r>
            <a:r>
              <a:rPr lang="en-US" sz="1100" dirty="0"/>
              <a:t> </a:t>
            </a:r>
            <a:r>
              <a:rPr lang="en-US" sz="1100" dirty="0" err="1"/>
              <a:t>frescas</a:t>
            </a:r>
            <a:r>
              <a:rPr lang="en-US" sz="1100" dirty="0"/>
              <a:t> and alcohol.</a:t>
            </a:r>
          </a:p>
          <a:p>
            <a:pPr defTabSz="168275">
              <a:spcBef>
                <a:spcPts val="300"/>
              </a:spcBef>
              <a:buFont typeface="Wingdings" pitchFamily="2" charset="2"/>
              <a:buChar char="§"/>
              <a:defRPr/>
            </a:pPr>
            <a:r>
              <a:rPr lang="en-US" sz="1100" dirty="0"/>
              <a:t> High calorie and low benefit is mainly whole milk. </a:t>
            </a:r>
          </a:p>
          <a:p>
            <a:pPr defTabSz="168275">
              <a:spcBef>
                <a:spcPts val="300"/>
              </a:spcBef>
              <a:buFont typeface="Wingdings" pitchFamily="2" charset="2"/>
              <a:buChar char="§"/>
              <a:defRPr/>
            </a:pPr>
            <a:r>
              <a:rPr lang="en-US" sz="1100" dirty="0"/>
              <a:t> Low calories are slightly sweetened coffee and skim milk.</a:t>
            </a:r>
          </a:p>
        </p:txBody>
      </p:sp>
      <p:sp>
        <p:nvSpPr>
          <p:cNvPr id="23555" name="Titre 12">
            <a:extLst>
              <a:ext uri="{FF2B5EF4-FFF2-40B4-BE49-F238E27FC236}">
                <a16:creationId xmlns:a16="http://schemas.microsoft.com/office/drawing/2014/main" id="{07B98DB0-4FCD-4702-AE14-65096BBBE00C}"/>
              </a:ext>
            </a:extLst>
          </p:cNvPr>
          <p:cNvSpPr>
            <a:spLocks noGrp="1"/>
          </p:cNvSpPr>
          <p:nvPr>
            <p:ph type="title"/>
          </p:nvPr>
        </p:nvSpPr>
        <p:spPr>
          <a:xfrm>
            <a:off x="1019175" y="1588"/>
            <a:ext cx="7686675" cy="831850"/>
          </a:xfrm>
        </p:spPr>
        <p:txBody>
          <a:bodyPr/>
          <a:lstStyle/>
          <a:p>
            <a:r>
              <a:rPr lang="en-US" altLang="fr-FR"/>
              <a:t>Beverage Consumption Trends of Mexican Adolescents </a:t>
            </a:r>
            <a:br>
              <a:rPr lang="en-US" altLang="fr-FR"/>
            </a:br>
            <a:r>
              <a:rPr lang="en-US" altLang="fr-FR"/>
              <a:t>and Adult Women, 1999 and 2006</a:t>
            </a:r>
            <a:endParaRPr lang="fr-CA" altLang="fr-FR"/>
          </a:p>
        </p:txBody>
      </p:sp>
      <p:sp>
        <p:nvSpPr>
          <p:cNvPr id="23556" name="Espace réservé du texte 14">
            <a:extLst>
              <a:ext uri="{FF2B5EF4-FFF2-40B4-BE49-F238E27FC236}">
                <a16:creationId xmlns:a16="http://schemas.microsoft.com/office/drawing/2014/main" id="{7EA9331C-5572-4758-9116-9EB8081ED3A5}"/>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Rivera JA et al. Salud Publica Mex 2008; 50: 173-95</a:t>
            </a:r>
          </a:p>
        </p:txBody>
      </p:sp>
      <p:sp>
        <p:nvSpPr>
          <p:cNvPr id="23557" name="Text Box 5">
            <a:extLst>
              <a:ext uri="{FF2B5EF4-FFF2-40B4-BE49-F238E27FC236}">
                <a16:creationId xmlns:a16="http://schemas.microsoft.com/office/drawing/2014/main" id="{F34023F0-EF3D-45E4-8DC2-A55316B0A137}"/>
              </a:ext>
            </a:extLst>
          </p:cNvPr>
          <p:cNvSpPr txBox="1">
            <a:spLocks noChangeArrowheads="1"/>
          </p:cNvSpPr>
          <p:nvPr/>
        </p:nvSpPr>
        <p:spPr bwMode="auto">
          <a:xfrm>
            <a:off x="1646238" y="4824413"/>
            <a:ext cx="218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b="1">
                <a:solidFill>
                  <a:srgbClr val="002060"/>
                </a:solidFill>
              </a:rPr>
              <a:t>12-18 years of age</a:t>
            </a:r>
          </a:p>
        </p:txBody>
      </p:sp>
      <p:sp>
        <p:nvSpPr>
          <p:cNvPr id="23558" name="Text Box 6">
            <a:extLst>
              <a:ext uri="{FF2B5EF4-FFF2-40B4-BE49-F238E27FC236}">
                <a16:creationId xmlns:a16="http://schemas.microsoft.com/office/drawing/2014/main" id="{54777E41-BF3F-414A-BDA6-AB0B552E089E}"/>
              </a:ext>
            </a:extLst>
          </p:cNvPr>
          <p:cNvSpPr txBox="1">
            <a:spLocks noChangeArrowheads="1"/>
          </p:cNvSpPr>
          <p:nvPr/>
        </p:nvSpPr>
        <p:spPr bwMode="auto">
          <a:xfrm>
            <a:off x="4186238" y="4824413"/>
            <a:ext cx="21859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b="1">
                <a:solidFill>
                  <a:srgbClr val="002060"/>
                </a:solidFill>
              </a:rPr>
              <a:t>19-49 years of age</a:t>
            </a:r>
          </a:p>
        </p:txBody>
      </p:sp>
      <p:graphicFrame>
        <p:nvGraphicFramePr>
          <p:cNvPr id="23559" name="Graphique 24">
            <a:extLst>
              <a:ext uri="{FF2B5EF4-FFF2-40B4-BE49-F238E27FC236}">
                <a16:creationId xmlns:a16="http://schemas.microsoft.com/office/drawing/2014/main" id="{B5639EA6-96F9-426B-A885-468BFD357978}"/>
              </a:ext>
            </a:extLst>
          </p:cNvPr>
          <p:cNvGraphicFramePr>
            <a:graphicFrameLocks/>
          </p:cNvGraphicFramePr>
          <p:nvPr/>
        </p:nvGraphicFramePr>
        <p:xfrm>
          <a:off x="696913" y="954088"/>
          <a:ext cx="6484937" cy="4010025"/>
        </p:xfrm>
        <a:graphic>
          <a:graphicData uri="http://schemas.openxmlformats.org/presentationml/2006/ole">
            <mc:AlternateContent xmlns:mc="http://schemas.openxmlformats.org/markup-compatibility/2006">
              <mc:Choice xmlns:v="urn:schemas-microsoft-com:vml" Requires="v">
                <p:oleObj spid="_x0000_s23573" r:id="rId3" imgW="6486706" imgH="4011516" progId="Excel.Chart.8">
                  <p:embed/>
                </p:oleObj>
              </mc:Choice>
              <mc:Fallback>
                <p:oleObj r:id="rId3" imgW="6486706" imgH="4011516" progId="Excel.Chart.8">
                  <p:embed/>
                  <p:pic>
                    <p:nvPicPr>
                      <p:cNvPr id="0" name="Graphique 2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954088"/>
                        <a:ext cx="6484937" cy="401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 Box 4">
            <a:extLst>
              <a:ext uri="{FF2B5EF4-FFF2-40B4-BE49-F238E27FC236}">
                <a16:creationId xmlns:a16="http://schemas.microsoft.com/office/drawing/2014/main" id="{F55A1FFE-8862-4632-A0EB-3CDBC1283F30}"/>
              </a:ext>
            </a:extLst>
          </p:cNvPr>
          <p:cNvSpPr txBox="1">
            <a:spLocks noChangeArrowheads="1"/>
          </p:cNvSpPr>
          <p:nvPr/>
        </p:nvSpPr>
        <p:spPr bwMode="auto">
          <a:xfrm rot="-5400000">
            <a:off x="-1104899" y="2714625"/>
            <a:ext cx="3382962" cy="401637"/>
          </a:xfrm>
          <a:prstGeom prst="rect">
            <a:avLst/>
          </a:prstGeom>
          <a:noFill/>
          <a:ln w="12700" cap="sq">
            <a:noFill/>
            <a:miter lim="800000"/>
            <a:headEnd/>
            <a:tailEnd/>
          </a:ln>
        </p:spPr>
        <p:txBody>
          <a:bodyPr>
            <a:spAutoFit/>
          </a:bodyPr>
          <a:lstStyle/>
          <a:p>
            <a:pPr algn="ctr">
              <a:spcBef>
                <a:spcPct val="50000"/>
              </a:spcBef>
              <a:defRPr/>
            </a:pPr>
            <a:r>
              <a:rPr lang="en-US" sz="2000" b="1" dirty="0">
                <a:solidFill>
                  <a:schemeClr val="tx2">
                    <a:lumMod val="50000"/>
                  </a:schemeClr>
                </a:solidFill>
                <a:latin typeface="Arial" charset="0"/>
                <a:ea typeface="ＭＳ Ｐゴシック"/>
                <a:cs typeface="ＭＳ Ｐゴシック"/>
              </a:rPr>
              <a:t>Kcal per day</a:t>
            </a:r>
          </a:p>
        </p:txBody>
      </p:sp>
      <p:grpSp>
        <p:nvGrpSpPr>
          <p:cNvPr id="23561" name="Groupe 26">
            <a:extLst>
              <a:ext uri="{FF2B5EF4-FFF2-40B4-BE49-F238E27FC236}">
                <a16:creationId xmlns:a16="http://schemas.microsoft.com/office/drawing/2014/main" id="{1C9A4157-FE9E-4BB3-A942-3E2ABFA851F4}"/>
              </a:ext>
            </a:extLst>
          </p:cNvPr>
          <p:cNvGrpSpPr>
            <a:grpSpLocks/>
          </p:cNvGrpSpPr>
          <p:nvPr/>
        </p:nvGrpSpPr>
        <p:grpSpPr bwMode="auto">
          <a:xfrm>
            <a:off x="2185988" y="1201738"/>
            <a:ext cx="4186237" cy="1866900"/>
            <a:chOff x="-3929875" y="5099380"/>
            <a:chExt cx="4185465" cy="1866975"/>
          </a:xfrm>
        </p:grpSpPr>
        <p:sp>
          <p:nvSpPr>
            <p:cNvPr id="23569" name="Text Box 7">
              <a:extLst>
                <a:ext uri="{FF2B5EF4-FFF2-40B4-BE49-F238E27FC236}">
                  <a16:creationId xmlns:a16="http://schemas.microsoft.com/office/drawing/2014/main" id="{E82618D6-19B3-496A-9306-030D90B73BA3}"/>
                </a:ext>
              </a:extLst>
            </p:cNvPr>
            <p:cNvSpPr txBox="1">
              <a:spLocks noChangeArrowheads="1"/>
            </p:cNvSpPr>
            <p:nvPr/>
          </p:nvSpPr>
          <p:spPr bwMode="auto">
            <a:xfrm>
              <a:off x="-3929875" y="6613573"/>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154</a:t>
              </a:r>
            </a:p>
          </p:txBody>
        </p:sp>
        <p:sp>
          <p:nvSpPr>
            <p:cNvPr id="23570" name="Text Box 8">
              <a:extLst>
                <a:ext uri="{FF2B5EF4-FFF2-40B4-BE49-F238E27FC236}">
                  <a16:creationId xmlns:a16="http://schemas.microsoft.com/office/drawing/2014/main" id="{2333C9EB-4C21-4585-B46F-74844CDC72FB}"/>
                </a:ext>
              </a:extLst>
            </p:cNvPr>
            <p:cNvSpPr txBox="1">
              <a:spLocks noChangeArrowheads="1"/>
            </p:cNvSpPr>
            <p:nvPr/>
          </p:nvSpPr>
          <p:spPr bwMode="auto">
            <a:xfrm>
              <a:off x="-2669735" y="5220685"/>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349</a:t>
              </a:r>
            </a:p>
          </p:txBody>
        </p:sp>
        <p:sp>
          <p:nvSpPr>
            <p:cNvPr id="23571" name="Text Box 9">
              <a:extLst>
                <a:ext uri="{FF2B5EF4-FFF2-40B4-BE49-F238E27FC236}">
                  <a16:creationId xmlns:a16="http://schemas.microsoft.com/office/drawing/2014/main" id="{E1154956-AD62-4AAE-8F4F-2D0A2E1B20AC}"/>
                </a:ext>
              </a:extLst>
            </p:cNvPr>
            <p:cNvSpPr txBox="1">
              <a:spLocks noChangeArrowheads="1"/>
            </p:cNvSpPr>
            <p:nvPr/>
          </p:nvSpPr>
          <p:spPr bwMode="auto">
            <a:xfrm>
              <a:off x="-1454600" y="6658578"/>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145</a:t>
              </a:r>
            </a:p>
          </p:txBody>
        </p:sp>
        <p:sp>
          <p:nvSpPr>
            <p:cNvPr id="23572" name="Text Box 10">
              <a:extLst>
                <a:ext uri="{FF2B5EF4-FFF2-40B4-BE49-F238E27FC236}">
                  <a16:creationId xmlns:a16="http://schemas.microsoft.com/office/drawing/2014/main" id="{842313CC-474F-47D1-87DF-2ADA87A57DF2}"/>
                </a:ext>
              </a:extLst>
            </p:cNvPr>
            <p:cNvSpPr txBox="1">
              <a:spLocks noChangeArrowheads="1"/>
            </p:cNvSpPr>
            <p:nvPr/>
          </p:nvSpPr>
          <p:spPr bwMode="auto">
            <a:xfrm>
              <a:off x="-227234" y="5099380"/>
              <a:ext cx="4828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366</a:t>
              </a:r>
            </a:p>
          </p:txBody>
        </p:sp>
      </p:grpSp>
      <p:sp>
        <p:nvSpPr>
          <p:cNvPr id="18" name="Rectangle à coins arrondis 17">
            <a:extLst>
              <a:ext uri="{FF2B5EF4-FFF2-40B4-BE49-F238E27FC236}">
                <a16:creationId xmlns:a16="http://schemas.microsoft.com/office/drawing/2014/main" id="{DF7C16BA-9026-4859-8C90-8864432FDC78}"/>
              </a:ext>
            </a:extLst>
          </p:cNvPr>
          <p:cNvSpPr/>
          <p:nvPr/>
        </p:nvSpPr>
        <p:spPr>
          <a:xfrm>
            <a:off x="6427788" y="863600"/>
            <a:ext cx="2681287" cy="99060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3563" name="Suorakulmio 14">
            <a:extLst>
              <a:ext uri="{FF2B5EF4-FFF2-40B4-BE49-F238E27FC236}">
                <a16:creationId xmlns:a16="http://schemas.microsoft.com/office/drawing/2014/main" id="{DA047C3C-1A1C-4F61-993C-DBD7D9C69C37}"/>
              </a:ext>
            </a:extLst>
          </p:cNvPr>
          <p:cNvSpPr>
            <a:spLocks noChangeArrowheads="1"/>
          </p:cNvSpPr>
          <p:nvPr/>
        </p:nvSpPr>
        <p:spPr bwMode="auto">
          <a:xfrm>
            <a:off x="6562725" y="987425"/>
            <a:ext cx="179388" cy="179388"/>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4" name="Tekstikehys 13">
            <a:extLst>
              <a:ext uri="{FF2B5EF4-FFF2-40B4-BE49-F238E27FC236}">
                <a16:creationId xmlns:a16="http://schemas.microsoft.com/office/drawing/2014/main" id="{9C1ECD37-84A3-4EC9-B9FE-3EF623664251}"/>
              </a:ext>
            </a:extLst>
          </p:cNvPr>
          <p:cNvSpPr txBox="1">
            <a:spLocks noChangeArrowheads="1"/>
          </p:cNvSpPr>
          <p:nvPr/>
        </p:nvSpPr>
        <p:spPr bwMode="auto">
          <a:xfrm>
            <a:off x="6734175" y="922338"/>
            <a:ext cx="1050925" cy="307975"/>
          </a:xfrm>
          <a:prstGeom prst="rect">
            <a:avLst/>
          </a:prstGeom>
          <a:noFill/>
          <a:ln w="9525">
            <a:noFill/>
            <a:miter lim="800000"/>
            <a:headEnd/>
            <a:tailEnd/>
          </a:ln>
        </p:spPr>
        <p:txBody>
          <a:bodyPr wrap="none" anchor="ctr">
            <a:spAutoFit/>
          </a:bodyPr>
          <a:lstStyle/>
          <a:p>
            <a:pPr>
              <a:defRPr/>
            </a:pPr>
            <a:r>
              <a:rPr lang="fi-FI" sz="1400" dirty="0">
                <a:latin typeface="+mn-lt"/>
                <a:ea typeface="ＭＳ Ｐゴシック"/>
                <a:cs typeface="Arial" charset="0"/>
              </a:rPr>
              <a:t>High sugar</a:t>
            </a:r>
          </a:p>
        </p:txBody>
      </p:sp>
      <p:sp>
        <p:nvSpPr>
          <p:cNvPr id="33" name="Tekstikehys 13">
            <a:extLst>
              <a:ext uri="{FF2B5EF4-FFF2-40B4-BE49-F238E27FC236}">
                <a16:creationId xmlns:a16="http://schemas.microsoft.com/office/drawing/2014/main" id="{2D82DD50-931D-4FDC-94AB-E599990021ED}"/>
              </a:ext>
            </a:extLst>
          </p:cNvPr>
          <p:cNvSpPr txBox="1">
            <a:spLocks noChangeArrowheads="1"/>
          </p:cNvSpPr>
          <p:nvPr/>
        </p:nvSpPr>
        <p:spPr bwMode="auto">
          <a:xfrm>
            <a:off x="6743700" y="1193800"/>
            <a:ext cx="2382838" cy="307975"/>
          </a:xfrm>
          <a:prstGeom prst="rect">
            <a:avLst/>
          </a:prstGeom>
          <a:noFill/>
          <a:ln w="9525">
            <a:noFill/>
            <a:miter lim="800000"/>
            <a:headEnd/>
            <a:tailEnd/>
          </a:ln>
        </p:spPr>
        <p:txBody>
          <a:bodyPr wrap="none" anchor="ctr">
            <a:spAutoFit/>
          </a:bodyPr>
          <a:lstStyle/>
          <a:p>
            <a:pPr>
              <a:defRPr/>
            </a:pPr>
            <a:r>
              <a:rPr lang="fi-FI" sz="1400" dirty="0">
                <a:latin typeface="+mn-lt"/>
                <a:ea typeface="ＭＳ Ｐゴシック"/>
                <a:cs typeface="Arial" charset="0"/>
              </a:rPr>
              <a:t>High calorie and low benefit</a:t>
            </a:r>
          </a:p>
        </p:txBody>
      </p:sp>
      <p:sp>
        <p:nvSpPr>
          <p:cNvPr id="23566" name="Suorakulmio 14">
            <a:extLst>
              <a:ext uri="{FF2B5EF4-FFF2-40B4-BE49-F238E27FC236}">
                <a16:creationId xmlns:a16="http://schemas.microsoft.com/office/drawing/2014/main" id="{D7D3EF56-4804-426A-8ABF-2AEF2A7BD843}"/>
              </a:ext>
            </a:extLst>
          </p:cNvPr>
          <p:cNvSpPr>
            <a:spLocks noChangeArrowheads="1"/>
          </p:cNvSpPr>
          <p:nvPr/>
        </p:nvSpPr>
        <p:spPr bwMode="auto">
          <a:xfrm>
            <a:off x="6562725" y="1258888"/>
            <a:ext cx="179388" cy="179387"/>
          </a:xfrm>
          <a:prstGeom prst="rect">
            <a:avLst/>
          </a:prstGeom>
          <a:solidFill>
            <a:schemeClr val="accent2"/>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36" name="Tekstikehys 13">
            <a:extLst>
              <a:ext uri="{FF2B5EF4-FFF2-40B4-BE49-F238E27FC236}">
                <a16:creationId xmlns:a16="http://schemas.microsoft.com/office/drawing/2014/main" id="{39F090D3-CE7D-444F-972C-9CB271746C60}"/>
              </a:ext>
            </a:extLst>
          </p:cNvPr>
          <p:cNvSpPr txBox="1">
            <a:spLocks noChangeArrowheads="1"/>
          </p:cNvSpPr>
          <p:nvPr/>
        </p:nvSpPr>
        <p:spPr bwMode="auto">
          <a:xfrm>
            <a:off x="6753225" y="1465263"/>
            <a:ext cx="1179513" cy="307975"/>
          </a:xfrm>
          <a:prstGeom prst="rect">
            <a:avLst/>
          </a:prstGeom>
          <a:noFill/>
          <a:ln w="9525">
            <a:noFill/>
            <a:miter lim="800000"/>
            <a:headEnd/>
            <a:tailEnd/>
          </a:ln>
        </p:spPr>
        <p:txBody>
          <a:bodyPr wrap="none" anchor="ctr">
            <a:spAutoFit/>
          </a:bodyPr>
          <a:lstStyle/>
          <a:p>
            <a:pPr>
              <a:defRPr/>
            </a:pPr>
            <a:r>
              <a:rPr lang="fi-FI" sz="1400" dirty="0">
                <a:latin typeface="+mn-lt"/>
                <a:ea typeface="ＭＳ Ｐゴシック"/>
                <a:cs typeface="Arial" charset="0"/>
              </a:rPr>
              <a:t>Low calories</a:t>
            </a:r>
          </a:p>
        </p:txBody>
      </p:sp>
      <p:sp>
        <p:nvSpPr>
          <p:cNvPr id="37" name="Suorakulmio 14">
            <a:extLst>
              <a:ext uri="{FF2B5EF4-FFF2-40B4-BE49-F238E27FC236}">
                <a16:creationId xmlns:a16="http://schemas.microsoft.com/office/drawing/2014/main" id="{41A86451-8252-45C7-A14D-D0280E0A53E8}"/>
              </a:ext>
            </a:extLst>
          </p:cNvPr>
          <p:cNvSpPr>
            <a:spLocks noChangeArrowheads="1"/>
          </p:cNvSpPr>
          <p:nvPr/>
        </p:nvSpPr>
        <p:spPr bwMode="auto">
          <a:xfrm>
            <a:off x="6562725" y="1528763"/>
            <a:ext cx="179388" cy="179387"/>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0">
            <a:extLst>
              <a:ext uri="{FF2B5EF4-FFF2-40B4-BE49-F238E27FC236}">
                <a16:creationId xmlns:a16="http://schemas.microsoft.com/office/drawing/2014/main" id="{729CDD0C-C7D6-4737-94E1-EDD49A6CA19F}"/>
              </a:ext>
            </a:extLst>
          </p:cNvPr>
          <p:cNvSpPr>
            <a:spLocks noGrp="1"/>
          </p:cNvSpPr>
          <p:nvPr>
            <p:ph type="title"/>
          </p:nvPr>
        </p:nvSpPr>
        <p:spPr>
          <a:xfrm>
            <a:off x="1019175" y="1588"/>
            <a:ext cx="7686675" cy="831850"/>
          </a:xfrm>
        </p:spPr>
        <p:txBody>
          <a:bodyPr/>
          <a:lstStyle/>
          <a:p>
            <a:r>
              <a:rPr lang="en-US" altLang="fr-FR"/>
              <a:t>Per Capita Change in Calories From Beverages Between 1965 and 2006 Among U.S. Adults (≥19)</a:t>
            </a:r>
            <a:endParaRPr lang="fr-CA" altLang="fr-FR"/>
          </a:p>
        </p:txBody>
      </p:sp>
      <p:sp>
        <p:nvSpPr>
          <p:cNvPr id="24579" name="Espace réservé du texte 12">
            <a:extLst>
              <a:ext uri="{FF2B5EF4-FFF2-40B4-BE49-F238E27FC236}">
                <a16:creationId xmlns:a16="http://schemas.microsoft.com/office/drawing/2014/main" id="{F6AA9B1E-B54B-4AA4-BBE4-A50DDBEE7475}"/>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Duffey KJ and Popkin BM Obesity 2007; 15: 2739-47</a:t>
            </a:r>
          </a:p>
        </p:txBody>
      </p:sp>
      <p:graphicFrame>
        <p:nvGraphicFramePr>
          <p:cNvPr id="24580" name="Graphique 19">
            <a:extLst>
              <a:ext uri="{FF2B5EF4-FFF2-40B4-BE49-F238E27FC236}">
                <a16:creationId xmlns:a16="http://schemas.microsoft.com/office/drawing/2014/main" id="{2B819C5D-3087-4E2D-9935-EEF8F0F8665B}"/>
              </a:ext>
            </a:extLst>
          </p:cNvPr>
          <p:cNvGraphicFramePr>
            <a:graphicFrameLocks/>
          </p:cNvGraphicFramePr>
          <p:nvPr/>
        </p:nvGraphicFramePr>
        <p:xfrm>
          <a:off x="1466850" y="1268413"/>
          <a:ext cx="7154863" cy="4951412"/>
        </p:xfrm>
        <a:graphic>
          <a:graphicData uri="http://schemas.openxmlformats.org/presentationml/2006/ole">
            <mc:AlternateContent xmlns:mc="http://schemas.openxmlformats.org/markup-compatibility/2006">
              <mc:Choice xmlns:v="urn:schemas-microsoft-com:vml" Requires="v">
                <p:oleObj spid="_x0000_s24607" r:id="rId3" imgW="7151228" imgH="4950381" progId="Excel.Chart.8">
                  <p:embed/>
                </p:oleObj>
              </mc:Choice>
              <mc:Fallback>
                <p:oleObj r:id="rId3" imgW="7151228" imgH="4950381" progId="Excel.Chart.8">
                  <p:embed/>
                  <p:pic>
                    <p:nvPicPr>
                      <p:cNvPr id="0" name="Graphiqu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850" y="1268413"/>
                        <a:ext cx="7154863" cy="495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4">
            <a:extLst>
              <a:ext uri="{FF2B5EF4-FFF2-40B4-BE49-F238E27FC236}">
                <a16:creationId xmlns:a16="http://schemas.microsoft.com/office/drawing/2014/main" id="{31A912A9-FDD2-4991-8ABA-4CA912CB5FBA}"/>
              </a:ext>
            </a:extLst>
          </p:cNvPr>
          <p:cNvSpPr txBox="1">
            <a:spLocks noChangeArrowheads="1"/>
          </p:cNvSpPr>
          <p:nvPr/>
        </p:nvSpPr>
        <p:spPr bwMode="auto">
          <a:xfrm rot="-5400000">
            <a:off x="-496093" y="3301206"/>
            <a:ext cx="3151188" cy="708025"/>
          </a:xfrm>
          <a:prstGeom prst="rect">
            <a:avLst/>
          </a:prstGeom>
          <a:noFill/>
          <a:ln w="12700" cap="sq">
            <a:noFill/>
            <a:miter lim="800000"/>
            <a:headEnd/>
            <a:tailEnd/>
          </a:ln>
        </p:spPr>
        <p:txBody>
          <a:bodyPr>
            <a:spAutoFit/>
          </a:bodyPr>
          <a:lstStyle/>
          <a:p>
            <a:pPr algn="ctr">
              <a:defRPr/>
            </a:pPr>
            <a:r>
              <a:rPr lang="en-US" sz="2000" b="1" dirty="0">
                <a:solidFill>
                  <a:schemeClr val="tx2">
                    <a:lumMod val="50000"/>
                  </a:schemeClr>
                </a:solidFill>
                <a:latin typeface="Arial" charset="0"/>
                <a:ea typeface="ＭＳ Ｐゴシック"/>
                <a:cs typeface="ＭＳ Ｐゴシック"/>
              </a:rPr>
              <a:t>Calories from beverages per day (kcal)</a:t>
            </a:r>
          </a:p>
        </p:txBody>
      </p:sp>
      <p:grpSp>
        <p:nvGrpSpPr>
          <p:cNvPr id="24582" name="Groupe 55">
            <a:extLst>
              <a:ext uri="{FF2B5EF4-FFF2-40B4-BE49-F238E27FC236}">
                <a16:creationId xmlns:a16="http://schemas.microsoft.com/office/drawing/2014/main" id="{5E17B58B-C318-44FF-BFEB-9B85FA8C23CF}"/>
              </a:ext>
            </a:extLst>
          </p:cNvPr>
          <p:cNvGrpSpPr>
            <a:grpSpLocks/>
          </p:cNvGrpSpPr>
          <p:nvPr/>
        </p:nvGrpSpPr>
        <p:grpSpPr bwMode="auto">
          <a:xfrm>
            <a:off x="2778125" y="1662113"/>
            <a:ext cx="5214938" cy="1830387"/>
            <a:chOff x="2589946" y="1662013"/>
            <a:chExt cx="5214374" cy="1830689"/>
          </a:xfrm>
        </p:grpSpPr>
        <p:grpSp>
          <p:nvGrpSpPr>
            <p:cNvPr id="24601" name="Groupe 21">
              <a:extLst>
                <a:ext uri="{FF2B5EF4-FFF2-40B4-BE49-F238E27FC236}">
                  <a16:creationId xmlns:a16="http://schemas.microsoft.com/office/drawing/2014/main" id="{B4F21E83-9E11-42E5-9A5F-02041A8C8E91}"/>
                </a:ext>
              </a:extLst>
            </p:cNvPr>
            <p:cNvGrpSpPr>
              <a:grpSpLocks/>
            </p:cNvGrpSpPr>
            <p:nvPr/>
          </p:nvGrpSpPr>
          <p:grpSpPr bwMode="auto">
            <a:xfrm>
              <a:off x="2589946" y="1662013"/>
              <a:ext cx="5214374" cy="1830689"/>
              <a:chOff x="-4066724" y="5335415"/>
              <a:chExt cx="5214374" cy="1830689"/>
            </a:xfrm>
          </p:grpSpPr>
          <p:sp>
            <p:nvSpPr>
              <p:cNvPr id="24603" name="Text Box 7">
                <a:extLst>
                  <a:ext uri="{FF2B5EF4-FFF2-40B4-BE49-F238E27FC236}">
                    <a16:creationId xmlns:a16="http://schemas.microsoft.com/office/drawing/2014/main" id="{EADD923A-4996-42C0-AC07-1A85E3B560A0}"/>
                  </a:ext>
                </a:extLst>
              </p:cNvPr>
              <p:cNvSpPr txBox="1">
                <a:spLocks noChangeArrowheads="1"/>
              </p:cNvSpPr>
              <p:nvPr/>
            </p:nvSpPr>
            <p:spPr bwMode="auto">
              <a:xfrm>
                <a:off x="-4066724" y="685832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248.7</a:t>
                </a:r>
              </a:p>
            </p:txBody>
          </p:sp>
          <p:sp>
            <p:nvSpPr>
              <p:cNvPr id="24604" name="Text Box 8">
                <a:extLst>
                  <a:ext uri="{FF2B5EF4-FFF2-40B4-BE49-F238E27FC236}">
                    <a16:creationId xmlns:a16="http://schemas.microsoft.com/office/drawing/2014/main" id="{3FB9299F-9EC8-48CB-B253-6F2BE62BE9CE}"/>
                  </a:ext>
                </a:extLst>
              </p:cNvPr>
              <p:cNvSpPr txBox="1">
                <a:spLocks noChangeArrowheads="1"/>
              </p:cNvSpPr>
              <p:nvPr/>
            </p:nvSpPr>
            <p:spPr bwMode="auto">
              <a:xfrm>
                <a:off x="-2941599" y="6742362"/>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263.7</a:t>
                </a:r>
              </a:p>
            </p:txBody>
          </p:sp>
          <p:sp>
            <p:nvSpPr>
              <p:cNvPr id="24605" name="Text Box 9">
                <a:extLst>
                  <a:ext uri="{FF2B5EF4-FFF2-40B4-BE49-F238E27FC236}">
                    <a16:creationId xmlns:a16="http://schemas.microsoft.com/office/drawing/2014/main" id="{FF59D12A-4456-49F5-A24F-05FC7C62274A}"/>
                  </a:ext>
                </a:extLst>
              </p:cNvPr>
              <p:cNvSpPr txBox="1">
                <a:spLocks noChangeArrowheads="1"/>
              </p:cNvSpPr>
              <p:nvPr/>
            </p:nvSpPr>
            <p:spPr bwMode="auto">
              <a:xfrm>
                <a:off x="-644510" y="5335415"/>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450.2</a:t>
                </a:r>
              </a:p>
            </p:txBody>
          </p:sp>
          <p:sp>
            <p:nvSpPr>
              <p:cNvPr id="24606" name="Text Box 10">
                <a:extLst>
                  <a:ext uri="{FF2B5EF4-FFF2-40B4-BE49-F238E27FC236}">
                    <a16:creationId xmlns:a16="http://schemas.microsoft.com/office/drawing/2014/main" id="{DBB5E4F4-87F2-4BD5-89A1-D0011F3CA325}"/>
                  </a:ext>
                </a:extLst>
              </p:cNvPr>
              <p:cNvSpPr txBox="1">
                <a:spLocks noChangeArrowheads="1"/>
              </p:cNvSpPr>
              <p:nvPr/>
            </p:nvSpPr>
            <p:spPr bwMode="auto">
              <a:xfrm>
                <a:off x="525620" y="5624495"/>
                <a:ext cx="622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411.6</a:t>
                </a:r>
              </a:p>
            </p:txBody>
          </p:sp>
        </p:grpSp>
        <p:sp>
          <p:nvSpPr>
            <p:cNvPr id="24602" name="Text Box 8">
              <a:extLst>
                <a:ext uri="{FF2B5EF4-FFF2-40B4-BE49-F238E27FC236}">
                  <a16:creationId xmlns:a16="http://schemas.microsoft.com/office/drawing/2014/main" id="{2BD0CCA9-3418-4955-B632-648F8D74DA56}"/>
                </a:ext>
              </a:extLst>
            </p:cNvPr>
            <p:cNvSpPr txBox="1">
              <a:spLocks noChangeArrowheads="1"/>
            </p:cNvSpPr>
            <p:nvPr/>
          </p:nvSpPr>
          <p:spPr bwMode="auto">
            <a:xfrm>
              <a:off x="4842030" y="2067058"/>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396.5</a:t>
              </a:r>
            </a:p>
          </p:txBody>
        </p:sp>
      </p:grpSp>
      <p:grpSp>
        <p:nvGrpSpPr>
          <p:cNvPr id="24583" name="Groupe 54">
            <a:extLst>
              <a:ext uri="{FF2B5EF4-FFF2-40B4-BE49-F238E27FC236}">
                <a16:creationId xmlns:a16="http://schemas.microsoft.com/office/drawing/2014/main" id="{722FD629-3B4D-4DDC-A362-A1256968ED6C}"/>
              </a:ext>
            </a:extLst>
          </p:cNvPr>
          <p:cNvGrpSpPr>
            <a:grpSpLocks/>
          </p:cNvGrpSpPr>
          <p:nvPr/>
        </p:nvGrpSpPr>
        <p:grpSpPr bwMode="auto">
          <a:xfrm>
            <a:off x="250825" y="863600"/>
            <a:ext cx="5140325" cy="1096963"/>
            <a:chOff x="1961710" y="-1350150"/>
            <a:chExt cx="5140095" cy="1097008"/>
          </a:xfrm>
        </p:grpSpPr>
        <p:sp>
          <p:nvSpPr>
            <p:cNvPr id="16" name="Rectangle à coins arrondis 15">
              <a:extLst>
                <a:ext uri="{FF2B5EF4-FFF2-40B4-BE49-F238E27FC236}">
                  <a16:creationId xmlns:a16="http://schemas.microsoft.com/office/drawing/2014/main" id="{7B02DE8D-71C6-403E-A3E9-81DECCFE21BF}"/>
                </a:ext>
              </a:extLst>
            </p:cNvPr>
            <p:cNvSpPr/>
            <p:nvPr/>
          </p:nvSpPr>
          <p:spPr>
            <a:xfrm>
              <a:off x="1961710" y="-1350150"/>
              <a:ext cx="5040087" cy="108907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4585" name="Suorakulmio 14">
              <a:extLst>
                <a:ext uri="{FF2B5EF4-FFF2-40B4-BE49-F238E27FC236}">
                  <a16:creationId xmlns:a16="http://schemas.microsoft.com/office/drawing/2014/main" id="{CED52BAA-086D-4A92-B6E0-F280C70CEAD0}"/>
                </a:ext>
              </a:extLst>
            </p:cNvPr>
            <p:cNvSpPr>
              <a:spLocks noChangeArrowheads="1"/>
            </p:cNvSpPr>
            <p:nvPr/>
          </p:nvSpPr>
          <p:spPr bwMode="auto">
            <a:xfrm>
              <a:off x="2141730" y="-1232470"/>
              <a:ext cx="179387" cy="179388"/>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4586" name="Suorakulmio 14">
              <a:extLst>
                <a:ext uri="{FF2B5EF4-FFF2-40B4-BE49-F238E27FC236}">
                  <a16:creationId xmlns:a16="http://schemas.microsoft.com/office/drawing/2014/main" id="{2CB09FA0-1458-4300-AAA4-5A632FE097F5}"/>
                </a:ext>
              </a:extLst>
            </p:cNvPr>
            <p:cNvSpPr>
              <a:spLocks noChangeArrowheads="1"/>
            </p:cNvSpPr>
            <p:nvPr/>
          </p:nvSpPr>
          <p:spPr bwMode="auto">
            <a:xfrm>
              <a:off x="2141730" y="-989570"/>
              <a:ext cx="179387" cy="179388"/>
            </a:xfrm>
            <a:prstGeom prst="rect">
              <a:avLst/>
            </a:prstGeom>
            <a:solidFill>
              <a:schemeClr val="accent2"/>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38" name="Suorakulmio 14">
              <a:extLst>
                <a:ext uri="{FF2B5EF4-FFF2-40B4-BE49-F238E27FC236}">
                  <a16:creationId xmlns:a16="http://schemas.microsoft.com/office/drawing/2014/main" id="{2034D17A-3D48-4BAD-8076-EDB740404075}"/>
                </a:ext>
              </a:extLst>
            </p:cNvPr>
            <p:cNvSpPr>
              <a:spLocks noChangeArrowheads="1"/>
            </p:cNvSpPr>
            <p:nvPr/>
          </p:nvSpPr>
          <p:spPr bwMode="auto">
            <a:xfrm>
              <a:off x="2141090" y="-746875"/>
              <a:ext cx="179379" cy="179395"/>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40" name="Suorakulmio 14">
              <a:extLst>
                <a:ext uri="{FF2B5EF4-FFF2-40B4-BE49-F238E27FC236}">
                  <a16:creationId xmlns:a16="http://schemas.microsoft.com/office/drawing/2014/main" id="{46E9DE5C-4BD1-46BA-A32E-A674D32D00D9}"/>
                </a:ext>
              </a:extLst>
            </p:cNvPr>
            <p:cNvSpPr>
              <a:spLocks noChangeArrowheads="1"/>
            </p:cNvSpPr>
            <p:nvPr/>
          </p:nvSpPr>
          <p:spPr bwMode="auto">
            <a:xfrm>
              <a:off x="2141090" y="-503977"/>
              <a:ext cx="179379" cy="179394"/>
            </a:xfrm>
            <a:prstGeom prst="rect">
              <a:avLst/>
            </a:prstGeom>
            <a:solidFill>
              <a:schemeClr val="accent4"/>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41" name="Suorakulmio 14">
              <a:extLst>
                <a:ext uri="{FF2B5EF4-FFF2-40B4-BE49-F238E27FC236}">
                  <a16:creationId xmlns:a16="http://schemas.microsoft.com/office/drawing/2014/main" id="{1BFF2794-6387-4FD0-8A42-0BE8B62EE658}"/>
                </a:ext>
              </a:extLst>
            </p:cNvPr>
            <p:cNvSpPr>
              <a:spLocks noChangeArrowheads="1"/>
            </p:cNvSpPr>
            <p:nvPr/>
          </p:nvSpPr>
          <p:spPr bwMode="auto">
            <a:xfrm>
              <a:off x="4617479" y="-1232670"/>
              <a:ext cx="179379" cy="179395"/>
            </a:xfrm>
            <a:prstGeom prst="rect">
              <a:avLst/>
            </a:prstGeom>
            <a:solidFill>
              <a:schemeClr val="accent5"/>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42" name="Suorakulmio 14">
              <a:extLst>
                <a:ext uri="{FF2B5EF4-FFF2-40B4-BE49-F238E27FC236}">
                  <a16:creationId xmlns:a16="http://schemas.microsoft.com/office/drawing/2014/main" id="{22CE07BB-89BE-459A-BAFC-673CEF4D1744}"/>
                </a:ext>
              </a:extLst>
            </p:cNvPr>
            <p:cNvSpPr>
              <a:spLocks noChangeArrowheads="1"/>
            </p:cNvSpPr>
            <p:nvPr/>
          </p:nvSpPr>
          <p:spPr bwMode="auto">
            <a:xfrm>
              <a:off x="4617479" y="-989772"/>
              <a:ext cx="179379" cy="179394"/>
            </a:xfrm>
            <a:prstGeom prst="rect">
              <a:avLst/>
            </a:prstGeom>
            <a:solidFill>
              <a:schemeClr val="accent6"/>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43" name="Suorakulmio 14">
              <a:extLst>
                <a:ext uri="{FF2B5EF4-FFF2-40B4-BE49-F238E27FC236}">
                  <a16:creationId xmlns:a16="http://schemas.microsoft.com/office/drawing/2014/main" id="{1E4E2C87-AC2E-4F3E-AD50-6E527B018B21}"/>
                </a:ext>
              </a:extLst>
            </p:cNvPr>
            <p:cNvSpPr>
              <a:spLocks noChangeArrowheads="1"/>
            </p:cNvSpPr>
            <p:nvPr/>
          </p:nvSpPr>
          <p:spPr bwMode="auto">
            <a:xfrm>
              <a:off x="4617479" y="-746875"/>
              <a:ext cx="179379" cy="179395"/>
            </a:xfrm>
            <a:prstGeom prst="rect">
              <a:avLst/>
            </a:prstGeom>
            <a:solidFill>
              <a:schemeClr val="tx2">
                <a:lumMod val="40000"/>
                <a:lumOff val="60000"/>
              </a:schemeClr>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45" name="Suorakulmio 14">
              <a:extLst>
                <a:ext uri="{FF2B5EF4-FFF2-40B4-BE49-F238E27FC236}">
                  <a16:creationId xmlns:a16="http://schemas.microsoft.com/office/drawing/2014/main" id="{9AEB2BD7-5BAB-449B-B963-838E1C6CD630}"/>
                </a:ext>
              </a:extLst>
            </p:cNvPr>
            <p:cNvSpPr>
              <a:spLocks noChangeArrowheads="1"/>
            </p:cNvSpPr>
            <p:nvPr/>
          </p:nvSpPr>
          <p:spPr bwMode="auto">
            <a:xfrm>
              <a:off x="4617479" y="-503977"/>
              <a:ext cx="179379" cy="179394"/>
            </a:xfrm>
            <a:prstGeom prst="rect">
              <a:avLst/>
            </a:prstGeom>
            <a:solidFill>
              <a:schemeClr val="accent2">
                <a:lumMod val="40000"/>
                <a:lumOff val="60000"/>
              </a:schemeClr>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4593" name="ZoneTexte 45">
              <a:extLst>
                <a:ext uri="{FF2B5EF4-FFF2-40B4-BE49-F238E27FC236}">
                  <a16:creationId xmlns:a16="http://schemas.microsoft.com/office/drawing/2014/main" id="{8444A9A5-2626-40FA-A95D-6186E1D725D9}"/>
                </a:ext>
              </a:extLst>
            </p:cNvPr>
            <p:cNvSpPr txBox="1">
              <a:spLocks noChangeArrowheads="1"/>
            </p:cNvSpPr>
            <p:nvPr/>
          </p:nvSpPr>
          <p:spPr bwMode="auto">
            <a:xfrm>
              <a:off x="2328655" y="-1296525"/>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Unsweetened coffee &amp; tea</a:t>
              </a:r>
            </a:p>
          </p:txBody>
        </p:sp>
        <p:sp>
          <p:nvSpPr>
            <p:cNvPr id="24594" name="ZoneTexte 47">
              <a:extLst>
                <a:ext uri="{FF2B5EF4-FFF2-40B4-BE49-F238E27FC236}">
                  <a16:creationId xmlns:a16="http://schemas.microsoft.com/office/drawing/2014/main" id="{97A98AF8-C877-4CD1-A637-A032ECD3DA4B}"/>
                </a:ext>
              </a:extLst>
            </p:cNvPr>
            <p:cNvSpPr txBox="1">
              <a:spLocks noChangeArrowheads="1"/>
            </p:cNvSpPr>
            <p:nvPr/>
          </p:nvSpPr>
          <p:spPr bwMode="auto">
            <a:xfrm>
              <a:off x="2328655" y="-1054380"/>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Low fat milk</a:t>
              </a:r>
            </a:p>
          </p:txBody>
        </p:sp>
        <p:sp>
          <p:nvSpPr>
            <p:cNvPr id="24595" name="ZoneTexte 48">
              <a:extLst>
                <a:ext uri="{FF2B5EF4-FFF2-40B4-BE49-F238E27FC236}">
                  <a16:creationId xmlns:a16="http://schemas.microsoft.com/office/drawing/2014/main" id="{E54D78E8-45F2-437F-A28A-A2025A3554F8}"/>
                </a:ext>
              </a:extLst>
            </p:cNvPr>
            <p:cNvSpPr txBox="1">
              <a:spLocks noChangeArrowheads="1"/>
            </p:cNvSpPr>
            <p:nvPr/>
          </p:nvSpPr>
          <p:spPr bwMode="auto">
            <a:xfrm>
              <a:off x="2328655" y="-812235"/>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Diet</a:t>
              </a:r>
            </a:p>
          </p:txBody>
        </p:sp>
        <p:sp>
          <p:nvSpPr>
            <p:cNvPr id="24596" name="ZoneTexte 49">
              <a:extLst>
                <a:ext uri="{FF2B5EF4-FFF2-40B4-BE49-F238E27FC236}">
                  <a16:creationId xmlns:a16="http://schemas.microsoft.com/office/drawing/2014/main" id="{CBCF2107-0758-44A1-AB57-5E4E8B498CE8}"/>
                </a:ext>
              </a:extLst>
            </p:cNvPr>
            <p:cNvSpPr txBox="1">
              <a:spLocks noChangeArrowheads="1"/>
            </p:cNvSpPr>
            <p:nvPr/>
          </p:nvSpPr>
          <p:spPr bwMode="auto">
            <a:xfrm>
              <a:off x="2328655" y="-570091"/>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Juices</a:t>
              </a:r>
            </a:p>
          </p:txBody>
        </p:sp>
        <p:sp>
          <p:nvSpPr>
            <p:cNvPr id="24597" name="ZoneTexte 50">
              <a:extLst>
                <a:ext uri="{FF2B5EF4-FFF2-40B4-BE49-F238E27FC236}">
                  <a16:creationId xmlns:a16="http://schemas.microsoft.com/office/drawing/2014/main" id="{96C271B6-8E3A-4DA9-9DD8-4C5A7263451C}"/>
                </a:ext>
              </a:extLst>
            </p:cNvPr>
            <p:cNvSpPr txBox="1">
              <a:spLocks noChangeArrowheads="1"/>
            </p:cNvSpPr>
            <p:nvPr/>
          </p:nvSpPr>
          <p:spPr bwMode="auto">
            <a:xfrm>
              <a:off x="4806550" y="-1296525"/>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Whole fat milk</a:t>
              </a:r>
            </a:p>
          </p:txBody>
        </p:sp>
        <p:sp>
          <p:nvSpPr>
            <p:cNvPr id="24598" name="ZoneTexte 51">
              <a:extLst>
                <a:ext uri="{FF2B5EF4-FFF2-40B4-BE49-F238E27FC236}">
                  <a16:creationId xmlns:a16="http://schemas.microsoft.com/office/drawing/2014/main" id="{F36DB4EC-4E91-4322-A3B2-23141596048B}"/>
                </a:ext>
              </a:extLst>
            </p:cNvPr>
            <p:cNvSpPr txBox="1">
              <a:spLocks noChangeArrowheads="1"/>
            </p:cNvSpPr>
            <p:nvPr/>
          </p:nvSpPr>
          <p:spPr bwMode="auto">
            <a:xfrm>
              <a:off x="4806550" y="-1051323"/>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Alcohol</a:t>
              </a:r>
            </a:p>
          </p:txBody>
        </p:sp>
        <p:sp>
          <p:nvSpPr>
            <p:cNvPr id="24599" name="ZoneTexte 52">
              <a:extLst>
                <a:ext uri="{FF2B5EF4-FFF2-40B4-BE49-F238E27FC236}">
                  <a16:creationId xmlns:a16="http://schemas.microsoft.com/office/drawing/2014/main" id="{C58AD0F9-AEBD-4621-96DF-4D4C6A7AA8A6}"/>
                </a:ext>
              </a:extLst>
            </p:cNvPr>
            <p:cNvSpPr txBox="1">
              <a:spLocks noChangeArrowheads="1"/>
            </p:cNvSpPr>
            <p:nvPr/>
          </p:nvSpPr>
          <p:spPr bwMode="auto">
            <a:xfrm>
              <a:off x="4806550" y="-806121"/>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Soda/fruit drinks</a:t>
              </a:r>
            </a:p>
          </p:txBody>
        </p:sp>
        <p:sp>
          <p:nvSpPr>
            <p:cNvPr id="24600" name="ZoneTexte 53">
              <a:extLst>
                <a:ext uri="{FF2B5EF4-FFF2-40B4-BE49-F238E27FC236}">
                  <a16:creationId xmlns:a16="http://schemas.microsoft.com/office/drawing/2014/main" id="{C2473F89-C01E-4936-9575-C86492AF3566}"/>
                </a:ext>
              </a:extLst>
            </p:cNvPr>
            <p:cNvSpPr txBox="1">
              <a:spLocks noChangeArrowheads="1"/>
            </p:cNvSpPr>
            <p:nvPr/>
          </p:nvSpPr>
          <p:spPr bwMode="auto">
            <a:xfrm>
              <a:off x="4806550" y="-560919"/>
              <a:ext cx="22952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Other caloric beverages</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0">
            <a:extLst>
              <a:ext uri="{FF2B5EF4-FFF2-40B4-BE49-F238E27FC236}">
                <a16:creationId xmlns:a16="http://schemas.microsoft.com/office/drawing/2014/main" id="{5A9D1E41-24FE-481D-BD90-6F63C62ACB25}"/>
              </a:ext>
            </a:extLst>
          </p:cNvPr>
          <p:cNvSpPr>
            <a:spLocks noGrp="1"/>
          </p:cNvSpPr>
          <p:nvPr>
            <p:ph type="title"/>
          </p:nvPr>
        </p:nvSpPr>
        <p:spPr>
          <a:xfrm>
            <a:off x="1019175" y="1588"/>
            <a:ext cx="7686675" cy="831850"/>
          </a:xfrm>
        </p:spPr>
        <p:txBody>
          <a:bodyPr/>
          <a:lstStyle/>
          <a:p>
            <a:r>
              <a:rPr lang="en-US" altLang="fr-FR"/>
              <a:t>Per Capita Change in Calories From Beverages Between 1965 and 2006 Among U.S. Children (2-18)</a:t>
            </a:r>
            <a:endParaRPr lang="fr-CA" altLang="fr-FR"/>
          </a:p>
        </p:txBody>
      </p:sp>
      <p:sp>
        <p:nvSpPr>
          <p:cNvPr id="25603" name="Espace réservé du texte 12">
            <a:extLst>
              <a:ext uri="{FF2B5EF4-FFF2-40B4-BE49-F238E27FC236}">
                <a16:creationId xmlns:a16="http://schemas.microsoft.com/office/drawing/2014/main" id="{7C0CAEC5-2031-49DC-9668-5B7BC6B73971}"/>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Popkin  BM Physiol &amp; Behav  2010;100:4-9</a:t>
            </a:r>
          </a:p>
          <a:p>
            <a:pPr>
              <a:spcBef>
                <a:spcPct val="0"/>
              </a:spcBef>
            </a:pPr>
            <a:r>
              <a:rPr lang="en-US" altLang="fr-FR"/>
              <a:t>and unpublished data</a:t>
            </a:r>
          </a:p>
        </p:txBody>
      </p:sp>
      <p:graphicFrame>
        <p:nvGraphicFramePr>
          <p:cNvPr id="25604" name="Graphique 13">
            <a:extLst>
              <a:ext uri="{FF2B5EF4-FFF2-40B4-BE49-F238E27FC236}">
                <a16:creationId xmlns:a16="http://schemas.microsoft.com/office/drawing/2014/main" id="{2953A38B-8BF6-4A3C-9110-DC6E37C7C759}"/>
              </a:ext>
            </a:extLst>
          </p:cNvPr>
          <p:cNvGraphicFramePr>
            <a:graphicFrameLocks/>
          </p:cNvGraphicFramePr>
          <p:nvPr/>
        </p:nvGraphicFramePr>
        <p:xfrm>
          <a:off x="1646238" y="1314450"/>
          <a:ext cx="7156450" cy="4949825"/>
        </p:xfrm>
        <a:graphic>
          <a:graphicData uri="http://schemas.openxmlformats.org/presentationml/2006/ole">
            <mc:AlternateContent xmlns:mc="http://schemas.openxmlformats.org/markup-compatibility/2006">
              <mc:Choice xmlns:v="urn:schemas-microsoft-com:vml" Requires="v">
                <p:oleObj spid="_x0000_s25630" r:id="rId3" imgW="7157324" imgH="4950381" progId="Excel.Chart.8">
                  <p:embed/>
                </p:oleObj>
              </mc:Choice>
              <mc:Fallback>
                <p:oleObj r:id="rId3" imgW="7157324" imgH="4950381" progId="Excel.Chart.8">
                  <p:embed/>
                  <p:pic>
                    <p:nvPicPr>
                      <p:cNvPr id="0" name="Graphique 1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6238" y="1314450"/>
                        <a:ext cx="7156450" cy="4949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4">
            <a:extLst>
              <a:ext uri="{FF2B5EF4-FFF2-40B4-BE49-F238E27FC236}">
                <a16:creationId xmlns:a16="http://schemas.microsoft.com/office/drawing/2014/main" id="{1460DA86-4FC6-4482-9161-6E235A172758}"/>
              </a:ext>
            </a:extLst>
          </p:cNvPr>
          <p:cNvSpPr txBox="1">
            <a:spLocks noChangeArrowheads="1"/>
          </p:cNvSpPr>
          <p:nvPr/>
        </p:nvSpPr>
        <p:spPr bwMode="auto">
          <a:xfrm rot="-5400000">
            <a:off x="-316706" y="3344069"/>
            <a:ext cx="3151187" cy="708025"/>
          </a:xfrm>
          <a:prstGeom prst="rect">
            <a:avLst/>
          </a:prstGeom>
          <a:noFill/>
          <a:ln w="12700" cap="sq">
            <a:noFill/>
            <a:miter lim="800000"/>
            <a:headEnd/>
            <a:tailEnd/>
          </a:ln>
        </p:spPr>
        <p:txBody>
          <a:bodyPr>
            <a:spAutoFit/>
          </a:bodyPr>
          <a:lstStyle/>
          <a:p>
            <a:pPr algn="ctr">
              <a:defRPr/>
            </a:pPr>
            <a:r>
              <a:rPr lang="en-US" sz="2000" b="1" dirty="0">
                <a:solidFill>
                  <a:schemeClr val="tx2">
                    <a:lumMod val="50000"/>
                  </a:schemeClr>
                </a:solidFill>
                <a:latin typeface="Arial" charset="0"/>
                <a:ea typeface="ＭＳ Ｐゴシック"/>
                <a:cs typeface="ＭＳ Ｐゴシック"/>
              </a:rPr>
              <a:t>Calories from beverages per day (kcal)</a:t>
            </a:r>
          </a:p>
        </p:txBody>
      </p:sp>
      <p:grpSp>
        <p:nvGrpSpPr>
          <p:cNvPr id="25606" name="Groupe 15">
            <a:extLst>
              <a:ext uri="{FF2B5EF4-FFF2-40B4-BE49-F238E27FC236}">
                <a16:creationId xmlns:a16="http://schemas.microsoft.com/office/drawing/2014/main" id="{68333031-3E8E-4954-97A3-7DEBBE5B7F08}"/>
              </a:ext>
            </a:extLst>
          </p:cNvPr>
          <p:cNvGrpSpPr>
            <a:grpSpLocks/>
          </p:cNvGrpSpPr>
          <p:nvPr/>
        </p:nvGrpSpPr>
        <p:grpSpPr bwMode="auto">
          <a:xfrm>
            <a:off x="2949575" y="1719263"/>
            <a:ext cx="5248275" cy="795337"/>
            <a:chOff x="2566503" y="1772105"/>
            <a:chExt cx="5247691" cy="795574"/>
          </a:xfrm>
        </p:grpSpPr>
        <p:grpSp>
          <p:nvGrpSpPr>
            <p:cNvPr id="25624" name="Groupe 21">
              <a:extLst>
                <a:ext uri="{FF2B5EF4-FFF2-40B4-BE49-F238E27FC236}">
                  <a16:creationId xmlns:a16="http://schemas.microsoft.com/office/drawing/2014/main" id="{DF6BB60A-E782-4332-9D43-0CF1850E76B6}"/>
                </a:ext>
              </a:extLst>
            </p:cNvPr>
            <p:cNvGrpSpPr>
              <a:grpSpLocks/>
            </p:cNvGrpSpPr>
            <p:nvPr/>
          </p:nvGrpSpPr>
          <p:grpSpPr bwMode="auto">
            <a:xfrm>
              <a:off x="2566503" y="1772105"/>
              <a:ext cx="5247691" cy="795574"/>
              <a:chOff x="-4090167" y="5445507"/>
              <a:chExt cx="5247691" cy="795574"/>
            </a:xfrm>
          </p:grpSpPr>
          <p:sp>
            <p:nvSpPr>
              <p:cNvPr id="25626" name="Text Box 7">
                <a:extLst>
                  <a:ext uri="{FF2B5EF4-FFF2-40B4-BE49-F238E27FC236}">
                    <a16:creationId xmlns:a16="http://schemas.microsoft.com/office/drawing/2014/main" id="{8A823306-D495-47D5-97F5-785891638882}"/>
                  </a:ext>
                </a:extLst>
              </p:cNvPr>
              <p:cNvSpPr txBox="1">
                <a:spLocks noChangeArrowheads="1"/>
              </p:cNvSpPr>
              <p:nvPr/>
            </p:nvSpPr>
            <p:spPr bwMode="auto">
              <a:xfrm>
                <a:off x="-4090167" y="560909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436.6</a:t>
                </a:r>
              </a:p>
            </p:txBody>
          </p:sp>
          <p:sp>
            <p:nvSpPr>
              <p:cNvPr id="25627" name="Text Box 8">
                <a:extLst>
                  <a:ext uri="{FF2B5EF4-FFF2-40B4-BE49-F238E27FC236}">
                    <a16:creationId xmlns:a16="http://schemas.microsoft.com/office/drawing/2014/main" id="{21ED12E2-3FAF-4FCC-AEA1-67769B94B101}"/>
                  </a:ext>
                </a:extLst>
              </p:cNvPr>
              <p:cNvSpPr txBox="1">
                <a:spLocks noChangeArrowheads="1"/>
              </p:cNvSpPr>
              <p:nvPr/>
            </p:nvSpPr>
            <p:spPr bwMode="auto">
              <a:xfrm>
                <a:off x="-2963208" y="5933304"/>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384.2</a:t>
                </a:r>
              </a:p>
            </p:txBody>
          </p:sp>
          <p:sp>
            <p:nvSpPr>
              <p:cNvPr id="25628" name="Text Box 9">
                <a:extLst>
                  <a:ext uri="{FF2B5EF4-FFF2-40B4-BE49-F238E27FC236}">
                    <a16:creationId xmlns:a16="http://schemas.microsoft.com/office/drawing/2014/main" id="{8B9015C5-863D-446D-AC87-D66FFA17142F}"/>
                  </a:ext>
                </a:extLst>
              </p:cNvPr>
              <p:cNvSpPr txBox="1">
                <a:spLocks noChangeArrowheads="1"/>
              </p:cNvSpPr>
              <p:nvPr/>
            </p:nvSpPr>
            <p:spPr bwMode="auto">
              <a:xfrm>
                <a:off x="-644510" y="544550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450.3</a:t>
                </a:r>
              </a:p>
            </p:txBody>
          </p:sp>
          <p:sp>
            <p:nvSpPr>
              <p:cNvPr id="25629" name="Text Box 10">
                <a:extLst>
                  <a:ext uri="{FF2B5EF4-FFF2-40B4-BE49-F238E27FC236}">
                    <a16:creationId xmlns:a16="http://schemas.microsoft.com/office/drawing/2014/main" id="{A9608466-6569-44D1-B6BE-E8500074E600}"/>
                  </a:ext>
                </a:extLst>
              </p:cNvPr>
              <p:cNvSpPr txBox="1">
                <a:spLocks noChangeArrowheads="1"/>
              </p:cNvSpPr>
              <p:nvPr/>
            </p:nvSpPr>
            <p:spPr bwMode="auto">
              <a:xfrm>
                <a:off x="525620" y="5805547"/>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389.5</a:t>
                </a:r>
              </a:p>
            </p:txBody>
          </p:sp>
        </p:grpSp>
        <p:sp>
          <p:nvSpPr>
            <p:cNvPr id="25625" name="Text Box 8">
              <a:extLst>
                <a:ext uri="{FF2B5EF4-FFF2-40B4-BE49-F238E27FC236}">
                  <a16:creationId xmlns:a16="http://schemas.microsoft.com/office/drawing/2014/main" id="{FECFE64A-B9DA-44B1-9235-6583DE5A1ACB}"/>
                </a:ext>
              </a:extLst>
            </p:cNvPr>
            <p:cNvSpPr txBox="1">
              <a:spLocks noChangeArrowheads="1"/>
            </p:cNvSpPr>
            <p:nvPr/>
          </p:nvSpPr>
          <p:spPr bwMode="auto">
            <a:xfrm>
              <a:off x="4842030" y="2067058"/>
              <a:ext cx="622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411.1</a:t>
              </a:r>
            </a:p>
          </p:txBody>
        </p:sp>
      </p:grpSp>
      <p:sp>
        <p:nvSpPr>
          <p:cNvPr id="24" name="Rectangle à coins arrondis 23">
            <a:extLst>
              <a:ext uri="{FF2B5EF4-FFF2-40B4-BE49-F238E27FC236}">
                <a16:creationId xmlns:a16="http://schemas.microsoft.com/office/drawing/2014/main" id="{E3BF2B8C-0D4D-4FFA-A15F-E939F6710D4C}"/>
              </a:ext>
            </a:extLst>
          </p:cNvPr>
          <p:cNvSpPr/>
          <p:nvPr/>
        </p:nvSpPr>
        <p:spPr>
          <a:xfrm>
            <a:off x="296863" y="838200"/>
            <a:ext cx="5040312" cy="1089025"/>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5608" name="Suorakulmio 14">
            <a:extLst>
              <a:ext uri="{FF2B5EF4-FFF2-40B4-BE49-F238E27FC236}">
                <a16:creationId xmlns:a16="http://schemas.microsoft.com/office/drawing/2014/main" id="{302AF679-74C5-4CA9-8E56-96CADADAFC50}"/>
              </a:ext>
            </a:extLst>
          </p:cNvPr>
          <p:cNvSpPr>
            <a:spLocks noChangeArrowheads="1"/>
          </p:cNvSpPr>
          <p:nvPr/>
        </p:nvSpPr>
        <p:spPr bwMode="auto">
          <a:xfrm>
            <a:off x="476250" y="927100"/>
            <a:ext cx="179388" cy="179388"/>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5609" name="Suorakulmio 14">
            <a:extLst>
              <a:ext uri="{FF2B5EF4-FFF2-40B4-BE49-F238E27FC236}">
                <a16:creationId xmlns:a16="http://schemas.microsoft.com/office/drawing/2014/main" id="{8CC9F669-7590-4516-87C2-4FAEEA6172C6}"/>
              </a:ext>
            </a:extLst>
          </p:cNvPr>
          <p:cNvSpPr>
            <a:spLocks noChangeArrowheads="1"/>
          </p:cNvSpPr>
          <p:nvPr/>
        </p:nvSpPr>
        <p:spPr bwMode="auto">
          <a:xfrm>
            <a:off x="476250" y="1169988"/>
            <a:ext cx="179388" cy="179387"/>
          </a:xfrm>
          <a:prstGeom prst="rect">
            <a:avLst/>
          </a:prstGeom>
          <a:solidFill>
            <a:schemeClr val="accent2"/>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7" name="Suorakulmio 14">
            <a:extLst>
              <a:ext uri="{FF2B5EF4-FFF2-40B4-BE49-F238E27FC236}">
                <a16:creationId xmlns:a16="http://schemas.microsoft.com/office/drawing/2014/main" id="{D1A637C9-D170-4400-92EF-4B779D505EF5}"/>
              </a:ext>
            </a:extLst>
          </p:cNvPr>
          <p:cNvSpPr>
            <a:spLocks noChangeArrowheads="1"/>
          </p:cNvSpPr>
          <p:nvPr/>
        </p:nvSpPr>
        <p:spPr bwMode="auto">
          <a:xfrm>
            <a:off x="476250" y="1412875"/>
            <a:ext cx="179388" cy="179388"/>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8" name="Suorakulmio 14">
            <a:extLst>
              <a:ext uri="{FF2B5EF4-FFF2-40B4-BE49-F238E27FC236}">
                <a16:creationId xmlns:a16="http://schemas.microsoft.com/office/drawing/2014/main" id="{5D40BBEF-5BAF-4801-ADE5-9538ACE93629}"/>
              </a:ext>
            </a:extLst>
          </p:cNvPr>
          <p:cNvSpPr>
            <a:spLocks noChangeArrowheads="1"/>
          </p:cNvSpPr>
          <p:nvPr/>
        </p:nvSpPr>
        <p:spPr bwMode="auto">
          <a:xfrm>
            <a:off x="476250" y="1655763"/>
            <a:ext cx="179388" cy="179387"/>
          </a:xfrm>
          <a:prstGeom prst="rect">
            <a:avLst/>
          </a:prstGeom>
          <a:solidFill>
            <a:schemeClr val="accent4"/>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9" name="Suorakulmio 14">
            <a:extLst>
              <a:ext uri="{FF2B5EF4-FFF2-40B4-BE49-F238E27FC236}">
                <a16:creationId xmlns:a16="http://schemas.microsoft.com/office/drawing/2014/main" id="{DA1F0620-57CA-4005-B153-9C573A6712FC}"/>
              </a:ext>
            </a:extLst>
          </p:cNvPr>
          <p:cNvSpPr>
            <a:spLocks noChangeArrowheads="1"/>
          </p:cNvSpPr>
          <p:nvPr/>
        </p:nvSpPr>
        <p:spPr bwMode="auto">
          <a:xfrm>
            <a:off x="2951163" y="927100"/>
            <a:ext cx="179387" cy="179388"/>
          </a:xfrm>
          <a:prstGeom prst="rect">
            <a:avLst/>
          </a:prstGeom>
          <a:solidFill>
            <a:schemeClr val="accent5"/>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30" name="Suorakulmio 14">
            <a:extLst>
              <a:ext uri="{FF2B5EF4-FFF2-40B4-BE49-F238E27FC236}">
                <a16:creationId xmlns:a16="http://schemas.microsoft.com/office/drawing/2014/main" id="{D0B08A21-8070-4DA5-9F76-E06929B8287A}"/>
              </a:ext>
            </a:extLst>
          </p:cNvPr>
          <p:cNvSpPr>
            <a:spLocks noChangeArrowheads="1"/>
          </p:cNvSpPr>
          <p:nvPr/>
        </p:nvSpPr>
        <p:spPr bwMode="auto">
          <a:xfrm>
            <a:off x="2951163" y="1169988"/>
            <a:ext cx="179387" cy="179387"/>
          </a:xfrm>
          <a:prstGeom prst="rect">
            <a:avLst/>
          </a:prstGeom>
          <a:solidFill>
            <a:schemeClr val="accent6"/>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31" name="Suorakulmio 14">
            <a:extLst>
              <a:ext uri="{FF2B5EF4-FFF2-40B4-BE49-F238E27FC236}">
                <a16:creationId xmlns:a16="http://schemas.microsoft.com/office/drawing/2014/main" id="{3303B148-73DB-481A-A356-D823924031F4}"/>
              </a:ext>
            </a:extLst>
          </p:cNvPr>
          <p:cNvSpPr>
            <a:spLocks noChangeArrowheads="1"/>
          </p:cNvSpPr>
          <p:nvPr/>
        </p:nvSpPr>
        <p:spPr bwMode="auto">
          <a:xfrm>
            <a:off x="2951163" y="1412875"/>
            <a:ext cx="179387" cy="179388"/>
          </a:xfrm>
          <a:prstGeom prst="rect">
            <a:avLst/>
          </a:prstGeom>
          <a:solidFill>
            <a:schemeClr val="tx2">
              <a:lumMod val="40000"/>
              <a:lumOff val="60000"/>
            </a:schemeClr>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32" name="Suorakulmio 14">
            <a:extLst>
              <a:ext uri="{FF2B5EF4-FFF2-40B4-BE49-F238E27FC236}">
                <a16:creationId xmlns:a16="http://schemas.microsoft.com/office/drawing/2014/main" id="{169ACEFA-6EB9-4752-8906-98FE97690C48}"/>
              </a:ext>
            </a:extLst>
          </p:cNvPr>
          <p:cNvSpPr>
            <a:spLocks noChangeArrowheads="1"/>
          </p:cNvSpPr>
          <p:nvPr/>
        </p:nvSpPr>
        <p:spPr bwMode="auto">
          <a:xfrm>
            <a:off x="2951163" y="1655763"/>
            <a:ext cx="179387" cy="179387"/>
          </a:xfrm>
          <a:prstGeom prst="rect">
            <a:avLst/>
          </a:prstGeom>
          <a:solidFill>
            <a:schemeClr val="accent2">
              <a:lumMod val="40000"/>
              <a:lumOff val="60000"/>
            </a:schemeClr>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5616" name="ZoneTexte 32">
            <a:extLst>
              <a:ext uri="{FF2B5EF4-FFF2-40B4-BE49-F238E27FC236}">
                <a16:creationId xmlns:a16="http://schemas.microsoft.com/office/drawing/2014/main" id="{58B9593E-86D9-4497-861A-993FA35885DC}"/>
              </a:ext>
            </a:extLst>
          </p:cNvPr>
          <p:cNvSpPr txBox="1">
            <a:spLocks noChangeArrowheads="1"/>
          </p:cNvSpPr>
          <p:nvPr/>
        </p:nvSpPr>
        <p:spPr bwMode="auto">
          <a:xfrm>
            <a:off x="663575" y="863600"/>
            <a:ext cx="2295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Unsweetened coffee &amp; tea</a:t>
            </a:r>
          </a:p>
        </p:txBody>
      </p:sp>
      <p:sp>
        <p:nvSpPr>
          <p:cNvPr id="25617" name="ZoneTexte 33">
            <a:extLst>
              <a:ext uri="{FF2B5EF4-FFF2-40B4-BE49-F238E27FC236}">
                <a16:creationId xmlns:a16="http://schemas.microsoft.com/office/drawing/2014/main" id="{45107989-1B03-44E6-A7AC-42495FF69465}"/>
              </a:ext>
            </a:extLst>
          </p:cNvPr>
          <p:cNvSpPr txBox="1">
            <a:spLocks noChangeArrowheads="1"/>
          </p:cNvSpPr>
          <p:nvPr/>
        </p:nvSpPr>
        <p:spPr bwMode="auto">
          <a:xfrm>
            <a:off x="663575" y="1104900"/>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Low fat milk</a:t>
            </a:r>
          </a:p>
        </p:txBody>
      </p:sp>
      <p:sp>
        <p:nvSpPr>
          <p:cNvPr id="25618" name="ZoneTexte 34">
            <a:extLst>
              <a:ext uri="{FF2B5EF4-FFF2-40B4-BE49-F238E27FC236}">
                <a16:creationId xmlns:a16="http://schemas.microsoft.com/office/drawing/2014/main" id="{5322C744-8C98-4030-9B48-227CE7D70156}"/>
              </a:ext>
            </a:extLst>
          </p:cNvPr>
          <p:cNvSpPr txBox="1">
            <a:spLocks noChangeArrowheads="1"/>
          </p:cNvSpPr>
          <p:nvPr/>
        </p:nvSpPr>
        <p:spPr bwMode="auto">
          <a:xfrm>
            <a:off x="663575" y="1347788"/>
            <a:ext cx="22955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Diet</a:t>
            </a:r>
          </a:p>
        </p:txBody>
      </p:sp>
      <p:sp>
        <p:nvSpPr>
          <p:cNvPr id="25619" name="ZoneTexte 35">
            <a:extLst>
              <a:ext uri="{FF2B5EF4-FFF2-40B4-BE49-F238E27FC236}">
                <a16:creationId xmlns:a16="http://schemas.microsoft.com/office/drawing/2014/main" id="{5C2CCE67-4AE0-4CA7-A3A9-17B44E10BB4D}"/>
              </a:ext>
            </a:extLst>
          </p:cNvPr>
          <p:cNvSpPr txBox="1">
            <a:spLocks noChangeArrowheads="1"/>
          </p:cNvSpPr>
          <p:nvPr/>
        </p:nvSpPr>
        <p:spPr bwMode="auto">
          <a:xfrm>
            <a:off x="663575" y="1589088"/>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Juices</a:t>
            </a:r>
          </a:p>
        </p:txBody>
      </p:sp>
      <p:sp>
        <p:nvSpPr>
          <p:cNvPr id="25620" name="ZoneTexte 36">
            <a:extLst>
              <a:ext uri="{FF2B5EF4-FFF2-40B4-BE49-F238E27FC236}">
                <a16:creationId xmlns:a16="http://schemas.microsoft.com/office/drawing/2014/main" id="{1D227E4D-D5F0-4B83-BDA9-7AF5F7488F27}"/>
              </a:ext>
            </a:extLst>
          </p:cNvPr>
          <p:cNvSpPr txBox="1">
            <a:spLocks noChangeArrowheads="1"/>
          </p:cNvSpPr>
          <p:nvPr/>
        </p:nvSpPr>
        <p:spPr bwMode="auto">
          <a:xfrm>
            <a:off x="3141663" y="863600"/>
            <a:ext cx="22955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Whole fat milk</a:t>
            </a:r>
          </a:p>
        </p:txBody>
      </p:sp>
      <p:sp>
        <p:nvSpPr>
          <p:cNvPr id="25621" name="ZoneTexte 37">
            <a:extLst>
              <a:ext uri="{FF2B5EF4-FFF2-40B4-BE49-F238E27FC236}">
                <a16:creationId xmlns:a16="http://schemas.microsoft.com/office/drawing/2014/main" id="{3F6D61AF-27C9-4A4F-AA2F-71D265F9589B}"/>
              </a:ext>
            </a:extLst>
          </p:cNvPr>
          <p:cNvSpPr txBox="1">
            <a:spLocks noChangeArrowheads="1"/>
          </p:cNvSpPr>
          <p:nvPr/>
        </p:nvSpPr>
        <p:spPr bwMode="auto">
          <a:xfrm>
            <a:off x="3141663" y="1108075"/>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Alcohol</a:t>
            </a:r>
          </a:p>
        </p:txBody>
      </p:sp>
      <p:sp>
        <p:nvSpPr>
          <p:cNvPr id="25622" name="ZoneTexte 38">
            <a:extLst>
              <a:ext uri="{FF2B5EF4-FFF2-40B4-BE49-F238E27FC236}">
                <a16:creationId xmlns:a16="http://schemas.microsoft.com/office/drawing/2014/main" id="{3B914A87-7110-40AF-857D-102132D6A461}"/>
              </a:ext>
            </a:extLst>
          </p:cNvPr>
          <p:cNvSpPr txBox="1">
            <a:spLocks noChangeArrowheads="1"/>
          </p:cNvSpPr>
          <p:nvPr/>
        </p:nvSpPr>
        <p:spPr bwMode="auto">
          <a:xfrm>
            <a:off x="3141663" y="1352550"/>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Soda/fruit drinks</a:t>
            </a:r>
          </a:p>
        </p:txBody>
      </p:sp>
      <p:sp>
        <p:nvSpPr>
          <p:cNvPr id="25623" name="ZoneTexte 39">
            <a:extLst>
              <a:ext uri="{FF2B5EF4-FFF2-40B4-BE49-F238E27FC236}">
                <a16:creationId xmlns:a16="http://schemas.microsoft.com/office/drawing/2014/main" id="{93D260D9-250F-4A15-ADE1-7C34AD3E1CA4}"/>
              </a:ext>
            </a:extLst>
          </p:cNvPr>
          <p:cNvSpPr txBox="1">
            <a:spLocks noChangeArrowheads="1"/>
          </p:cNvSpPr>
          <p:nvPr/>
        </p:nvSpPr>
        <p:spPr bwMode="auto">
          <a:xfrm>
            <a:off x="3141663" y="1598613"/>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Other caloric beverages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9">
            <a:extLst>
              <a:ext uri="{FF2B5EF4-FFF2-40B4-BE49-F238E27FC236}">
                <a16:creationId xmlns:a16="http://schemas.microsoft.com/office/drawing/2014/main" id="{20B5DEE9-9E4D-4549-B8B1-4D76D180DEE6}"/>
              </a:ext>
            </a:extLst>
          </p:cNvPr>
          <p:cNvSpPr>
            <a:spLocks noGrp="1"/>
          </p:cNvSpPr>
          <p:nvPr>
            <p:ph type="title"/>
          </p:nvPr>
        </p:nvSpPr>
        <p:spPr>
          <a:xfrm>
            <a:off x="1019175" y="1588"/>
            <a:ext cx="7686675" cy="831850"/>
          </a:xfrm>
        </p:spPr>
        <p:txBody>
          <a:bodyPr/>
          <a:lstStyle/>
          <a:p>
            <a:r>
              <a:rPr lang="en-US" altLang="fr-FR"/>
              <a:t>Little Change in Water Intake, Major Increase in U.S. Intake of Calorically-Sweetened Beverages Among U.S. Adults (≥19)</a:t>
            </a:r>
            <a:endParaRPr lang="fr-CA" altLang="fr-FR"/>
          </a:p>
        </p:txBody>
      </p:sp>
      <p:sp>
        <p:nvSpPr>
          <p:cNvPr id="26627" name="Espace réservé du texte 11">
            <a:extLst>
              <a:ext uri="{FF2B5EF4-FFF2-40B4-BE49-F238E27FC236}">
                <a16:creationId xmlns:a16="http://schemas.microsoft.com/office/drawing/2014/main" id="{22B76493-C462-4051-A5AD-E131814FA2F5}"/>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Duffey KJ and Popkin BM Obesity 2007; 15: 2739-47</a:t>
            </a:r>
          </a:p>
          <a:p>
            <a:pPr>
              <a:spcBef>
                <a:spcPct val="0"/>
              </a:spcBef>
            </a:pPr>
            <a:r>
              <a:rPr lang="en-US" altLang="fr-FR"/>
              <a:t>and unpublished data</a:t>
            </a:r>
          </a:p>
        </p:txBody>
      </p:sp>
      <p:graphicFrame>
        <p:nvGraphicFramePr>
          <p:cNvPr id="26628" name="Graphique 12">
            <a:extLst>
              <a:ext uri="{FF2B5EF4-FFF2-40B4-BE49-F238E27FC236}">
                <a16:creationId xmlns:a16="http://schemas.microsoft.com/office/drawing/2014/main" id="{6948136B-EEF7-48F6-BC72-6237087824BA}"/>
              </a:ext>
            </a:extLst>
          </p:cNvPr>
          <p:cNvGraphicFramePr>
            <a:graphicFrameLocks/>
          </p:cNvGraphicFramePr>
          <p:nvPr/>
        </p:nvGraphicFramePr>
        <p:xfrm>
          <a:off x="1241425" y="1277938"/>
          <a:ext cx="5986463" cy="4951412"/>
        </p:xfrm>
        <a:graphic>
          <a:graphicData uri="http://schemas.openxmlformats.org/presentationml/2006/ole">
            <mc:AlternateContent xmlns:mc="http://schemas.openxmlformats.org/markup-compatibility/2006">
              <mc:Choice xmlns:v="urn:schemas-microsoft-com:vml" Requires="v">
                <p:oleObj spid="_x0000_s26649" r:id="rId3" imgW="5986791" imgH="4950381" progId="Excel.Chart.8">
                  <p:embed/>
                </p:oleObj>
              </mc:Choice>
              <mc:Fallback>
                <p:oleObj r:id="rId3" imgW="5986791" imgH="4950381" progId="Excel.Chart.8">
                  <p:embed/>
                  <p:pic>
                    <p:nvPicPr>
                      <p:cNvPr id="0" name="Graphiqu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425" y="1277938"/>
                        <a:ext cx="5986463" cy="4951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4">
            <a:extLst>
              <a:ext uri="{FF2B5EF4-FFF2-40B4-BE49-F238E27FC236}">
                <a16:creationId xmlns:a16="http://schemas.microsoft.com/office/drawing/2014/main" id="{37520EBD-AFD8-4C82-B6F2-BBDBEF0D5506}"/>
              </a:ext>
            </a:extLst>
          </p:cNvPr>
          <p:cNvSpPr txBox="1">
            <a:spLocks noChangeArrowheads="1"/>
          </p:cNvSpPr>
          <p:nvPr/>
        </p:nvSpPr>
        <p:spPr bwMode="auto">
          <a:xfrm rot="-5400000">
            <a:off x="-489744" y="3498057"/>
            <a:ext cx="3151187" cy="400050"/>
          </a:xfrm>
          <a:prstGeom prst="rect">
            <a:avLst/>
          </a:prstGeom>
          <a:noFill/>
          <a:ln w="12700" cap="sq">
            <a:noFill/>
            <a:miter lim="800000"/>
            <a:headEnd/>
            <a:tailEnd/>
          </a:ln>
        </p:spPr>
        <p:txBody>
          <a:bodyPr>
            <a:spAutoFit/>
          </a:bodyPr>
          <a:lstStyle/>
          <a:p>
            <a:pPr algn="ctr">
              <a:defRPr/>
            </a:pPr>
            <a:r>
              <a:rPr lang="en-US" sz="2000" b="1" dirty="0">
                <a:solidFill>
                  <a:schemeClr val="tx2">
                    <a:lumMod val="50000"/>
                  </a:schemeClr>
                </a:solidFill>
                <a:latin typeface="Arial" charset="0"/>
                <a:ea typeface="ＭＳ Ｐゴシック"/>
                <a:cs typeface="ＭＳ Ｐゴシック"/>
              </a:rPr>
              <a:t>Ounces per day</a:t>
            </a:r>
          </a:p>
        </p:txBody>
      </p:sp>
      <p:grpSp>
        <p:nvGrpSpPr>
          <p:cNvPr id="26630" name="Groupe 14">
            <a:extLst>
              <a:ext uri="{FF2B5EF4-FFF2-40B4-BE49-F238E27FC236}">
                <a16:creationId xmlns:a16="http://schemas.microsoft.com/office/drawing/2014/main" id="{1B33DF04-C4F4-47C6-9FEB-8A80702A9EA8}"/>
              </a:ext>
            </a:extLst>
          </p:cNvPr>
          <p:cNvGrpSpPr>
            <a:grpSpLocks/>
          </p:cNvGrpSpPr>
          <p:nvPr/>
        </p:nvGrpSpPr>
        <p:grpSpPr bwMode="auto">
          <a:xfrm>
            <a:off x="2771775" y="1916113"/>
            <a:ext cx="3638550" cy="490537"/>
            <a:chOff x="3089887" y="1960288"/>
            <a:chExt cx="3637863" cy="490064"/>
          </a:xfrm>
        </p:grpSpPr>
        <p:grpSp>
          <p:nvGrpSpPr>
            <p:cNvPr id="26645" name="Groupe 21">
              <a:extLst>
                <a:ext uri="{FF2B5EF4-FFF2-40B4-BE49-F238E27FC236}">
                  <a16:creationId xmlns:a16="http://schemas.microsoft.com/office/drawing/2014/main" id="{3F7263FE-A738-44E4-B640-5ECAE1DE6EE4}"/>
                </a:ext>
              </a:extLst>
            </p:cNvPr>
            <p:cNvGrpSpPr>
              <a:grpSpLocks/>
            </p:cNvGrpSpPr>
            <p:nvPr/>
          </p:nvGrpSpPr>
          <p:grpSpPr bwMode="auto">
            <a:xfrm>
              <a:off x="3089887" y="2132145"/>
              <a:ext cx="3637863" cy="318207"/>
              <a:chOff x="-3566783" y="5805547"/>
              <a:chExt cx="3637863" cy="318207"/>
            </a:xfrm>
          </p:grpSpPr>
          <p:sp>
            <p:nvSpPr>
              <p:cNvPr id="26647" name="Text Box 7">
                <a:extLst>
                  <a:ext uri="{FF2B5EF4-FFF2-40B4-BE49-F238E27FC236}">
                    <a16:creationId xmlns:a16="http://schemas.microsoft.com/office/drawing/2014/main" id="{82424368-6432-43F6-B512-FB5FFE6234F6}"/>
                  </a:ext>
                </a:extLst>
              </p:cNvPr>
              <p:cNvSpPr txBox="1">
                <a:spLocks noChangeArrowheads="1"/>
              </p:cNvSpPr>
              <p:nvPr/>
            </p:nvSpPr>
            <p:spPr bwMode="auto">
              <a:xfrm>
                <a:off x="-3566783" y="5805547"/>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94.9</a:t>
                </a:r>
              </a:p>
            </p:txBody>
          </p:sp>
          <p:sp>
            <p:nvSpPr>
              <p:cNvPr id="26648" name="Text Box 10">
                <a:extLst>
                  <a:ext uri="{FF2B5EF4-FFF2-40B4-BE49-F238E27FC236}">
                    <a16:creationId xmlns:a16="http://schemas.microsoft.com/office/drawing/2014/main" id="{9D274495-C942-4C3E-9932-586853C441A8}"/>
                  </a:ext>
                </a:extLst>
              </p:cNvPr>
              <p:cNvSpPr txBox="1">
                <a:spLocks noChangeArrowheads="1"/>
              </p:cNvSpPr>
              <p:nvPr/>
            </p:nvSpPr>
            <p:spPr bwMode="auto">
              <a:xfrm>
                <a:off x="-461438" y="5815977"/>
                <a:ext cx="5325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94.4</a:t>
                </a:r>
              </a:p>
            </p:txBody>
          </p:sp>
        </p:grpSp>
        <p:sp>
          <p:nvSpPr>
            <p:cNvPr id="26646" name="Text Box 8">
              <a:extLst>
                <a:ext uri="{FF2B5EF4-FFF2-40B4-BE49-F238E27FC236}">
                  <a16:creationId xmlns:a16="http://schemas.microsoft.com/office/drawing/2014/main" id="{0244C98A-C331-4EB2-A518-5A2329AEF5CD}"/>
                </a:ext>
              </a:extLst>
            </p:cNvPr>
            <p:cNvSpPr txBox="1">
              <a:spLocks noChangeArrowheads="1"/>
            </p:cNvSpPr>
            <p:nvPr/>
          </p:nvSpPr>
          <p:spPr bwMode="auto">
            <a:xfrm>
              <a:off x="4620057" y="1960288"/>
              <a:ext cx="6319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1400" b="1">
                  <a:solidFill>
                    <a:srgbClr val="002060"/>
                  </a:solidFill>
                </a:rPr>
                <a:t>101.0</a:t>
              </a:r>
            </a:p>
          </p:txBody>
        </p:sp>
      </p:grpSp>
      <p:sp>
        <p:nvSpPr>
          <p:cNvPr id="23" name="Rectangle à coins arrondis 22">
            <a:extLst>
              <a:ext uri="{FF2B5EF4-FFF2-40B4-BE49-F238E27FC236}">
                <a16:creationId xmlns:a16="http://schemas.microsoft.com/office/drawing/2014/main" id="{BF1B7DFA-E886-4DFE-B991-FE3568927882}"/>
              </a:ext>
            </a:extLst>
          </p:cNvPr>
          <p:cNvSpPr/>
          <p:nvPr/>
        </p:nvSpPr>
        <p:spPr>
          <a:xfrm>
            <a:off x="230188" y="854075"/>
            <a:ext cx="4071937" cy="90805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6632" name="Suorakulmio 14">
            <a:extLst>
              <a:ext uri="{FF2B5EF4-FFF2-40B4-BE49-F238E27FC236}">
                <a16:creationId xmlns:a16="http://schemas.microsoft.com/office/drawing/2014/main" id="{9D11766F-4031-4141-8254-D792E9700F48}"/>
              </a:ext>
            </a:extLst>
          </p:cNvPr>
          <p:cNvSpPr>
            <a:spLocks noChangeArrowheads="1"/>
          </p:cNvSpPr>
          <p:nvPr/>
        </p:nvSpPr>
        <p:spPr bwMode="auto">
          <a:xfrm>
            <a:off x="409575" y="971550"/>
            <a:ext cx="179388" cy="179388"/>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6633" name="Suorakulmio 14">
            <a:extLst>
              <a:ext uri="{FF2B5EF4-FFF2-40B4-BE49-F238E27FC236}">
                <a16:creationId xmlns:a16="http://schemas.microsoft.com/office/drawing/2014/main" id="{A68E0E59-B83D-4798-8CE0-9FBE8AC7982D}"/>
              </a:ext>
            </a:extLst>
          </p:cNvPr>
          <p:cNvSpPr>
            <a:spLocks noChangeArrowheads="1"/>
          </p:cNvSpPr>
          <p:nvPr/>
        </p:nvSpPr>
        <p:spPr bwMode="auto">
          <a:xfrm>
            <a:off x="409575" y="1214438"/>
            <a:ext cx="179388" cy="179387"/>
          </a:xfrm>
          <a:prstGeom prst="rect">
            <a:avLst/>
          </a:prstGeom>
          <a:solidFill>
            <a:schemeClr val="accent2"/>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6" name="Suorakulmio 14">
            <a:extLst>
              <a:ext uri="{FF2B5EF4-FFF2-40B4-BE49-F238E27FC236}">
                <a16:creationId xmlns:a16="http://schemas.microsoft.com/office/drawing/2014/main" id="{36FF1EA4-858E-43A5-BA57-AD8A782877DF}"/>
              </a:ext>
            </a:extLst>
          </p:cNvPr>
          <p:cNvSpPr>
            <a:spLocks noChangeArrowheads="1"/>
          </p:cNvSpPr>
          <p:nvPr/>
        </p:nvSpPr>
        <p:spPr bwMode="auto">
          <a:xfrm>
            <a:off x="409575" y="1457325"/>
            <a:ext cx="179388" cy="179388"/>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7" name="Suorakulmio 14">
            <a:extLst>
              <a:ext uri="{FF2B5EF4-FFF2-40B4-BE49-F238E27FC236}">
                <a16:creationId xmlns:a16="http://schemas.microsoft.com/office/drawing/2014/main" id="{B4E4CE8D-07D6-4FE3-9764-1CFDF6DCD55E}"/>
              </a:ext>
            </a:extLst>
          </p:cNvPr>
          <p:cNvSpPr>
            <a:spLocks noChangeArrowheads="1"/>
          </p:cNvSpPr>
          <p:nvPr/>
        </p:nvSpPr>
        <p:spPr bwMode="auto">
          <a:xfrm>
            <a:off x="3016250" y="974725"/>
            <a:ext cx="179388" cy="179388"/>
          </a:xfrm>
          <a:prstGeom prst="rect">
            <a:avLst/>
          </a:prstGeom>
          <a:solidFill>
            <a:schemeClr val="accent4"/>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8" name="Suorakulmio 14">
            <a:extLst>
              <a:ext uri="{FF2B5EF4-FFF2-40B4-BE49-F238E27FC236}">
                <a16:creationId xmlns:a16="http://schemas.microsoft.com/office/drawing/2014/main" id="{7D5FFEBC-5FE7-4589-9540-DC712CA7FC4D}"/>
              </a:ext>
            </a:extLst>
          </p:cNvPr>
          <p:cNvSpPr>
            <a:spLocks noChangeArrowheads="1"/>
          </p:cNvSpPr>
          <p:nvPr/>
        </p:nvSpPr>
        <p:spPr bwMode="auto">
          <a:xfrm>
            <a:off x="3013075" y="1228725"/>
            <a:ext cx="179388" cy="179388"/>
          </a:xfrm>
          <a:prstGeom prst="rect">
            <a:avLst/>
          </a:prstGeom>
          <a:solidFill>
            <a:schemeClr val="accent5"/>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9" name="Suorakulmio 14">
            <a:extLst>
              <a:ext uri="{FF2B5EF4-FFF2-40B4-BE49-F238E27FC236}">
                <a16:creationId xmlns:a16="http://schemas.microsoft.com/office/drawing/2014/main" id="{739DB275-D695-441B-9898-30932E0C0BCA}"/>
              </a:ext>
            </a:extLst>
          </p:cNvPr>
          <p:cNvSpPr>
            <a:spLocks noChangeArrowheads="1"/>
          </p:cNvSpPr>
          <p:nvPr/>
        </p:nvSpPr>
        <p:spPr bwMode="auto">
          <a:xfrm>
            <a:off x="3013075" y="1471613"/>
            <a:ext cx="179388" cy="179387"/>
          </a:xfrm>
          <a:prstGeom prst="rect">
            <a:avLst/>
          </a:prstGeom>
          <a:solidFill>
            <a:schemeClr val="accent6"/>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6638" name="ZoneTexte 31">
            <a:extLst>
              <a:ext uri="{FF2B5EF4-FFF2-40B4-BE49-F238E27FC236}">
                <a16:creationId xmlns:a16="http://schemas.microsoft.com/office/drawing/2014/main" id="{CB196B35-EDBE-4747-ABBB-777FDADAFD1B}"/>
              </a:ext>
            </a:extLst>
          </p:cNvPr>
          <p:cNvSpPr txBox="1">
            <a:spLocks noChangeArrowheads="1"/>
          </p:cNvSpPr>
          <p:nvPr/>
        </p:nvSpPr>
        <p:spPr bwMode="auto">
          <a:xfrm>
            <a:off x="596900" y="908050"/>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Water</a:t>
            </a:r>
          </a:p>
        </p:txBody>
      </p:sp>
      <p:sp>
        <p:nvSpPr>
          <p:cNvPr id="26639" name="ZoneTexte 32">
            <a:extLst>
              <a:ext uri="{FF2B5EF4-FFF2-40B4-BE49-F238E27FC236}">
                <a16:creationId xmlns:a16="http://schemas.microsoft.com/office/drawing/2014/main" id="{B5533DDD-28A5-4AF4-A53D-2883593C8465}"/>
              </a:ext>
            </a:extLst>
          </p:cNvPr>
          <p:cNvSpPr txBox="1">
            <a:spLocks noChangeArrowheads="1"/>
          </p:cNvSpPr>
          <p:nvPr/>
        </p:nvSpPr>
        <p:spPr bwMode="auto">
          <a:xfrm>
            <a:off x="596900" y="1149350"/>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Unsweetened coffee &amp; tea</a:t>
            </a:r>
          </a:p>
        </p:txBody>
      </p:sp>
      <p:sp>
        <p:nvSpPr>
          <p:cNvPr id="26640" name="ZoneTexte 33">
            <a:extLst>
              <a:ext uri="{FF2B5EF4-FFF2-40B4-BE49-F238E27FC236}">
                <a16:creationId xmlns:a16="http://schemas.microsoft.com/office/drawing/2014/main" id="{D2CD3820-9A73-4DBE-84BB-01EEB5ABBE91}"/>
              </a:ext>
            </a:extLst>
          </p:cNvPr>
          <p:cNvSpPr txBox="1">
            <a:spLocks noChangeArrowheads="1"/>
          </p:cNvSpPr>
          <p:nvPr/>
        </p:nvSpPr>
        <p:spPr bwMode="auto">
          <a:xfrm>
            <a:off x="596900" y="1392238"/>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Low fat milk</a:t>
            </a:r>
          </a:p>
        </p:txBody>
      </p:sp>
      <p:sp>
        <p:nvSpPr>
          <p:cNvPr id="26641" name="ZoneTexte 34">
            <a:extLst>
              <a:ext uri="{FF2B5EF4-FFF2-40B4-BE49-F238E27FC236}">
                <a16:creationId xmlns:a16="http://schemas.microsoft.com/office/drawing/2014/main" id="{FBD695A9-6251-4277-A473-8E17C4DEB1C2}"/>
              </a:ext>
            </a:extLst>
          </p:cNvPr>
          <p:cNvSpPr txBox="1">
            <a:spLocks noChangeArrowheads="1"/>
          </p:cNvSpPr>
          <p:nvPr/>
        </p:nvSpPr>
        <p:spPr bwMode="auto">
          <a:xfrm>
            <a:off x="3203575" y="908050"/>
            <a:ext cx="2295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Diet</a:t>
            </a:r>
          </a:p>
        </p:txBody>
      </p:sp>
      <p:sp>
        <p:nvSpPr>
          <p:cNvPr id="26642" name="ZoneTexte 35">
            <a:extLst>
              <a:ext uri="{FF2B5EF4-FFF2-40B4-BE49-F238E27FC236}">
                <a16:creationId xmlns:a16="http://schemas.microsoft.com/office/drawing/2014/main" id="{07EAF2C5-84A6-4306-9E0F-ADDD26A47539}"/>
              </a:ext>
            </a:extLst>
          </p:cNvPr>
          <p:cNvSpPr txBox="1">
            <a:spLocks noChangeArrowheads="1"/>
          </p:cNvSpPr>
          <p:nvPr/>
        </p:nvSpPr>
        <p:spPr bwMode="auto">
          <a:xfrm>
            <a:off x="3203575" y="1165225"/>
            <a:ext cx="2293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Nutrients</a:t>
            </a:r>
          </a:p>
        </p:txBody>
      </p:sp>
      <p:sp>
        <p:nvSpPr>
          <p:cNvPr id="26643" name="ZoneTexte 36">
            <a:extLst>
              <a:ext uri="{FF2B5EF4-FFF2-40B4-BE49-F238E27FC236}">
                <a16:creationId xmlns:a16="http://schemas.microsoft.com/office/drawing/2014/main" id="{791EBFD5-1AD4-4127-B4AA-B8739A6202F7}"/>
              </a:ext>
            </a:extLst>
          </p:cNvPr>
          <p:cNvSpPr txBox="1">
            <a:spLocks noChangeArrowheads="1"/>
          </p:cNvSpPr>
          <p:nvPr/>
        </p:nvSpPr>
        <p:spPr bwMode="auto">
          <a:xfrm>
            <a:off x="3203575" y="1409700"/>
            <a:ext cx="2293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1400"/>
              <a:t>Caloric</a:t>
            </a:r>
          </a:p>
        </p:txBody>
      </p:sp>
      <p:sp>
        <p:nvSpPr>
          <p:cNvPr id="22532" name="Text Box 7">
            <a:extLst>
              <a:ext uri="{FF2B5EF4-FFF2-40B4-BE49-F238E27FC236}">
                <a16:creationId xmlns:a16="http://schemas.microsoft.com/office/drawing/2014/main" id="{75E33336-F8C7-4E30-935B-B4DD7E373E2A}"/>
              </a:ext>
            </a:extLst>
          </p:cNvPr>
          <p:cNvSpPr txBox="1">
            <a:spLocks noChangeArrowheads="1"/>
          </p:cNvSpPr>
          <p:nvPr/>
        </p:nvSpPr>
        <p:spPr bwMode="auto">
          <a:xfrm>
            <a:off x="6623050" y="2889250"/>
            <a:ext cx="2405063" cy="2068513"/>
          </a:xfrm>
          <a:prstGeom prst="roundRect">
            <a:avLst/>
          </a:prstGeom>
          <a:ln w="12700">
            <a:headEnd/>
            <a:tailEnd/>
          </a:ln>
        </p:spPr>
        <p:style>
          <a:lnRef idx="2">
            <a:schemeClr val="accent1"/>
          </a:lnRef>
          <a:fillRef idx="1">
            <a:schemeClr val="lt1"/>
          </a:fillRef>
          <a:effectRef idx="0">
            <a:schemeClr val="accent1"/>
          </a:effectRef>
          <a:fontRef idx="minor">
            <a:schemeClr val="dk1"/>
          </a:fontRef>
        </p:style>
        <p:txBody>
          <a:bodyPr>
            <a:spAutoFit/>
          </a:bodyPr>
          <a:lstStyle/>
          <a:p>
            <a:pPr>
              <a:spcBef>
                <a:spcPct val="50000"/>
              </a:spcBef>
              <a:buFont typeface="Wingdings" pitchFamily="2" charset="2"/>
              <a:buChar char="§"/>
              <a:tabLst>
                <a:tab pos="85725" algn="l"/>
              </a:tabLst>
              <a:defRPr/>
            </a:pPr>
            <a:r>
              <a:rPr lang="en-US" sz="1100" dirty="0"/>
              <a:t> To convert ounces to grams, 	divide by 0.035 and to convert 	fluid ounces to milliliters 	multiply by 29.57.</a:t>
            </a:r>
          </a:p>
          <a:p>
            <a:pPr>
              <a:spcBef>
                <a:spcPct val="50000"/>
              </a:spcBef>
              <a:buFont typeface="Wingdings" pitchFamily="2" charset="2"/>
              <a:buChar char="§"/>
              <a:tabLst>
                <a:tab pos="85725" algn="l"/>
              </a:tabLst>
              <a:defRPr/>
            </a:pPr>
            <a:r>
              <a:rPr lang="en-US" sz="1100" dirty="0"/>
              <a:t> The water data was collected 	differently for National Health 	and Nutrition Examination 	Survey (NHANES) 2005-6 and 	is not comparable with earlier 	water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3">
            <a:extLst>
              <a:ext uri="{FF2B5EF4-FFF2-40B4-BE49-F238E27FC236}">
                <a16:creationId xmlns:a16="http://schemas.microsoft.com/office/drawing/2014/main" id="{BDBFF1F3-BA8D-4477-9571-2FBA8D2F11FC}"/>
              </a:ext>
            </a:extLst>
          </p:cNvPr>
          <p:cNvSpPr>
            <a:spLocks noGrp="1"/>
          </p:cNvSpPr>
          <p:nvPr>
            <p:ph type="title"/>
          </p:nvPr>
        </p:nvSpPr>
        <p:spPr>
          <a:xfrm>
            <a:off x="1019175" y="187325"/>
            <a:ext cx="7686675" cy="460375"/>
          </a:xfrm>
        </p:spPr>
        <p:txBody>
          <a:bodyPr/>
          <a:lstStyle/>
          <a:p>
            <a:r>
              <a:rPr lang="en-US" altLang="fr-FR">
                <a:ea typeface="ＭＳ Ｐゴシック" panose="020B0600070205080204" pitchFamily="34" charset="-128"/>
              </a:rPr>
              <a:t>So What About Noncaloric Beverages?</a:t>
            </a:r>
            <a:endParaRPr lang="fr-CA" altLang="fr-FR"/>
          </a:p>
        </p:txBody>
      </p:sp>
      <p:sp>
        <p:nvSpPr>
          <p:cNvPr id="27651" name="Rectangle 3">
            <a:extLst>
              <a:ext uri="{FF2B5EF4-FFF2-40B4-BE49-F238E27FC236}">
                <a16:creationId xmlns:a16="http://schemas.microsoft.com/office/drawing/2014/main" id="{D439CA2E-60B3-4592-BA3F-17EBE4341CD0}"/>
              </a:ext>
            </a:extLst>
          </p:cNvPr>
          <p:cNvSpPr>
            <a:spLocks noGrp="1" noChangeArrowheads="1"/>
          </p:cNvSpPr>
          <p:nvPr>
            <p:ph idx="1"/>
          </p:nvPr>
        </p:nvSpPr>
        <p:spPr>
          <a:xfrm>
            <a:off x="476250" y="954088"/>
            <a:ext cx="8229600" cy="5010150"/>
          </a:xfrm>
          <a:solidFill>
            <a:schemeClr val="bg1">
              <a:alpha val="50195"/>
            </a:schemeClr>
          </a:solidFill>
          <a:ln w="28575">
            <a:solidFill>
              <a:schemeClr val="bg1"/>
            </a:solidFill>
            <a:miter lim="800000"/>
            <a:headEnd/>
            <a:tailEnd/>
          </a:ln>
        </p:spPr>
        <p:txBody>
          <a:bodyPr anchorCtr="0"/>
          <a:lstStyle/>
          <a:p>
            <a:pPr>
              <a:spcAft>
                <a:spcPts val="1800"/>
              </a:spcAft>
              <a:buClr>
                <a:schemeClr val="tx2"/>
              </a:buClr>
              <a:buSzPct val="70000"/>
              <a:buFont typeface="Wingdings" panose="05000000000000000000" pitchFamily="2" charset="2"/>
              <a:buChar char="q"/>
            </a:pPr>
            <a:r>
              <a:rPr lang="en-US" altLang="fr-FR" sz="2400"/>
              <a:t>Sweetened diet beverages: this is a complex picture. Our work in process suggests it is the diet linked with these beverages that determines the effect and not the diet beverages per se though there are issues unresolved in the sweetener world related to intense noncaloric sweeteners (Mattes RD and Popkin BM Am J Clin Nutr 2009; 89: 1-14). </a:t>
            </a:r>
          </a:p>
          <a:p>
            <a:pPr>
              <a:buClr>
                <a:schemeClr val="tx2"/>
              </a:buClr>
              <a:buSzPct val="70000"/>
              <a:buFont typeface="Wingdings" panose="05000000000000000000" pitchFamily="2" charset="2"/>
              <a:buChar char="q"/>
            </a:pPr>
            <a:r>
              <a:rPr lang="en-US" altLang="fr-FR" sz="2400"/>
              <a:t>Water is best! Very limited research. Some studies beginning to suggest important direct calorie replacement and possibly added effects of water on energy intake, weight and metabolic functioning.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5">
            <a:extLst>
              <a:ext uri="{FF2B5EF4-FFF2-40B4-BE49-F238E27FC236}">
                <a16:creationId xmlns:a16="http://schemas.microsoft.com/office/drawing/2014/main" id="{30FD4728-B1CB-4199-AE7B-1B8F890A20A5}"/>
              </a:ext>
            </a:extLst>
          </p:cNvPr>
          <p:cNvSpPr>
            <a:spLocks noGrp="1"/>
          </p:cNvSpPr>
          <p:nvPr>
            <p:ph type="title"/>
          </p:nvPr>
        </p:nvSpPr>
        <p:spPr>
          <a:xfrm>
            <a:off x="1019175" y="1588"/>
            <a:ext cx="7686675" cy="831850"/>
          </a:xfrm>
        </p:spPr>
        <p:txBody>
          <a:bodyPr/>
          <a:lstStyle/>
          <a:p>
            <a:r>
              <a:rPr lang="en-US" altLang="fr-FR">
                <a:ea typeface="ＭＳ Ｐゴシック" panose="020B0600070205080204" pitchFamily="34" charset="-128"/>
              </a:rPr>
              <a:t>The A to Z Study: The Relationship of Water Intake With Adjusted Mean Daily Total Energy Intake</a:t>
            </a:r>
            <a:endParaRPr lang="fr-CA" altLang="fr-FR"/>
          </a:p>
        </p:txBody>
      </p:sp>
      <p:sp>
        <p:nvSpPr>
          <p:cNvPr id="28675" name="Espace réservé du texte 7">
            <a:extLst>
              <a:ext uri="{FF2B5EF4-FFF2-40B4-BE49-F238E27FC236}">
                <a16:creationId xmlns:a16="http://schemas.microsoft.com/office/drawing/2014/main" id="{B5D50D68-A35F-4C1E-AE56-3304CA160718}"/>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Stookey JD et al. Obesity 2007; 15: 3013-22 </a:t>
            </a:r>
          </a:p>
        </p:txBody>
      </p:sp>
      <p:graphicFrame>
        <p:nvGraphicFramePr>
          <p:cNvPr id="28676" name="Graphique 8">
            <a:extLst>
              <a:ext uri="{FF2B5EF4-FFF2-40B4-BE49-F238E27FC236}">
                <a16:creationId xmlns:a16="http://schemas.microsoft.com/office/drawing/2014/main" id="{C1937E14-E14D-4D12-AC1E-CCCEBDFB98FF}"/>
              </a:ext>
            </a:extLst>
          </p:cNvPr>
          <p:cNvGraphicFramePr>
            <a:graphicFrameLocks/>
          </p:cNvGraphicFramePr>
          <p:nvPr/>
        </p:nvGraphicFramePr>
        <p:xfrm>
          <a:off x="1401763" y="1514475"/>
          <a:ext cx="6096000" cy="4064000"/>
        </p:xfrm>
        <a:graphic>
          <a:graphicData uri="http://schemas.openxmlformats.org/presentationml/2006/ole">
            <mc:AlternateContent xmlns:mc="http://schemas.openxmlformats.org/markup-compatibility/2006">
              <mc:Choice xmlns:v="urn:schemas-microsoft-com:vml" Requires="v">
                <p:oleObj spid="_x0000_s28685" r:id="rId3" imgW="6096528" imgH="4066384" progId="Excel.Chart.8">
                  <p:embed/>
                </p:oleObj>
              </mc:Choice>
              <mc:Fallback>
                <p:oleObj r:id="rId3" imgW="6096528" imgH="4066384" progId="Excel.Chart.8">
                  <p:embed/>
                  <p:pic>
                    <p:nvPicPr>
                      <p:cNvPr id="0" name="Graphiqu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1514475"/>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à coins arrondis 6">
            <a:extLst>
              <a:ext uri="{FF2B5EF4-FFF2-40B4-BE49-F238E27FC236}">
                <a16:creationId xmlns:a16="http://schemas.microsoft.com/office/drawing/2014/main" id="{7F95C6D3-B339-44FC-B5FF-5C9B66D1A62B}"/>
              </a:ext>
            </a:extLst>
          </p:cNvPr>
          <p:cNvSpPr/>
          <p:nvPr/>
        </p:nvSpPr>
        <p:spPr>
          <a:xfrm>
            <a:off x="6443663" y="1042988"/>
            <a:ext cx="1728787" cy="1065212"/>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8678" name="Tekstikehys 13">
            <a:extLst>
              <a:ext uri="{FF2B5EF4-FFF2-40B4-BE49-F238E27FC236}">
                <a16:creationId xmlns:a16="http://schemas.microsoft.com/office/drawing/2014/main" id="{3C72113A-4AB8-4DDD-82E0-6469BD50B43C}"/>
              </a:ext>
            </a:extLst>
          </p:cNvPr>
          <p:cNvSpPr txBox="1">
            <a:spLocks noChangeArrowheads="1"/>
          </p:cNvSpPr>
          <p:nvPr/>
        </p:nvSpPr>
        <p:spPr bwMode="auto">
          <a:xfrm>
            <a:off x="6711950" y="1649413"/>
            <a:ext cx="11953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fi-FI" altLang="fr-FR" sz="1600">
                <a:cs typeface="Arial" panose="020B0604020202020204" pitchFamily="34" charset="0"/>
              </a:rPr>
              <a:t>&gt;1 liter/day</a:t>
            </a:r>
          </a:p>
        </p:txBody>
      </p:sp>
      <p:sp>
        <p:nvSpPr>
          <p:cNvPr id="28679" name="Suorakulmio 14">
            <a:extLst>
              <a:ext uri="{FF2B5EF4-FFF2-40B4-BE49-F238E27FC236}">
                <a16:creationId xmlns:a16="http://schemas.microsoft.com/office/drawing/2014/main" id="{02D087FA-1441-4A8A-AEA4-6FAF7DDFE15C}"/>
              </a:ext>
            </a:extLst>
          </p:cNvPr>
          <p:cNvSpPr>
            <a:spLocks noChangeArrowheads="1"/>
          </p:cNvSpPr>
          <p:nvPr/>
        </p:nvSpPr>
        <p:spPr bwMode="auto">
          <a:xfrm>
            <a:off x="6540500" y="1495425"/>
            <a:ext cx="179388" cy="179388"/>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12" name="Suorakulmio 15">
            <a:extLst>
              <a:ext uri="{FF2B5EF4-FFF2-40B4-BE49-F238E27FC236}">
                <a16:creationId xmlns:a16="http://schemas.microsoft.com/office/drawing/2014/main" id="{79E0C36C-085D-4473-96E9-0DFBE511CBDC}"/>
              </a:ext>
            </a:extLst>
          </p:cNvPr>
          <p:cNvSpPr>
            <a:spLocks noChangeArrowheads="1"/>
          </p:cNvSpPr>
          <p:nvPr/>
        </p:nvSpPr>
        <p:spPr bwMode="auto">
          <a:xfrm>
            <a:off x="6540500" y="1812925"/>
            <a:ext cx="179388" cy="180975"/>
          </a:xfrm>
          <a:prstGeom prst="rect">
            <a:avLst/>
          </a:prstGeom>
          <a:solidFill>
            <a:schemeClr val="accent4"/>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13" name="Tekstikehys 13">
            <a:extLst>
              <a:ext uri="{FF2B5EF4-FFF2-40B4-BE49-F238E27FC236}">
                <a16:creationId xmlns:a16="http://schemas.microsoft.com/office/drawing/2014/main" id="{61CAB37B-199E-4153-80AB-38DD3FBDB121}"/>
              </a:ext>
            </a:extLst>
          </p:cNvPr>
          <p:cNvSpPr txBox="1">
            <a:spLocks noChangeArrowheads="1"/>
          </p:cNvSpPr>
          <p:nvPr/>
        </p:nvSpPr>
        <p:spPr bwMode="auto">
          <a:xfrm>
            <a:off x="6711950" y="1330325"/>
            <a:ext cx="1195388" cy="460375"/>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ea typeface="ＭＳ Ｐゴシック"/>
                <a:cs typeface="Arial" charset="0"/>
              </a:rPr>
              <a:t>&lt;1 liter/day</a:t>
            </a:r>
          </a:p>
        </p:txBody>
      </p:sp>
      <p:sp>
        <p:nvSpPr>
          <p:cNvPr id="14" name="Text Box 4">
            <a:extLst>
              <a:ext uri="{FF2B5EF4-FFF2-40B4-BE49-F238E27FC236}">
                <a16:creationId xmlns:a16="http://schemas.microsoft.com/office/drawing/2014/main" id="{4EE22672-5DBB-44B8-8858-07A72EE5C0C4}"/>
              </a:ext>
            </a:extLst>
          </p:cNvPr>
          <p:cNvSpPr txBox="1">
            <a:spLocks noChangeArrowheads="1"/>
          </p:cNvSpPr>
          <p:nvPr/>
        </p:nvSpPr>
        <p:spPr bwMode="auto">
          <a:xfrm rot="16200000">
            <a:off x="-964406" y="3159919"/>
            <a:ext cx="4271962" cy="400050"/>
          </a:xfrm>
          <a:prstGeom prst="rect">
            <a:avLst/>
          </a:prstGeom>
          <a:noFill/>
          <a:ln w="12700" cap="sq">
            <a:noFill/>
            <a:miter lim="800000"/>
            <a:headEnd/>
            <a:tailEnd/>
          </a:ln>
        </p:spPr>
        <p:txBody>
          <a:bodyPr>
            <a:spAutoFit/>
          </a:bodyPr>
          <a:lstStyle/>
          <a:p>
            <a:pPr algn="ctr">
              <a:defRPr/>
            </a:pPr>
            <a:r>
              <a:rPr lang="en-US" sz="2000" b="1" dirty="0">
                <a:solidFill>
                  <a:schemeClr val="tx2">
                    <a:lumMod val="50000"/>
                  </a:schemeClr>
                </a:solidFill>
                <a:latin typeface="Arial" charset="0"/>
                <a:ea typeface="ＭＳ Ｐゴシック"/>
                <a:cs typeface="ＭＳ Ｐゴシック"/>
              </a:rPr>
              <a:t>Total energy intake (kcal/day)</a:t>
            </a:r>
          </a:p>
        </p:txBody>
      </p:sp>
      <p:sp>
        <p:nvSpPr>
          <p:cNvPr id="15" name="Text Box 4">
            <a:extLst>
              <a:ext uri="{FF2B5EF4-FFF2-40B4-BE49-F238E27FC236}">
                <a16:creationId xmlns:a16="http://schemas.microsoft.com/office/drawing/2014/main" id="{56766742-8A8E-4034-BCC0-8D25B50C52C3}"/>
              </a:ext>
            </a:extLst>
          </p:cNvPr>
          <p:cNvSpPr txBox="1">
            <a:spLocks noChangeArrowheads="1"/>
          </p:cNvSpPr>
          <p:nvPr/>
        </p:nvSpPr>
        <p:spPr bwMode="auto">
          <a:xfrm>
            <a:off x="3111500" y="5434013"/>
            <a:ext cx="3152775" cy="400050"/>
          </a:xfrm>
          <a:prstGeom prst="rect">
            <a:avLst/>
          </a:prstGeom>
          <a:noFill/>
          <a:ln w="12700" cap="sq">
            <a:noFill/>
            <a:miter lim="800000"/>
            <a:headEnd/>
            <a:tailEnd/>
          </a:ln>
        </p:spPr>
        <p:txBody>
          <a:bodyPr>
            <a:spAutoFit/>
          </a:bodyPr>
          <a:lstStyle/>
          <a:p>
            <a:pPr algn="ctr">
              <a:defRPr/>
            </a:pPr>
            <a:r>
              <a:rPr lang="en-US" sz="2000" b="1" dirty="0">
                <a:solidFill>
                  <a:schemeClr val="tx2">
                    <a:lumMod val="50000"/>
                  </a:schemeClr>
                </a:solidFill>
                <a:latin typeface="Arial" charset="0"/>
                <a:ea typeface="ＭＳ Ｐゴシック"/>
                <a:cs typeface="ＭＳ Ｐゴシック"/>
              </a:rPr>
              <a:t>Time (month)</a:t>
            </a:r>
          </a:p>
        </p:txBody>
      </p:sp>
      <p:sp>
        <p:nvSpPr>
          <p:cNvPr id="24579" name="Text Box 12">
            <a:extLst>
              <a:ext uri="{FF2B5EF4-FFF2-40B4-BE49-F238E27FC236}">
                <a16:creationId xmlns:a16="http://schemas.microsoft.com/office/drawing/2014/main" id="{FC8639B7-96BA-49BB-A1A0-C052467974BB}"/>
              </a:ext>
            </a:extLst>
          </p:cNvPr>
          <p:cNvSpPr txBox="1">
            <a:spLocks noChangeArrowheads="1"/>
          </p:cNvSpPr>
          <p:nvPr/>
        </p:nvSpPr>
        <p:spPr bwMode="auto">
          <a:xfrm>
            <a:off x="6516688" y="1065213"/>
            <a:ext cx="1611312" cy="338137"/>
          </a:xfrm>
          <a:prstGeom prst="rect">
            <a:avLst/>
          </a:prstGeom>
          <a:noFill/>
          <a:ln w="9525">
            <a:noFill/>
            <a:miter lim="800000"/>
            <a:headEnd/>
            <a:tailEnd/>
          </a:ln>
        </p:spPr>
        <p:txBody>
          <a:bodyPr wrap="none">
            <a:spAutoFit/>
          </a:bodyPr>
          <a:lstStyle/>
          <a:p>
            <a:pPr>
              <a:defRPr/>
            </a:pPr>
            <a:r>
              <a:rPr lang="en-US" sz="1600" b="1" dirty="0">
                <a:solidFill>
                  <a:schemeClr val="tx2">
                    <a:lumMod val="50000"/>
                  </a:schemeClr>
                </a:solidFill>
                <a:latin typeface="Arial" charset="0"/>
                <a:ea typeface="ＭＳ Ｐゴシック"/>
                <a:cs typeface="ＭＳ Ｐゴシック"/>
              </a:rPr>
              <a:t>Drinking water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3">
            <a:extLst>
              <a:ext uri="{FF2B5EF4-FFF2-40B4-BE49-F238E27FC236}">
                <a16:creationId xmlns:a16="http://schemas.microsoft.com/office/drawing/2014/main" id="{58608BD9-38C0-4D9C-9C90-B65A16BDD6FE}"/>
              </a:ext>
            </a:extLst>
          </p:cNvPr>
          <p:cNvSpPr>
            <a:spLocks noGrp="1"/>
          </p:cNvSpPr>
          <p:nvPr>
            <p:ph type="title"/>
          </p:nvPr>
        </p:nvSpPr>
        <p:spPr>
          <a:xfrm>
            <a:off x="1019175" y="187325"/>
            <a:ext cx="7686675" cy="460375"/>
          </a:xfrm>
        </p:spPr>
        <p:txBody>
          <a:bodyPr/>
          <a:lstStyle/>
          <a:p>
            <a:r>
              <a:rPr lang="fr-CA" altLang="fr-FR"/>
              <a:t>Outline</a:t>
            </a:r>
          </a:p>
        </p:txBody>
      </p:sp>
      <p:sp>
        <p:nvSpPr>
          <p:cNvPr id="11267" name="Rectangle 3">
            <a:extLst>
              <a:ext uri="{FF2B5EF4-FFF2-40B4-BE49-F238E27FC236}">
                <a16:creationId xmlns:a16="http://schemas.microsoft.com/office/drawing/2014/main" id="{0645B4BC-F0A9-4528-8B70-2730F54DC7C4}"/>
              </a:ext>
            </a:extLst>
          </p:cNvPr>
          <p:cNvSpPr>
            <a:spLocks noGrp="1" noChangeArrowheads="1"/>
          </p:cNvSpPr>
          <p:nvPr>
            <p:ph idx="1"/>
          </p:nvPr>
        </p:nvSpPr>
        <p:spPr>
          <a:xfrm>
            <a:off x="476250" y="984250"/>
            <a:ext cx="8229600" cy="5010150"/>
          </a:xfrm>
          <a:solidFill>
            <a:schemeClr val="bg1">
              <a:alpha val="50195"/>
            </a:schemeClr>
          </a:solidFill>
          <a:ln w="28575">
            <a:solidFill>
              <a:schemeClr val="bg1"/>
            </a:solidFill>
            <a:miter lim="800000"/>
            <a:headEnd/>
            <a:tailEnd/>
          </a:ln>
        </p:spPr>
        <p:txBody>
          <a:bodyPr anchorCtr="0"/>
          <a:lstStyle/>
          <a:p>
            <a:pPr marL="630238">
              <a:lnSpc>
                <a:spcPct val="90000"/>
              </a:lnSpc>
              <a:spcBef>
                <a:spcPts val="600"/>
              </a:spcBef>
              <a:spcAft>
                <a:spcPts val="1200"/>
              </a:spcAft>
              <a:buClr>
                <a:schemeClr val="tx2"/>
              </a:buClr>
              <a:buSzPct val="70000"/>
              <a:buFont typeface="Wingdings" panose="05000000000000000000" pitchFamily="2" charset="2"/>
              <a:buChar char="q"/>
            </a:pPr>
            <a:r>
              <a:rPr lang="en-US" altLang="fr-FR">
                <a:cs typeface="Arial" panose="020B0604020202020204" pitchFamily="34" charset="0"/>
              </a:rPr>
              <a:t>How the world changing from water and breast-milk to sweetened and caloric beverages.</a:t>
            </a:r>
          </a:p>
          <a:p>
            <a:pPr marL="630238">
              <a:lnSpc>
                <a:spcPct val="90000"/>
              </a:lnSpc>
              <a:spcBef>
                <a:spcPts val="600"/>
              </a:spcBef>
              <a:spcAft>
                <a:spcPts val="1200"/>
              </a:spcAft>
              <a:buClr>
                <a:schemeClr val="tx2"/>
              </a:buClr>
              <a:buSzPct val="70000"/>
              <a:buFont typeface="Wingdings" panose="05000000000000000000" pitchFamily="2" charset="2"/>
              <a:buChar char="q"/>
            </a:pPr>
            <a:r>
              <a:rPr lang="en-US" altLang="fr-FR">
                <a:cs typeface="Arial" panose="020B0604020202020204" pitchFamily="34" charset="0"/>
              </a:rPr>
              <a:t>Case studies: Mexico and the U.S. with economic research on possible solutions.</a:t>
            </a:r>
          </a:p>
          <a:p>
            <a:pPr marL="630238">
              <a:lnSpc>
                <a:spcPct val="90000"/>
              </a:lnSpc>
              <a:spcBef>
                <a:spcPts val="600"/>
              </a:spcBef>
              <a:spcAft>
                <a:spcPts val="1200"/>
              </a:spcAft>
              <a:buClr>
                <a:schemeClr val="tx2"/>
              </a:buClr>
              <a:buSzPct val="70000"/>
              <a:buFont typeface="Wingdings" panose="05000000000000000000" pitchFamily="2" charset="2"/>
              <a:buChar char="q"/>
            </a:pPr>
            <a:r>
              <a:rPr lang="en-US" altLang="fr-FR">
                <a:cs typeface="Arial" panose="020B0604020202020204" pitchFamily="34" charset="0"/>
              </a:rPr>
              <a:t>Little knowledge on total diabetes-related health benefits of water.</a:t>
            </a:r>
          </a:p>
          <a:p>
            <a:pPr marL="630238">
              <a:lnSpc>
                <a:spcPct val="90000"/>
              </a:lnSpc>
              <a:spcBef>
                <a:spcPts val="600"/>
              </a:spcBef>
              <a:spcAft>
                <a:spcPts val="1200"/>
              </a:spcAft>
              <a:buClr>
                <a:schemeClr val="tx2"/>
              </a:buClr>
              <a:buSzPct val="70000"/>
              <a:buFont typeface="Wingdings" panose="05000000000000000000" pitchFamily="2" charset="2"/>
              <a:buChar char="q"/>
            </a:pPr>
            <a:r>
              <a:rPr lang="en-US" altLang="fr-FR">
                <a:cs typeface="Arial" panose="020B0604020202020204" pitchFamily="34" charset="0"/>
              </a:rPr>
              <a:t>Large-scale programs and policies: Mexico, others.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6">
            <a:extLst>
              <a:ext uri="{FF2B5EF4-FFF2-40B4-BE49-F238E27FC236}">
                <a16:creationId xmlns:a16="http://schemas.microsoft.com/office/drawing/2014/main" id="{FBEBC878-B594-445F-AB05-7ABE695170EA}"/>
              </a:ext>
            </a:extLst>
          </p:cNvPr>
          <p:cNvSpPr>
            <a:spLocks noGrp="1"/>
          </p:cNvSpPr>
          <p:nvPr>
            <p:ph type="title"/>
          </p:nvPr>
        </p:nvSpPr>
        <p:spPr>
          <a:xfrm>
            <a:off x="1019175" y="1588"/>
            <a:ext cx="7378700" cy="831850"/>
          </a:xfrm>
        </p:spPr>
        <p:txBody>
          <a:bodyPr/>
          <a:lstStyle/>
          <a:p>
            <a:r>
              <a:rPr lang="en-US" altLang="fr-FR">
                <a:ea typeface="ＭＳ Ｐゴシック" panose="020B0600070205080204" pitchFamily="34" charset="-128"/>
              </a:rPr>
              <a:t>The A to Z Study: The Relationship of Water Intake With Mean Body Weight</a:t>
            </a:r>
            <a:endParaRPr lang="fr-CA" altLang="fr-FR"/>
          </a:p>
        </p:txBody>
      </p:sp>
      <p:sp>
        <p:nvSpPr>
          <p:cNvPr id="29699" name="Espace réservé du texte 8">
            <a:extLst>
              <a:ext uri="{FF2B5EF4-FFF2-40B4-BE49-F238E27FC236}">
                <a16:creationId xmlns:a16="http://schemas.microsoft.com/office/drawing/2014/main" id="{9D59BB2D-278F-4016-BDFB-3090ADF3811E}"/>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Stookey JD et al. Obesity 2008; </a:t>
            </a:r>
            <a:r>
              <a:rPr lang="en-CA" altLang="fr-FR"/>
              <a:t>16: 2481-8 </a:t>
            </a:r>
            <a:endParaRPr lang="en-US" altLang="fr-FR"/>
          </a:p>
        </p:txBody>
      </p:sp>
      <p:graphicFrame>
        <p:nvGraphicFramePr>
          <p:cNvPr id="29700" name="Graphique 9">
            <a:extLst>
              <a:ext uri="{FF2B5EF4-FFF2-40B4-BE49-F238E27FC236}">
                <a16:creationId xmlns:a16="http://schemas.microsoft.com/office/drawing/2014/main" id="{F2449EAA-CA04-40C7-AC34-3C2F0295F1E2}"/>
              </a:ext>
            </a:extLst>
          </p:cNvPr>
          <p:cNvGraphicFramePr>
            <a:graphicFrameLocks/>
          </p:cNvGraphicFramePr>
          <p:nvPr/>
        </p:nvGraphicFramePr>
        <p:xfrm>
          <a:off x="1401763" y="1514475"/>
          <a:ext cx="6096000" cy="4064000"/>
        </p:xfrm>
        <a:graphic>
          <a:graphicData uri="http://schemas.openxmlformats.org/presentationml/2006/ole">
            <mc:AlternateContent xmlns:mc="http://schemas.openxmlformats.org/markup-compatibility/2006">
              <mc:Choice xmlns:v="urn:schemas-microsoft-com:vml" Requires="v">
                <p:oleObj spid="_x0000_s29709" r:id="rId3" imgW="6096528" imgH="4066384" progId="Excel.Chart.8">
                  <p:embed/>
                </p:oleObj>
              </mc:Choice>
              <mc:Fallback>
                <p:oleObj r:id="rId3" imgW="6096528" imgH="4066384" progId="Excel.Chart.8">
                  <p:embed/>
                  <p:pic>
                    <p:nvPicPr>
                      <p:cNvPr id="0" name="Graphiqu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1514475"/>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4">
            <a:extLst>
              <a:ext uri="{FF2B5EF4-FFF2-40B4-BE49-F238E27FC236}">
                <a16:creationId xmlns:a16="http://schemas.microsoft.com/office/drawing/2014/main" id="{FE63917F-50A0-4B3C-A913-557E706E7D98}"/>
              </a:ext>
            </a:extLst>
          </p:cNvPr>
          <p:cNvSpPr txBox="1">
            <a:spLocks noChangeArrowheads="1"/>
          </p:cNvSpPr>
          <p:nvPr/>
        </p:nvSpPr>
        <p:spPr bwMode="auto">
          <a:xfrm rot="16200000">
            <a:off x="-404019" y="3159919"/>
            <a:ext cx="3151188" cy="400050"/>
          </a:xfrm>
          <a:prstGeom prst="rect">
            <a:avLst/>
          </a:prstGeom>
          <a:noFill/>
          <a:ln w="12700" cap="sq">
            <a:noFill/>
            <a:miter lim="800000"/>
            <a:headEnd/>
            <a:tailEnd/>
          </a:ln>
        </p:spPr>
        <p:txBody>
          <a:bodyPr>
            <a:spAutoFit/>
          </a:bodyPr>
          <a:lstStyle/>
          <a:p>
            <a:pPr algn="ctr">
              <a:defRPr/>
            </a:pPr>
            <a:r>
              <a:rPr lang="en-US" sz="2000" b="1" dirty="0">
                <a:solidFill>
                  <a:schemeClr val="tx2">
                    <a:lumMod val="50000"/>
                  </a:schemeClr>
                </a:solidFill>
                <a:latin typeface="Arial" charset="0"/>
                <a:ea typeface="ＭＳ Ｐゴシック"/>
                <a:cs typeface="ＭＳ Ｐゴシック"/>
              </a:rPr>
              <a:t>Body weight (kg)</a:t>
            </a:r>
          </a:p>
        </p:txBody>
      </p:sp>
      <p:sp>
        <p:nvSpPr>
          <p:cNvPr id="17" name="Text Box 4">
            <a:extLst>
              <a:ext uri="{FF2B5EF4-FFF2-40B4-BE49-F238E27FC236}">
                <a16:creationId xmlns:a16="http://schemas.microsoft.com/office/drawing/2014/main" id="{795948EE-C339-4E38-8FD7-2442B8D2DDD7}"/>
              </a:ext>
            </a:extLst>
          </p:cNvPr>
          <p:cNvSpPr txBox="1">
            <a:spLocks noChangeArrowheads="1"/>
          </p:cNvSpPr>
          <p:nvPr/>
        </p:nvSpPr>
        <p:spPr bwMode="auto">
          <a:xfrm>
            <a:off x="3111500" y="5434013"/>
            <a:ext cx="3152775" cy="400050"/>
          </a:xfrm>
          <a:prstGeom prst="rect">
            <a:avLst/>
          </a:prstGeom>
          <a:noFill/>
          <a:ln w="12700" cap="sq">
            <a:noFill/>
            <a:miter lim="800000"/>
            <a:headEnd/>
            <a:tailEnd/>
          </a:ln>
        </p:spPr>
        <p:txBody>
          <a:bodyPr>
            <a:spAutoFit/>
          </a:bodyPr>
          <a:lstStyle/>
          <a:p>
            <a:pPr algn="ctr">
              <a:defRPr/>
            </a:pPr>
            <a:r>
              <a:rPr lang="en-US" sz="2000" b="1" dirty="0">
                <a:solidFill>
                  <a:schemeClr val="tx2">
                    <a:lumMod val="50000"/>
                  </a:schemeClr>
                </a:solidFill>
                <a:latin typeface="Arial" charset="0"/>
                <a:ea typeface="ＭＳ Ｐゴシック"/>
                <a:cs typeface="ＭＳ Ｐゴシック"/>
              </a:rPr>
              <a:t>Time (month)</a:t>
            </a:r>
          </a:p>
        </p:txBody>
      </p:sp>
      <p:sp>
        <p:nvSpPr>
          <p:cNvPr id="18" name="Rectangle à coins arrondis 17">
            <a:extLst>
              <a:ext uri="{FF2B5EF4-FFF2-40B4-BE49-F238E27FC236}">
                <a16:creationId xmlns:a16="http://schemas.microsoft.com/office/drawing/2014/main" id="{56B37614-F5C4-44F7-866C-35DF74062A7E}"/>
              </a:ext>
            </a:extLst>
          </p:cNvPr>
          <p:cNvSpPr/>
          <p:nvPr/>
        </p:nvSpPr>
        <p:spPr>
          <a:xfrm>
            <a:off x="6443663" y="1236663"/>
            <a:ext cx="1728787" cy="1065212"/>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29704" name="Tekstikehys 13">
            <a:extLst>
              <a:ext uri="{FF2B5EF4-FFF2-40B4-BE49-F238E27FC236}">
                <a16:creationId xmlns:a16="http://schemas.microsoft.com/office/drawing/2014/main" id="{B55EC65D-2D46-43E3-A82D-2A7E11A25B48}"/>
              </a:ext>
            </a:extLst>
          </p:cNvPr>
          <p:cNvSpPr txBox="1">
            <a:spLocks noChangeArrowheads="1"/>
          </p:cNvSpPr>
          <p:nvPr/>
        </p:nvSpPr>
        <p:spPr bwMode="auto">
          <a:xfrm>
            <a:off x="6711950" y="1841500"/>
            <a:ext cx="11953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fi-FI" altLang="fr-FR" sz="1600">
                <a:cs typeface="Arial" panose="020B0604020202020204" pitchFamily="34" charset="0"/>
              </a:rPr>
              <a:t>&gt;1 liter/day</a:t>
            </a:r>
          </a:p>
        </p:txBody>
      </p:sp>
      <p:sp>
        <p:nvSpPr>
          <p:cNvPr id="29705" name="Suorakulmio 14">
            <a:extLst>
              <a:ext uri="{FF2B5EF4-FFF2-40B4-BE49-F238E27FC236}">
                <a16:creationId xmlns:a16="http://schemas.microsoft.com/office/drawing/2014/main" id="{85D5CD5D-E131-493E-9F0D-D39769934D89}"/>
              </a:ext>
            </a:extLst>
          </p:cNvPr>
          <p:cNvSpPr>
            <a:spLocks noChangeArrowheads="1"/>
          </p:cNvSpPr>
          <p:nvPr/>
        </p:nvSpPr>
        <p:spPr bwMode="auto">
          <a:xfrm>
            <a:off x="6540500" y="1689100"/>
            <a:ext cx="179388" cy="179388"/>
          </a:xfrm>
          <a:prstGeom prst="rect">
            <a:avLst/>
          </a:prstGeom>
          <a:solidFill>
            <a:schemeClr val="accent1"/>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fi-FI" altLang="fr-FR">
              <a:cs typeface="Arial" panose="020B0604020202020204" pitchFamily="34" charset="0"/>
            </a:endParaRPr>
          </a:p>
        </p:txBody>
      </p:sp>
      <p:sp>
        <p:nvSpPr>
          <p:cNvPr id="21" name="Suorakulmio 15">
            <a:extLst>
              <a:ext uri="{FF2B5EF4-FFF2-40B4-BE49-F238E27FC236}">
                <a16:creationId xmlns:a16="http://schemas.microsoft.com/office/drawing/2014/main" id="{24300464-0F79-4827-AE52-A0D609D00674}"/>
              </a:ext>
            </a:extLst>
          </p:cNvPr>
          <p:cNvSpPr>
            <a:spLocks noChangeArrowheads="1"/>
          </p:cNvSpPr>
          <p:nvPr/>
        </p:nvSpPr>
        <p:spPr bwMode="auto">
          <a:xfrm>
            <a:off x="6540500" y="2006600"/>
            <a:ext cx="179388" cy="180975"/>
          </a:xfrm>
          <a:prstGeom prst="rect">
            <a:avLst/>
          </a:prstGeom>
          <a:solidFill>
            <a:schemeClr val="accent4"/>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2" name="Tekstikehys 13">
            <a:extLst>
              <a:ext uri="{FF2B5EF4-FFF2-40B4-BE49-F238E27FC236}">
                <a16:creationId xmlns:a16="http://schemas.microsoft.com/office/drawing/2014/main" id="{CF25074F-0066-434C-9B03-582FBDB53C2C}"/>
              </a:ext>
            </a:extLst>
          </p:cNvPr>
          <p:cNvSpPr txBox="1">
            <a:spLocks noChangeArrowheads="1"/>
          </p:cNvSpPr>
          <p:nvPr/>
        </p:nvSpPr>
        <p:spPr bwMode="auto">
          <a:xfrm>
            <a:off x="6711950" y="1522413"/>
            <a:ext cx="1195388" cy="461962"/>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ea typeface="ＭＳ Ｐゴシック"/>
                <a:cs typeface="Arial" charset="0"/>
              </a:rPr>
              <a:t>&lt;1 liter/day</a:t>
            </a:r>
          </a:p>
        </p:txBody>
      </p:sp>
      <p:sp>
        <p:nvSpPr>
          <p:cNvPr id="23" name="Text Box 12">
            <a:extLst>
              <a:ext uri="{FF2B5EF4-FFF2-40B4-BE49-F238E27FC236}">
                <a16:creationId xmlns:a16="http://schemas.microsoft.com/office/drawing/2014/main" id="{C20EEDCB-5878-4EB7-8E56-1FAAC3249EBF}"/>
              </a:ext>
            </a:extLst>
          </p:cNvPr>
          <p:cNvSpPr txBox="1">
            <a:spLocks noChangeArrowheads="1"/>
          </p:cNvSpPr>
          <p:nvPr/>
        </p:nvSpPr>
        <p:spPr bwMode="auto">
          <a:xfrm>
            <a:off x="6516688" y="1258888"/>
            <a:ext cx="1611312" cy="338137"/>
          </a:xfrm>
          <a:prstGeom prst="rect">
            <a:avLst/>
          </a:prstGeom>
          <a:noFill/>
          <a:ln w="9525">
            <a:noFill/>
            <a:miter lim="800000"/>
            <a:headEnd/>
            <a:tailEnd/>
          </a:ln>
        </p:spPr>
        <p:txBody>
          <a:bodyPr wrap="none">
            <a:spAutoFit/>
          </a:bodyPr>
          <a:lstStyle/>
          <a:p>
            <a:pPr>
              <a:defRPr/>
            </a:pPr>
            <a:r>
              <a:rPr lang="en-US" sz="1600" b="1" dirty="0">
                <a:solidFill>
                  <a:schemeClr val="tx2">
                    <a:lumMod val="50000"/>
                  </a:schemeClr>
                </a:solidFill>
                <a:latin typeface="Arial" charset="0"/>
                <a:ea typeface="ＭＳ Ｐゴシック"/>
                <a:cs typeface="ＭＳ Ｐゴシック"/>
              </a:rPr>
              <a:t>Drinking water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E1DD77B-F715-456D-A352-39955174E04D}"/>
              </a:ext>
            </a:extLst>
          </p:cNvPr>
          <p:cNvSpPr>
            <a:spLocks noGrp="1" noChangeArrowheads="1"/>
          </p:cNvSpPr>
          <p:nvPr>
            <p:ph type="title"/>
          </p:nvPr>
        </p:nvSpPr>
        <p:spPr>
          <a:xfrm>
            <a:off x="1019175" y="1588"/>
            <a:ext cx="7686675" cy="831850"/>
          </a:xfrm>
        </p:spPr>
        <p:txBody>
          <a:bodyPr/>
          <a:lstStyle/>
          <a:p>
            <a:r>
              <a:rPr lang="en-US" altLang="fr-FR"/>
              <a:t>The World is Flat and Fat: Globalization Has Occurred for Centuries</a:t>
            </a:r>
          </a:p>
        </p:txBody>
      </p:sp>
      <p:sp>
        <p:nvSpPr>
          <p:cNvPr id="30723" name="Rectangle 3">
            <a:extLst>
              <a:ext uri="{FF2B5EF4-FFF2-40B4-BE49-F238E27FC236}">
                <a16:creationId xmlns:a16="http://schemas.microsoft.com/office/drawing/2014/main" id="{EF8EC287-5779-4F38-B2D5-8B31A76B6E17}"/>
              </a:ext>
            </a:extLst>
          </p:cNvPr>
          <p:cNvSpPr>
            <a:spLocks noGrp="1" noChangeArrowheads="1"/>
          </p:cNvSpPr>
          <p:nvPr>
            <p:ph idx="1"/>
          </p:nvPr>
        </p:nvSpPr>
        <p:spPr>
          <a:xfrm>
            <a:off x="476250" y="1042988"/>
            <a:ext cx="8461375" cy="5010150"/>
          </a:xfrm>
          <a:solidFill>
            <a:schemeClr val="bg1">
              <a:alpha val="50195"/>
            </a:schemeClr>
          </a:solidFill>
          <a:ln w="28575">
            <a:solidFill>
              <a:schemeClr val="bg1"/>
            </a:solidFill>
            <a:miter lim="800000"/>
            <a:headEnd/>
            <a:tailEnd/>
          </a:ln>
        </p:spPr>
        <p:txBody>
          <a:bodyPr anchorCtr="0"/>
          <a:lstStyle/>
          <a:p>
            <a:pPr>
              <a:spcBef>
                <a:spcPts val="600"/>
              </a:spcBef>
              <a:spcAft>
                <a:spcPts val="600"/>
              </a:spcAft>
              <a:buClr>
                <a:schemeClr val="tx2"/>
              </a:buClr>
              <a:buSzPct val="70000"/>
              <a:buFont typeface="Wingdings" panose="05000000000000000000" pitchFamily="2" charset="2"/>
              <a:buChar char="q"/>
            </a:pPr>
            <a:r>
              <a:rPr lang="en-US" altLang="fr-FR" sz="2600"/>
              <a:t>Naïve idea that globalization is a phenomena of the past few decades.</a:t>
            </a:r>
          </a:p>
          <a:p>
            <a:pPr>
              <a:spcBef>
                <a:spcPts val="600"/>
              </a:spcBef>
              <a:spcAft>
                <a:spcPts val="600"/>
              </a:spcAft>
              <a:buClr>
                <a:schemeClr val="tx2"/>
              </a:buClr>
              <a:buSzPct val="70000"/>
              <a:buFont typeface="Wingdings" panose="05000000000000000000" pitchFamily="2" charset="2"/>
              <a:buChar char="q"/>
            </a:pPr>
            <a:r>
              <a:rPr lang="en-US" altLang="fr-FR" sz="2600"/>
              <a:t>Consider how Columbus et al. introduced from the Americas to the cuisines of the world: chili peppers in Asia, potatoes in Europe, and tomatoes in Italy are examples. Or noodles from Asia to Italy.</a:t>
            </a:r>
          </a:p>
          <a:p>
            <a:pPr>
              <a:spcBef>
                <a:spcPts val="600"/>
              </a:spcBef>
              <a:spcAft>
                <a:spcPts val="1200"/>
              </a:spcAft>
              <a:buClr>
                <a:schemeClr val="tx2"/>
              </a:buClr>
              <a:buSzPct val="70000"/>
              <a:buFont typeface="Wingdings" panose="05000000000000000000" pitchFamily="2" charset="2"/>
              <a:buChar char="q"/>
            </a:pPr>
            <a:r>
              <a:rPr lang="en-US" altLang="fr-FR" sz="2600"/>
              <a:t>Recent rapid acceleration in areas such as communications, technology, transportation systems, distribution technologies affect how we eat, move, drink. </a:t>
            </a:r>
            <a:endParaRPr lang="en-US" altLang="fr-FR" sz="2600">
              <a:solidFill>
                <a:schemeClr val="accent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CEB4F2A3-40B9-484F-94FB-B3947277A7D1}"/>
              </a:ext>
            </a:extLst>
          </p:cNvPr>
          <p:cNvSpPr>
            <a:spLocks noGrp="1"/>
          </p:cNvSpPr>
          <p:nvPr>
            <p:ph type="title"/>
          </p:nvPr>
        </p:nvSpPr>
        <p:spPr>
          <a:xfrm>
            <a:off x="1019175" y="187325"/>
            <a:ext cx="7686675" cy="460375"/>
          </a:xfrm>
        </p:spPr>
        <p:txBody>
          <a:bodyPr/>
          <a:lstStyle/>
          <a:p>
            <a:r>
              <a:rPr lang="en-US" altLang="fr-FR"/>
              <a:t>Mexico Initiative on Beverages</a:t>
            </a:r>
          </a:p>
        </p:txBody>
      </p:sp>
      <p:sp>
        <p:nvSpPr>
          <p:cNvPr id="31747" name="Content Placeholder 2">
            <a:extLst>
              <a:ext uri="{FF2B5EF4-FFF2-40B4-BE49-F238E27FC236}">
                <a16:creationId xmlns:a16="http://schemas.microsoft.com/office/drawing/2014/main" id="{928CFF23-6299-4C48-8E3A-D8D21E4F5B6A}"/>
              </a:ext>
            </a:extLst>
          </p:cNvPr>
          <p:cNvSpPr>
            <a:spLocks noGrp="1"/>
          </p:cNvSpPr>
          <p:nvPr>
            <p:ph idx="1"/>
          </p:nvPr>
        </p:nvSpPr>
        <p:spPr>
          <a:xfrm>
            <a:off x="476250" y="998538"/>
            <a:ext cx="8229600" cy="5010150"/>
          </a:xfrm>
          <a:solidFill>
            <a:schemeClr val="bg1">
              <a:alpha val="50195"/>
            </a:schemeClr>
          </a:solidFill>
          <a:ln w="28575">
            <a:solidFill>
              <a:schemeClr val="bg1"/>
            </a:solidFill>
            <a:miter lim="800000"/>
            <a:headEnd/>
            <a:tailEnd/>
          </a:ln>
        </p:spPr>
        <p:txBody>
          <a:bodyPr anchorCtr="0"/>
          <a:lstStyle/>
          <a:p>
            <a:pPr>
              <a:spcBef>
                <a:spcPts val="600"/>
              </a:spcBef>
              <a:spcAft>
                <a:spcPts val="1200"/>
              </a:spcAft>
              <a:buClr>
                <a:schemeClr val="tx2"/>
              </a:buClr>
              <a:buSzPct val="70000"/>
              <a:buFont typeface="Wingdings" panose="05000000000000000000" pitchFamily="2" charset="2"/>
              <a:buChar char="q"/>
            </a:pPr>
            <a:r>
              <a:rPr lang="en-US" altLang="fr-FR" sz="2600"/>
              <a:t>Remove all whole milk, shifted now to 1.5% and later to skim milk all governmental programs.</a:t>
            </a:r>
          </a:p>
          <a:p>
            <a:pPr>
              <a:spcBef>
                <a:spcPts val="600"/>
              </a:spcBef>
              <a:spcAft>
                <a:spcPts val="1200"/>
              </a:spcAft>
              <a:buClr>
                <a:schemeClr val="tx2"/>
              </a:buClr>
              <a:buSzPct val="70000"/>
              <a:buFont typeface="Wingdings" panose="05000000000000000000" pitchFamily="2" charset="2"/>
              <a:buChar char="q"/>
            </a:pPr>
            <a:r>
              <a:rPr lang="en-US" altLang="fr-FR" sz="2600"/>
              <a:t>Schools: working to ban all sugar-sweetened beverages, provide safe water, allow water, low fat milk to be sold.</a:t>
            </a:r>
          </a:p>
          <a:p>
            <a:pPr>
              <a:spcBef>
                <a:spcPts val="600"/>
              </a:spcBef>
              <a:spcAft>
                <a:spcPts val="1200"/>
              </a:spcAft>
              <a:buClr>
                <a:schemeClr val="tx2"/>
              </a:buClr>
              <a:buSzPct val="70000"/>
              <a:buFont typeface="Wingdings" panose="05000000000000000000" pitchFamily="2" charset="2"/>
              <a:buChar char="q"/>
            </a:pPr>
            <a:r>
              <a:rPr lang="en-US" altLang="fr-FR" sz="2600"/>
              <a:t>Taxation being considered: tax added sugars in beverages per gram, fat in milk.</a:t>
            </a:r>
          </a:p>
          <a:p>
            <a:pPr>
              <a:spcBef>
                <a:spcPts val="600"/>
              </a:spcBef>
              <a:spcAft>
                <a:spcPts val="1200"/>
              </a:spcAft>
              <a:buClr>
                <a:schemeClr val="tx2"/>
              </a:buClr>
              <a:buSzPct val="70000"/>
              <a:buFont typeface="Wingdings" panose="05000000000000000000" pitchFamily="2" charset="2"/>
              <a:buChar char="q"/>
            </a:pPr>
            <a:r>
              <a:rPr lang="en-US" altLang="fr-FR" sz="2600"/>
              <a:t>National media effort. Began February 25</a:t>
            </a:r>
            <a:r>
              <a:rPr lang="en-US" altLang="fr-FR" sz="2600" baseline="30000"/>
              <a:t>th</a:t>
            </a:r>
            <a:r>
              <a:rPr lang="en-US" altLang="fr-FR" sz="2600"/>
              <a:t> with launch of Mexican Beverage Guidelines.</a:t>
            </a:r>
          </a:p>
        </p:txBody>
      </p:sp>
      <p:sp>
        <p:nvSpPr>
          <p:cNvPr id="31748" name="Espace réservé du texte 14">
            <a:extLst>
              <a:ext uri="{FF2B5EF4-FFF2-40B4-BE49-F238E27FC236}">
                <a16:creationId xmlns:a16="http://schemas.microsoft.com/office/drawing/2014/main" id="{2AD3B6E4-981B-4B58-A479-7C5B7140FC12}"/>
              </a:ext>
            </a:extLst>
          </p:cNvPr>
          <p:cNvSpPr txBox="1">
            <a:spLocks/>
          </p:cNvSpPr>
          <p:nvPr/>
        </p:nvSpPr>
        <p:spPr bwMode="auto">
          <a:xfrm>
            <a:off x="2124075" y="6105525"/>
            <a:ext cx="6800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fr-FR" sz="1000"/>
              <a:t>Adapted from Rivera JA et al. Salud Publica Mex 2008; 50: 173-95</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90D6D94-C978-4275-8B50-28091D9B03EA}"/>
              </a:ext>
            </a:extLst>
          </p:cNvPr>
          <p:cNvSpPr>
            <a:spLocks noGrp="1" noChangeArrowheads="1"/>
          </p:cNvSpPr>
          <p:nvPr>
            <p:ph type="title"/>
          </p:nvPr>
        </p:nvSpPr>
        <p:spPr>
          <a:xfrm>
            <a:off x="1019175" y="1588"/>
            <a:ext cx="7686675" cy="831850"/>
          </a:xfrm>
        </p:spPr>
        <p:txBody>
          <a:bodyPr/>
          <a:lstStyle/>
          <a:p>
            <a:r>
              <a:rPr lang="en-US" altLang="fr-FR"/>
              <a:t>Limitations to Current Studies of Economic Predictors of Dietary Intake in the U.S.</a:t>
            </a:r>
          </a:p>
        </p:txBody>
      </p:sp>
      <p:sp>
        <p:nvSpPr>
          <p:cNvPr id="32771" name="Rectangle 3">
            <a:extLst>
              <a:ext uri="{FF2B5EF4-FFF2-40B4-BE49-F238E27FC236}">
                <a16:creationId xmlns:a16="http://schemas.microsoft.com/office/drawing/2014/main" id="{5C960B08-2F39-4AC7-9610-C8D267168785}"/>
              </a:ext>
            </a:extLst>
          </p:cNvPr>
          <p:cNvSpPr>
            <a:spLocks noGrp="1" noChangeArrowheads="1"/>
          </p:cNvSpPr>
          <p:nvPr>
            <p:ph idx="1"/>
          </p:nvPr>
        </p:nvSpPr>
        <p:spPr>
          <a:solidFill>
            <a:schemeClr val="bg1">
              <a:alpha val="50195"/>
            </a:schemeClr>
          </a:solidFill>
          <a:ln w="28575">
            <a:solidFill>
              <a:schemeClr val="bg1"/>
            </a:solidFill>
            <a:miter lim="800000"/>
            <a:headEnd/>
            <a:tailEnd/>
          </a:ln>
        </p:spPr>
        <p:txBody>
          <a:bodyPr anchor="t" anchorCtr="0"/>
          <a:lstStyle/>
          <a:p>
            <a:pPr>
              <a:lnSpc>
                <a:spcPct val="90000"/>
              </a:lnSpc>
              <a:buClr>
                <a:schemeClr val="tx2"/>
              </a:buClr>
              <a:buSzPct val="70000"/>
              <a:buFont typeface="Wingdings" panose="05000000000000000000" pitchFamily="2" charset="2"/>
              <a:buChar char="q"/>
            </a:pPr>
            <a:endParaRPr lang="en-US" altLang="fr-FR" sz="800"/>
          </a:p>
          <a:p>
            <a:pPr>
              <a:lnSpc>
                <a:spcPct val="90000"/>
              </a:lnSpc>
              <a:buClr>
                <a:schemeClr val="tx2"/>
              </a:buClr>
              <a:buSzPct val="70000"/>
              <a:buFont typeface="Wingdings" panose="05000000000000000000" pitchFamily="2" charset="2"/>
              <a:buChar char="q"/>
            </a:pPr>
            <a:r>
              <a:rPr lang="en-US" altLang="fr-FR" sz="2600"/>
              <a:t>No studies examine the effects of food prices on individual dietary intake in the U.S. except broad ecological relationships done in a cross-sectional manner.</a:t>
            </a:r>
          </a:p>
          <a:p>
            <a:pPr>
              <a:lnSpc>
                <a:spcPct val="90000"/>
              </a:lnSpc>
              <a:buClr>
                <a:schemeClr val="tx2"/>
              </a:buClr>
              <a:buSzPct val="70000"/>
              <a:buFont typeface="Wingdings" panose="05000000000000000000" pitchFamily="2" charset="2"/>
              <a:buChar char="q"/>
            </a:pPr>
            <a:endParaRPr lang="en-US" altLang="fr-FR" sz="800"/>
          </a:p>
          <a:p>
            <a:pPr>
              <a:lnSpc>
                <a:spcPct val="90000"/>
              </a:lnSpc>
              <a:buClr>
                <a:schemeClr val="tx2"/>
              </a:buClr>
              <a:buSzPct val="70000"/>
              <a:buFont typeface="Wingdings" panose="05000000000000000000" pitchFamily="2" charset="2"/>
              <a:buChar char="q"/>
            </a:pPr>
            <a:r>
              <a:rPr lang="en-US" altLang="fr-FR" sz="2600"/>
              <a:t>Creation for CARDIA cohort of adults followed over 20 years, food prices linked with the SMSA (Standard Metropolitan Statistical Area) of each adult by our University of North Carolina team.</a:t>
            </a:r>
          </a:p>
          <a:p>
            <a:pPr>
              <a:lnSpc>
                <a:spcPct val="90000"/>
              </a:lnSpc>
              <a:buClr>
                <a:schemeClr val="tx2"/>
              </a:buClr>
              <a:buSzPct val="70000"/>
              <a:buFont typeface="Wingdings" panose="05000000000000000000" pitchFamily="2" charset="2"/>
              <a:buChar char="q"/>
            </a:pPr>
            <a:endParaRPr lang="en-US" altLang="fr-FR" sz="800"/>
          </a:p>
          <a:p>
            <a:pPr>
              <a:lnSpc>
                <a:spcPct val="90000"/>
              </a:lnSpc>
              <a:buClr>
                <a:schemeClr val="tx2"/>
              </a:buClr>
              <a:buSzPct val="70000"/>
              <a:buFont typeface="Wingdings" panose="05000000000000000000" pitchFamily="2" charset="2"/>
              <a:buChar char="q"/>
            </a:pPr>
            <a:r>
              <a:rPr lang="en-US" altLang="fr-FR" sz="2600"/>
              <a:t>Fairly detailed quantitative food frequency and clinical exam and fasting blood data.</a:t>
            </a:r>
          </a:p>
          <a:p>
            <a:pPr>
              <a:lnSpc>
                <a:spcPct val="90000"/>
              </a:lnSpc>
              <a:buClr>
                <a:schemeClr val="tx2"/>
              </a:buClr>
              <a:buSzPct val="70000"/>
              <a:buFont typeface="Wingdings" panose="05000000000000000000" pitchFamily="2" charset="2"/>
              <a:buChar char="q"/>
            </a:pPr>
            <a:endParaRPr lang="en-US" altLang="fr-FR" sz="800"/>
          </a:p>
          <a:p>
            <a:pPr>
              <a:lnSpc>
                <a:spcPct val="90000"/>
              </a:lnSpc>
              <a:buClr>
                <a:schemeClr val="tx2"/>
              </a:buClr>
              <a:buSzPct val="70000"/>
              <a:buFont typeface="Wingdings" panose="05000000000000000000" pitchFamily="2" charset="2"/>
              <a:buChar char="q"/>
            </a:pPr>
            <a:r>
              <a:rPr lang="en-US" altLang="fr-FR" sz="2600"/>
              <a:t>Focus on prices of beverages and fast foods here.</a:t>
            </a:r>
          </a:p>
        </p:txBody>
      </p:sp>
      <p:sp>
        <p:nvSpPr>
          <p:cNvPr id="32772" name="Espace réservé du texte 14">
            <a:extLst>
              <a:ext uri="{FF2B5EF4-FFF2-40B4-BE49-F238E27FC236}">
                <a16:creationId xmlns:a16="http://schemas.microsoft.com/office/drawing/2014/main" id="{44F24421-A356-4B6C-93D7-92C0B4420F19}"/>
              </a:ext>
            </a:extLst>
          </p:cNvPr>
          <p:cNvSpPr txBox="1">
            <a:spLocks/>
          </p:cNvSpPr>
          <p:nvPr/>
        </p:nvSpPr>
        <p:spPr bwMode="auto">
          <a:xfrm>
            <a:off x="2124075" y="6105525"/>
            <a:ext cx="68008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fr-FR" sz="1000"/>
              <a:t>Adapted from Duffey KJ et al. Arch Intern Med 2010; 170: 420-6</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F29F1323-E4F0-4D49-B6D2-5F08EA1040CD}"/>
              </a:ext>
            </a:extLst>
          </p:cNvPr>
          <p:cNvSpPr>
            <a:spLocks noGrp="1" noChangeArrowheads="1"/>
          </p:cNvSpPr>
          <p:nvPr>
            <p:ph type="title"/>
          </p:nvPr>
        </p:nvSpPr>
        <p:spPr>
          <a:xfrm>
            <a:off x="1019175" y="187325"/>
            <a:ext cx="7686675" cy="460375"/>
          </a:xfrm>
        </p:spPr>
        <p:txBody>
          <a:bodyPr/>
          <a:lstStyle/>
          <a:p>
            <a:r>
              <a:rPr lang="en-US" altLang="fr-FR"/>
              <a:t>Methods: Price Elasticity of Demand</a:t>
            </a:r>
          </a:p>
        </p:txBody>
      </p:sp>
      <p:sp>
        <p:nvSpPr>
          <p:cNvPr id="31746" name="Rectangle 3">
            <a:extLst>
              <a:ext uri="{FF2B5EF4-FFF2-40B4-BE49-F238E27FC236}">
                <a16:creationId xmlns:a16="http://schemas.microsoft.com/office/drawing/2014/main" id="{E6520147-5007-42BB-912D-DD213BA93A35}"/>
              </a:ext>
            </a:extLst>
          </p:cNvPr>
          <p:cNvSpPr>
            <a:spLocks noGrp="1" noChangeArrowheads="1"/>
          </p:cNvSpPr>
          <p:nvPr>
            <p:ph idx="1"/>
          </p:nvPr>
        </p:nvSpPr>
        <p:spPr>
          <a:xfrm>
            <a:off x="476250" y="1057275"/>
            <a:ext cx="8667750" cy="5297488"/>
          </a:xfrm>
          <a:ln w="28575"/>
        </p:spPr>
        <p:txBody>
          <a:bodyPr anchor="t" anchorCtr="0"/>
          <a:lstStyle/>
          <a:p>
            <a:pPr marL="342900" indent="-342900" defTabSz="969963">
              <a:lnSpc>
                <a:spcPct val="90000"/>
              </a:lnSpc>
              <a:buClr>
                <a:schemeClr val="tx2"/>
              </a:buClr>
              <a:buSzPct val="70000"/>
              <a:buFont typeface="Wingdings" pitchFamily="2" charset="2"/>
              <a:buChar char="q"/>
              <a:defRPr/>
            </a:pPr>
            <a:r>
              <a:rPr lang="en-US" sz="2400" b="1" dirty="0"/>
              <a:t>Elasticity= % change in demand </a:t>
            </a:r>
          </a:p>
          <a:p>
            <a:pPr marL="342900" indent="-342900" defTabSz="969963">
              <a:lnSpc>
                <a:spcPct val="90000"/>
              </a:lnSpc>
              <a:spcAft>
                <a:spcPts val="600"/>
              </a:spcAft>
              <a:buClr>
                <a:schemeClr val="tx2"/>
              </a:buClr>
              <a:buSzPct val="70000"/>
              <a:buFont typeface="Arial" panose="020B0604020202020204" pitchFamily="34" charset="0"/>
              <a:buNone/>
              <a:tabLst>
                <a:tab pos="1790700" algn="l"/>
              </a:tabLst>
              <a:defRPr/>
            </a:pPr>
            <a:r>
              <a:rPr lang="en-US" sz="2400" b="1" dirty="0"/>
              <a:t>			% change in price</a:t>
            </a:r>
          </a:p>
          <a:p>
            <a:pPr marL="342900" indent="-342900" defTabSz="969963">
              <a:lnSpc>
                <a:spcPct val="90000"/>
              </a:lnSpc>
              <a:buClr>
                <a:schemeClr val="tx2"/>
              </a:buClr>
              <a:buSzPct val="70000"/>
              <a:buFont typeface="Wingdings" pitchFamily="2" charset="2"/>
              <a:buChar char="q"/>
              <a:defRPr/>
            </a:pPr>
            <a:endParaRPr lang="en-US" sz="800" b="1" dirty="0"/>
          </a:p>
          <a:p>
            <a:pPr marL="342900" indent="-342900" defTabSz="969963">
              <a:lnSpc>
                <a:spcPct val="90000"/>
              </a:lnSpc>
              <a:buClr>
                <a:schemeClr val="tx2"/>
              </a:buClr>
              <a:buSzPct val="70000"/>
              <a:buFont typeface="Wingdings" pitchFamily="2" charset="2"/>
              <a:buChar char="q"/>
              <a:defRPr/>
            </a:pPr>
            <a:r>
              <a:rPr lang="en-US" sz="2400" b="1" dirty="0"/>
              <a:t>Own-price elasticity</a:t>
            </a:r>
          </a:p>
          <a:p>
            <a:pPr marL="342900" indent="-342900" defTabSz="969963">
              <a:lnSpc>
                <a:spcPct val="90000"/>
              </a:lnSpc>
              <a:buClr>
                <a:schemeClr val="tx2"/>
              </a:buClr>
              <a:buSzPct val="70000"/>
              <a:buFont typeface="Wingdings" pitchFamily="2" charset="2"/>
              <a:buChar char="q"/>
              <a:defRPr/>
            </a:pPr>
            <a:endParaRPr lang="en-US" sz="2400" b="1" dirty="0"/>
          </a:p>
          <a:p>
            <a:pPr marL="542925" lvl="1" defTabSz="969963">
              <a:lnSpc>
                <a:spcPct val="90000"/>
              </a:lnSpc>
              <a:buClr>
                <a:schemeClr val="tx2"/>
              </a:buClr>
              <a:buSzPct val="70000"/>
              <a:buFont typeface="Arial" panose="020B0604020202020204" pitchFamily="34" charset="0"/>
              <a:buNone/>
              <a:defRPr/>
            </a:pPr>
            <a:r>
              <a:rPr lang="fr-CA" sz="3600" b="1" dirty="0">
                <a:cs typeface="Arial" charset="0"/>
              </a:rPr>
              <a:t>   	 </a:t>
            </a:r>
          </a:p>
          <a:p>
            <a:pPr marL="542925" lvl="1" defTabSz="969963">
              <a:lnSpc>
                <a:spcPct val="90000"/>
              </a:lnSpc>
              <a:buClr>
                <a:schemeClr val="tx2"/>
              </a:buClr>
              <a:buSzPct val="70000"/>
              <a:buFont typeface="Wingdings" pitchFamily="2" charset="2"/>
              <a:buChar char="q"/>
              <a:defRPr/>
            </a:pPr>
            <a:endParaRPr lang="en-US" b="1" dirty="0"/>
          </a:p>
          <a:p>
            <a:pPr marL="342900" indent="-342900" defTabSz="969963">
              <a:lnSpc>
                <a:spcPct val="90000"/>
              </a:lnSpc>
              <a:buClr>
                <a:schemeClr val="tx2"/>
              </a:buClr>
              <a:buSzPct val="70000"/>
              <a:buFont typeface="Wingdings" pitchFamily="2" charset="2"/>
              <a:buChar char="q"/>
              <a:defRPr/>
            </a:pPr>
            <a:endParaRPr lang="en-US" sz="800" b="1" dirty="0"/>
          </a:p>
          <a:p>
            <a:pPr marL="342900" indent="-342900" defTabSz="969963">
              <a:lnSpc>
                <a:spcPct val="90000"/>
              </a:lnSpc>
              <a:buClr>
                <a:schemeClr val="tx2"/>
              </a:buClr>
              <a:buSzPct val="70000"/>
              <a:buFont typeface="Wingdings" pitchFamily="2" charset="2"/>
              <a:buChar char="q"/>
              <a:defRPr/>
            </a:pPr>
            <a:r>
              <a:rPr lang="en-US" sz="2400" b="1" dirty="0"/>
              <a:t>Cross-price elasticity</a:t>
            </a:r>
          </a:p>
          <a:p>
            <a:pPr marL="342900" indent="-342900" defTabSz="969963">
              <a:lnSpc>
                <a:spcPct val="90000"/>
              </a:lnSpc>
              <a:buClr>
                <a:schemeClr val="tx2"/>
              </a:buClr>
              <a:buSzPct val="70000"/>
              <a:buFont typeface="Wingdings" pitchFamily="2" charset="2"/>
              <a:buChar char="q"/>
              <a:defRPr/>
            </a:pPr>
            <a:endParaRPr lang="en-US" sz="2400" dirty="0"/>
          </a:p>
          <a:p>
            <a:pPr marL="742950" lvl="1" defTabSz="969963">
              <a:lnSpc>
                <a:spcPct val="90000"/>
              </a:lnSpc>
              <a:buClr>
                <a:schemeClr val="tx2"/>
              </a:buClr>
              <a:buSzPct val="70000"/>
              <a:buFont typeface="Wingdings" pitchFamily="2" charset="2"/>
              <a:buChar char="q"/>
              <a:defRPr/>
            </a:pPr>
            <a:endParaRPr lang="en-US" dirty="0">
              <a:cs typeface="Arial" charset="0"/>
            </a:endParaRPr>
          </a:p>
        </p:txBody>
      </p:sp>
      <p:sp>
        <p:nvSpPr>
          <p:cNvPr id="31747" name="Line 9">
            <a:extLst>
              <a:ext uri="{FF2B5EF4-FFF2-40B4-BE49-F238E27FC236}">
                <a16:creationId xmlns:a16="http://schemas.microsoft.com/office/drawing/2014/main" id="{416CE6BA-1EEA-4CA9-B23D-D1D99BBCD421}"/>
              </a:ext>
            </a:extLst>
          </p:cNvPr>
          <p:cNvSpPr>
            <a:spLocks noChangeShapeType="1"/>
          </p:cNvSpPr>
          <p:nvPr/>
        </p:nvSpPr>
        <p:spPr bwMode="auto">
          <a:xfrm>
            <a:off x="3154363" y="3265488"/>
            <a:ext cx="1265237" cy="0"/>
          </a:xfrm>
          <a:prstGeom prst="line">
            <a:avLst/>
          </a:prstGeom>
          <a:ln>
            <a:headEnd/>
            <a:tailEnd type="triangle" w="lg" len="med"/>
          </a:ln>
        </p:spPr>
        <p:style>
          <a:lnRef idx="3">
            <a:schemeClr val="dk1"/>
          </a:lnRef>
          <a:fillRef idx="0">
            <a:schemeClr val="dk1"/>
          </a:fillRef>
          <a:effectRef idx="2">
            <a:schemeClr val="dk1"/>
          </a:effectRef>
          <a:fontRef idx="minor">
            <a:schemeClr val="tx1"/>
          </a:fontRef>
        </p:style>
        <p:txBody>
          <a:bodyPr/>
          <a:lstStyle/>
          <a:p>
            <a:pPr>
              <a:defRPr/>
            </a:pPr>
            <a:endParaRPr lang="fr-FR"/>
          </a:p>
        </p:txBody>
      </p:sp>
      <p:sp>
        <p:nvSpPr>
          <p:cNvPr id="31748" name="AutoShape 35">
            <a:extLst>
              <a:ext uri="{FF2B5EF4-FFF2-40B4-BE49-F238E27FC236}">
                <a16:creationId xmlns:a16="http://schemas.microsoft.com/office/drawing/2014/main" id="{B77E267A-E924-44DE-9EF0-C69C82504498}"/>
              </a:ext>
            </a:extLst>
          </p:cNvPr>
          <p:cNvSpPr>
            <a:spLocks noChangeArrowheads="1"/>
          </p:cNvSpPr>
          <p:nvPr/>
        </p:nvSpPr>
        <p:spPr bwMode="auto">
          <a:xfrm>
            <a:off x="7362825" y="2995613"/>
            <a:ext cx="1441450" cy="539750"/>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CA" sz="2400"/>
              <a:t>Negative</a:t>
            </a:r>
          </a:p>
        </p:txBody>
      </p:sp>
      <p:sp>
        <p:nvSpPr>
          <p:cNvPr id="31749" name="AutoShape 37">
            <a:extLst>
              <a:ext uri="{FF2B5EF4-FFF2-40B4-BE49-F238E27FC236}">
                <a16:creationId xmlns:a16="http://schemas.microsoft.com/office/drawing/2014/main" id="{8DE95A46-EB0A-411C-A9DB-935F0F935885}"/>
              </a:ext>
            </a:extLst>
          </p:cNvPr>
          <p:cNvSpPr>
            <a:spLocks noChangeArrowheads="1"/>
          </p:cNvSpPr>
          <p:nvPr/>
        </p:nvSpPr>
        <p:spPr bwMode="auto">
          <a:xfrm>
            <a:off x="7362825" y="4913313"/>
            <a:ext cx="1665288" cy="763587"/>
          </a:xfrm>
          <a:prstGeom prst="flowChartAlternateProcess">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fr-CA" sz="2400"/>
              <a:t>Negative</a:t>
            </a:r>
          </a:p>
          <a:p>
            <a:pPr algn="ctr">
              <a:defRPr/>
            </a:pPr>
            <a:r>
              <a:rPr lang="fr-CA" sz="2400"/>
              <a:t>or positive</a:t>
            </a:r>
          </a:p>
        </p:txBody>
      </p:sp>
      <p:pic>
        <p:nvPicPr>
          <p:cNvPr id="33799" name="Picture 38" descr="C:\Documents and Settings\ver-tre01\Local Settings\Temporary Internet Files\Content.IE5\8WWL3D52\MC900434769[1].png">
            <a:extLst>
              <a:ext uri="{FF2B5EF4-FFF2-40B4-BE49-F238E27FC236}">
                <a16:creationId xmlns:a16="http://schemas.microsoft.com/office/drawing/2014/main" id="{355038DC-2334-430F-B94D-BEC83F3BB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2695575"/>
            <a:ext cx="11398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38" descr="C:\Documents and Settings\ver-tre01\Local Settings\Temporary Internet Files\Content.IE5\8WWL3D52\MC900434769[1].png">
            <a:extLst>
              <a:ext uri="{FF2B5EF4-FFF2-40B4-BE49-F238E27FC236}">
                <a16:creationId xmlns:a16="http://schemas.microsoft.com/office/drawing/2014/main" id="{EB4B9109-8D71-4D53-81AE-DD6D53BBF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4725988"/>
            <a:ext cx="113982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38" descr="C:\Documents and Settings\ver-tre01\Local Settings\Temporary Internet Files\Content.IE5\8WWL3D52\MC900434769[1].png">
            <a:extLst>
              <a:ext uri="{FF2B5EF4-FFF2-40B4-BE49-F238E27FC236}">
                <a16:creationId xmlns:a16="http://schemas.microsoft.com/office/drawing/2014/main" id="{F2F845B8-93F8-4DFB-B39A-68A9D51A38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8913" y="2695575"/>
            <a:ext cx="113982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Line 9">
            <a:extLst>
              <a:ext uri="{FF2B5EF4-FFF2-40B4-BE49-F238E27FC236}">
                <a16:creationId xmlns:a16="http://schemas.microsoft.com/office/drawing/2014/main" id="{E0D89190-3F81-4425-B117-6A222E3B0FE5}"/>
              </a:ext>
            </a:extLst>
          </p:cNvPr>
          <p:cNvSpPr>
            <a:spLocks noChangeShapeType="1"/>
          </p:cNvSpPr>
          <p:nvPr/>
        </p:nvSpPr>
        <p:spPr bwMode="auto">
          <a:xfrm>
            <a:off x="3154363" y="5294313"/>
            <a:ext cx="1265237" cy="0"/>
          </a:xfrm>
          <a:prstGeom prst="line">
            <a:avLst/>
          </a:prstGeom>
          <a:ln>
            <a:headEnd/>
            <a:tailEnd type="triangle" w="lg" len="med"/>
          </a:ln>
        </p:spPr>
        <p:style>
          <a:lnRef idx="3">
            <a:schemeClr val="dk1"/>
          </a:lnRef>
          <a:fillRef idx="0">
            <a:schemeClr val="dk1"/>
          </a:fillRef>
          <a:effectRef idx="2">
            <a:schemeClr val="dk1"/>
          </a:effectRef>
          <a:fontRef idx="minor">
            <a:schemeClr val="tx1"/>
          </a:fontRef>
        </p:style>
        <p:txBody>
          <a:bodyPr/>
          <a:lstStyle/>
          <a:p>
            <a:pPr>
              <a:defRPr/>
            </a:pPr>
            <a:endParaRPr lang="fr-FR"/>
          </a:p>
        </p:txBody>
      </p:sp>
      <p:pic>
        <p:nvPicPr>
          <p:cNvPr id="31754" name="Picture 40" descr="C:\Documents and Settings\ver-tre01\Mes documents\Mes images\Talent d'artiste\draft_lens2067153module10397094photo_1215704184sports_drink.jpg">
            <a:extLst>
              <a:ext uri="{FF2B5EF4-FFF2-40B4-BE49-F238E27FC236}">
                <a16:creationId xmlns:a16="http://schemas.microsoft.com/office/drawing/2014/main" id="{C2EEF2BB-0C2D-43D2-8C38-856D838D20E9}"/>
              </a:ext>
            </a:extLst>
          </p:cNvPr>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283200" y="4603750"/>
            <a:ext cx="1044575" cy="134620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33804" name="ZoneTexte 12">
            <a:extLst>
              <a:ext uri="{FF2B5EF4-FFF2-40B4-BE49-F238E27FC236}">
                <a16:creationId xmlns:a16="http://schemas.microsoft.com/office/drawing/2014/main" id="{95EAD070-42B1-45AA-85B7-807DBB0D38F5}"/>
              </a:ext>
            </a:extLst>
          </p:cNvPr>
          <p:cNvSpPr txBox="1">
            <a:spLocks noChangeArrowheads="1"/>
          </p:cNvSpPr>
          <p:nvPr/>
        </p:nvSpPr>
        <p:spPr bwMode="auto">
          <a:xfrm>
            <a:off x="6127750" y="3003550"/>
            <a:ext cx="1085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2800" b="1"/>
              <a:t>kcals</a:t>
            </a:r>
          </a:p>
        </p:txBody>
      </p:sp>
      <p:sp>
        <p:nvSpPr>
          <p:cNvPr id="33805" name="ZoneTexte 13">
            <a:extLst>
              <a:ext uri="{FF2B5EF4-FFF2-40B4-BE49-F238E27FC236}">
                <a16:creationId xmlns:a16="http://schemas.microsoft.com/office/drawing/2014/main" id="{F61F92B8-A4E0-4A2E-A6E3-12F29A084DC7}"/>
              </a:ext>
            </a:extLst>
          </p:cNvPr>
          <p:cNvSpPr txBox="1">
            <a:spLocks noChangeArrowheads="1"/>
          </p:cNvSpPr>
          <p:nvPr/>
        </p:nvSpPr>
        <p:spPr bwMode="auto">
          <a:xfrm>
            <a:off x="6102350" y="5032375"/>
            <a:ext cx="1085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fr-CA" altLang="fr-FR" sz="2800" b="1"/>
              <a:t>kcals</a:t>
            </a:r>
          </a:p>
        </p:txBody>
      </p:sp>
      <p:sp>
        <p:nvSpPr>
          <p:cNvPr id="33806" name="ZoneTexte 14">
            <a:extLst>
              <a:ext uri="{FF2B5EF4-FFF2-40B4-BE49-F238E27FC236}">
                <a16:creationId xmlns:a16="http://schemas.microsoft.com/office/drawing/2014/main" id="{A7BDA6E7-3BE3-4FEE-8544-B5A90D7641DD}"/>
              </a:ext>
            </a:extLst>
          </p:cNvPr>
          <p:cNvSpPr txBox="1">
            <a:spLocks noChangeArrowheads="1"/>
          </p:cNvSpPr>
          <p:nvPr/>
        </p:nvSpPr>
        <p:spPr bwMode="auto">
          <a:xfrm>
            <a:off x="836613" y="2941638"/>
            <a:ext cx="1422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3600" b="1"/>
              <a:t>% </a:t>
            </a:r>
            <a:r>
              <a:rPr lang="el-GR" altLang="fr-FR" sz="3600" b="1">
                <a:cs typeface="Arial" panose="020B0604020202020204" pitchFamily="34" charset="0"/>
              </a:rPr>
              <a:t>Δ</a:t>
            </a:r>
            <a:r>
              <a:rPr lang="fr-CA" altLang="fr-FR" sz="3600" b="1">
                <a:cs typeface="Arial" panose="020B0604020202020204" pitchFamily="34" charset="0"/>
              </a:rPr>
              <a:t> $</a:t>
            </a:r>
            <a:endParaRPr lang="fr-CA" altLang="fr-FR" sz="3600" b="1"/>
          </a:p>
        </p:txBody>
      </p:sp>
      <p:sp>
        <p:nvSpPr>
          <p:cNvPr id="33807" name="ZoneTexte 15">
            <a:extLst>
              <a:ext uri="{FF2B5EF4-FFF2-40B4-BE49-F238E27FC236}">
                <a16:creationId xmlns:a16="http://schemas.microsoft.com/office/drawing/2014/main" id="{456BB9B9-FA6F-4159-AA2D-E4D944D2DCEC}"/>
              </a:ext>
            </a:extLst>
          </p:cNvPr>
          <p:cNvSpPr txBox="1">
            <a:spLocks noChangeArrowheads="1"/>
          </p:cNvSpPr>
          <p:nvPr/>
        </p:nvSpPr>
        <p:spPr bwMode="auto">
          <a:xfrm>
            <a:off x="4481513" y="2941638"/>
            <a:ext cx="979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3600" b="1"/>
              <a:t>% </a:t>
            </a:r>
            <a:r>
              <a:rPr lang="fr-CA" altLang="fr-FR" sz="3600" b="1">
                <a:cs typeface="Arial" panose="020B0604020202020204" pitchFamily="34" charset="0"/>
              </a:rPr>
              <a:t>$</a:t>
            </a:r>
            <a:endParaRPr lang="fr-CA" altLang="fr-FR" sz="3600" b="1"/>
          </a:p>
        </p:txBody>
      </p:sp>
      <p:sp>
        <p:nvSpPr>
          <p:cNvPr id="33808" name="ZoneTexte 16">
            <a:extLst>
              <a:ext uri="{FF2B5EF4-FFF2-40B4-BE49-F238E27FC236}">
                <a16:creationId xmlns:a16="http://schemas.microsoft.com/office/drawing/2014/main" id="{82677005-FEED-465D-8261-7F58BCCE78E2}"/>
              </a:ext>
            </a:extLst>
          </p:cNvPr>
          <p:cNvSpPr txBox="1">
            <a:spLocks noChangeArrowheads="1"/>
          </p:cNvSpPr>
          <p:nvPr/>
        </p:nvSpPr>
        <p:spPr bwMode="auto">
          <a:xfrm>
            <a:off x="792163" y="4972050"/>
            <a:ext cx="142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3600" b="1"/>
              <a:t>% </a:t>
            </a:r>
            <a:r>
              <a:rPr lang="el-GR" altLang="fr-FR" sz="3600" b="1">
                <a:cs typeface="Arial" panose="020B0604020202020204" pitchFamily="34" charset="0"/>
              </a:rPr>
              <a:t>Δ</a:t>
            </a:r>
            <a:r>
              <a:rPr lang="fr-CA" altLang="fr-FR" sz="3600" b="1">
                <a:cs typeface="Arial" panose="020B0604020202020204" pitchFamily="34" charset="0"/>
              </a:rPr>
              <a:t> $</a:t>
            </a:r>
            <a:endParaRPr lang="fr-CA" altLang="fr-FR" sz="3600" b="1"/>
          </a:p>
        </p:txBody>
      </p:sp>
      <p:sp>
        <p:nvSpPr>
          <p:cNvPr id="33809" name="ZoneTexte 17">
            <a:extLst>
              <a:ext uri="{FF2B5EF4-FFF2-40B4-BE49-F238E27FC236}">
                <a16:creationId xmlns:a16="http://schemas.microsoft.com/office/drawing/2014/main" id="{86140174-6A4F-42F3-864D-D61065643953}"/>
              </a:ext>
            </a:extLst>
          </p:cNvPr>
          <p:cNvSpPr txBox="1">
            <a:spLocks noChangeArrowheads="1"/>
          </p:cNvSpPr>
          <p:nvPr/>
        </p:nvSpPr>
        <p:spPr bwMode="auto">
          <a:xfrm>
            <a:off x="4437063" y="4972050"/>
            <a:ext cx="979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fr-FR" sz="3600" b="1"/>
              <a:t>% </a:t>
            </a:r>
            <a:r>
              <a:rPr lang="fr-CA" altLang="fr-FR" sz="3600" b="1">
                <a:cs typeface="Arial" panose="020B0604020202020204" pitchFamily="34" charset="0"/>
              </a:rPr>
              <a:t>$</a:t>
            </a:r>
            <a:endParaRPr lang="fr-CA" altLang="fr-FR" sz="3600" b="1"/>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4" name="Text Box 6">
            <a:extLst>
              <a:ext uri="{FF2B5EF4-FFF2-40B4-BE49-F238E27FC236}">
                <a16:creationId xmlns:a16="http://schemas.microsoft.com/office/drawing/2014/main" id="{C06F6F64-405D-43F1-A670-CBA53957BCFF}"/>
              </a:ext>
            </a:extLst>
          </p:cNvPr>
          <p:cNvSpPr txBox="1">
            <a:spLocks noChangeArrowheads="1"/>
          </p:cNvSpPr>
          <p:nvPr/>
        </p:nvSpPr>
        <p:spPr bwMode="auto">
          <a:xfrm>
            <a:off x="371475" y="5483225"/>
            <a:ext cx="7800975" cy="511175"/>
          </a:xfrm>
          <a:prstGeom prst="roundRect">
            <a:avLst/>
          </a:prstGeom>
          <a:ln w="12700">
            <a:headEnd/>
            <a:tailEnd type="none" w="lg" len="med"/>
          </a:ln>
        </p:spPr>
        <p:style>
          <a:lnRef idx="2">
            <a:schemeClr val="accent1"/>
          </a:lnRef>
          <a:fillRef idx="1">
            <a:schemeClr val="lt1"/>
          </a:fillRef>
          <a:effectRef idx="0">
            <a:schemeClr val="accent1"/>
          </a:effectRef>
          <a:fontRef idx="minor">
            <a:schemeClr val="dk1"/>
          </a:fontRef>
        </p:style>
        <p:txBody>
          <a:bodyPr>
            <a:spAutoFit/>
          </a:bodyPr>
          <a:lstStyle/>
          <a:p>
            <a:pPr marL="47625" indent="-47625" algn="just" defTabSz="166688">
              <a:spcBef>
                <a:spcPct val="50000"/>
              </a:spcBef>
              <a:defRPr/>
            </a:pPr>
            <a:r>
              <a:rPr lang="en-US" sz="1200" dirty="0">
                <a:cs typeface="Arial" charset="0"/>
              </a:rPr>
              <a:t>*Significant, p&lt;0.05 using log-log linear regression model controlling for age, race, gender, income, education, family structure, logged price of complement and replacement foods, cost of living, imputed price, and time.</a:t>
            </a:r>
          </a:p>
        </p:txBody>
      </p:sp>
      <p:sp>
        <p:nvSpPr>
          <p:cNvPr id="34819" name="Titre 7">
            <a:extLst>
              <a:ext uri="{FF2B5EF4-FFF2-40B4-BE49-F238E27FC236}">
                <a16:creationId xmlns:a16="http://schemas.microsoft.com/office/drawing/2014/main" id="{A40690B2-FEE7-4894-8798-7F9B92B84B1C}"/>
              </a:ext>
            </a:extLst>
          </p:cNvPr>
          <p:cNvSpPr>
            <a:spLocks noGrp="1"/>
          </p:cNvSpPr>
          <p:nvPr>
            <p:ph type="title"/>
          </p:nvPr>
        </p:nvSpPr>
        <p:spPr>
          <a:xfrm>
            <a:off x="1019175" y="1588"/>
            <a:ext cx="7686675" cy="831850"/>
          </a:xfrm>
        </p:spPr>
        <p:txBody>
          <a:bodyPr/>
          <a:lstStyle/>
          <a:p>
            <a:r>
              <a:rPr lang="en-US" altLang="fr-FR"/>
              <a:t>18% Increase in Price of Soda or Pizza Associated With 20-Year Declines in Total Daily Energy Intake</a:t>
            </a:r>
            <a:endParaRPr lang="fr-CA" altLang="fr-FR"/>
          </a:p>
        </p:txBody>
      </p:sp>
      <p:sp>
        <p:nvSpPr>
          <p:cNvPr id="34820" name="Espace réservé du texte 9">
            <a:extLst>
              <a:ext uri="{FF2B5EF4-FFF2-40B4-BE49-F238E27FC236}">
                <a16:creationId xmlns:a16="http://schemas.microsoft.com/office/drawing/2014/main" id="{1DA48B84-526F-488D-8AE3-3366347108A0}"/>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Duffey KJ et al. Arch Intern Med 2010; 170: 420-6</a:t>
            </a:r>
          </a:p>
        </p:txBody>
      </p:sp>
      <p:sp>
        <p:nvSpPr>
          <p:cNvPr id="32772" name="Rectangle 4">
            <a:extLst>
              <a:ext uri="{FF2B5EF4-FFF2-40B4-BE49-F238E27FC236}">
                <a16:creationId xmlns:a16="http://schemas.microsoft.com/office/drawing/2014/main" id="{0A47A1CA-3481-4945-90AB-2ACAB2C542D3}"/>
              </a:ext>
            </a:extLst>
          </p:cNvPr>
          <p:cNvSpPr>
            <a:spLocks noChangeArrowheads="1"/>
          </p:cNvSpPr>
          <p:nvPr/>
        </p:nvSpPr>
        <p:spPr bwMode="auto">
          <a:xfrm rot="16200000">
            <a:off x="-969169" y="2853532"/>
            <a:ext cx="4676775" cy="614362"/>
          </a:xfrm>
          <a:prstGeom prst="rect">
            <a:avLst/>
          </a:prstGeom>
          <a:noFill/>
          <a:ln w="9525">
            <a:noFill/>
            <a:miter lim="800000"/>
            <a:headEnd/>
            <a:tailEnd/>
          </a:ln>
        </p:spPr>
        <p:txBody>
          <a:bodyPr lIns="0" tIns="0" rIns="0" bIns="0">
            <a:spAutoFit/>
          </a:bodyPr>
          <a:lstStyle/>
          <a:p>
            <a:pPr algn="ctr">
              <a:defRPr/>
            </a:pPr>
            <a:r>
              <a:rPr lang="en-US" sz="2000" b="1" dirty="0">
                <a:solidFill>
                  <a:schemeClr val="tx2">
                    <a:lumMod val="50000"/>
                  </a:schemeClr>
                </a:solidFill>
                <a:latin typeface="Arial" charset="0"/>
                <a:ea typeface="ＭＳ Ｐゴシック"/>
                <a:cs typeface="ＭＳ Ｐゴシック"/>
              </a:rPr>
              <a:t>Change in total daily energy intake (</a:t>
            </a:r>
            <a:r>
              <a:rPr lang="en-US" sz="2000" b="1" dirty="0" err="1">
                <a:solidFill>
                  <a:schemeClr val="tx2">
                    <a:lumMod val="50000"/>
                  </a:schemeClr>
                </a:solidFill>
                <a:latin typeface="Arial" charset="0"/>
                <a:ea typeface="ＭＳ Ｐゴシック"/>
                <a:cs typeface="ＭＳ Ｐゴシック"/>
              </a:rPr>
              <a:t>kcals</a:t>
            </a:r>
            <a:r>
              <a:rPr lang="en-US" sz="2000" b="1" dirty="0">
                <a:solidFill>
                  <a:schemeClr val="tx2">
                    <a:lumMod val="50000"/>
                  </a:schemeClr>
                </a:solidFill>
                <a:latin typeface="Arial" charset="0"/>
                <a:ea typeface="ＭＳ Ｐゴシック"/>
                <a:cs typeface="ＭＳ Ｐゴシック"/>
              </a:rPr>
              <a:t>)</a:t>
            </a:r>
          </a:p>
        </p:txBody>
      </p:sp>
      <p:graphicFrame>
        <p:nvGraphicFramePr>
          <p:cNvPr id="34822" name="Graphique 18">
            <a:extLst>
              <a:ext uri="{FF2B5EF4-FFF2-40B4-BE49-F238E27FC236}">
                <a16:creationId xmlns:a16="http://schemas.microsoft.com/office/drawing/2014/main" id="{735C35F9-6A87-4FE3-B6D4-D0927955A1DE}"/>
              </a:ext>
            </a:extLst>
          </p:cNvPr>
          <p:cNvGraphicFramePr>
            <a:graphicFrameLocks/>
          </p:cNvGraphicFramePr>
          <p:nvPr/>
        </p:nvGraphicFramePr>
        <p:xfrm>
          <a:off x="1692275" y="1179513"/>
          <a:ext cx="6096000" cy="4064000"/>
        </p:xfrm>
        <a:graphic>
          <a:graphicData uri="http://schemas.openxmlformats.org/presentationml/2006/ole">
            <mc:AlternateContent xmlns:mc="http://schemas.openxmlformats.org/markup-compatibility/2006">
              <mc:Choice xmlns:v="urn:schemas-microsoft-com:vml" Requires="v">
                <p:oleObj spid="_x0000_s34828" r:id="rId3" imgW="6096528" imgH="4066384" progId="Excel.Chart.8">
                  <p:embed/>
                </p:oleObj>
              </mc:Choice>
              <mc:Fallback>
                <p:oleObj r:id="rId3" imgW="6096528" imgH="4066384" progId="Excel.Chart.8">
                  <p:embed/>
                  <p:pic>
                    <p:nvPicPr>
                      <p:cNvPr id="0" name="Graphique 1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1179513"/>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à coins arrondis 16">
            <a:extLst>
              <a:ext uri="{FF2B5EF4-FFF2-40B4-BE49-F238E27FC236}">
                <a16:creationId xmlns:a16="http://schemas.microsoft.com/office/drawing/2014/main" id="{F7E6EE5A-E7FA-4596-B711-C15C11EC140C}"/>
              </a:ext>
            </a:extLst>
          </p:cNvPr>
          <p:cNvSpPr/>
          <p:nvPr/>
        </p:nvSpPr>
        <p:spPr>
          <a:xfrm>
            <a:off x="7018338" y="4216400"/>
            <a:ext cx="1109662" cy="742950"/>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4824" name="Tekstikehys 13">
            <a:extLst>
              <a:ext uri="{FF2B5EF4-FFF2-40B4-BE49-F238E27FC236}">
                <a16:creationId xmlns:a16="http://schemas.microsoft.com/office/drawing/2014/main" id="{B54D890D-1026-40A2-AB8B-880F18AC4FE4}"/>
              </a:ext>
            </a:extLst>
          </p:cNvPr>
          <p:cNvSpPr txBox="1">
            <a:spLocks noChangeArrowheads="1"/>
          </p:cNvSpPr>
          <p:nvPr/>
        </p:nvSpPr>
        <p:spPr bwMode="auto">
          <a:xfrm>
            <a:off x="7286625" y="4522788"/>
            <a:ext cx="6842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fi-FI" altLang="fr-FR" sz="1600">
                <a:cs typeface="Arial" panose="020B0604020202020204" pitchFamily="34" charset="0"/>
              </a:rPr>
              <a:t>Pizza</a:t>
            </a:r>
          </a:p>
        </p:txBody>
      </p:sp>
      <p:sp>
        <p:nvSpPr>
          <p:cNvPr id="20" name="Suorakulmio 14">
            <a:extLst>
              <a:ext uri="{FF2B5EF4-FFF2-40B4-BE49-F238E27FC236}">
                <a16:creationId xmlns:a16="http://schemas.microsoft.com/office/drawing/2014/main" id="{ABF3C9F3-FC96-4E4F-8C93-B2DBF2BA16B3}"/>
              </a:ext>
            </a:extLst>
          </p:cNvPr>
          <p:cNvSpPr>
            <a:spLocks noChangeArrowheads="1"/>
          </p:cNvSpPr>
          <p:nvPr/>
        </p:nvSpPr>
        <p:spPr bwMode="auto">
          <a:xfrm>
            <a:off x="7115175" y="4346575"/>
            <a:ext cx="179388" cy="179388"/>
          </a:xfrm>
          <a:prstGeom prst="rect">
            <a:avLst/>
          </a:prstGeom>
          <a:solidFill>
            <a:schemeClr val="accent6"/>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1" name="Suorakulmio 15">
            <a:extLst>
              <a:ext uri="{FF2B5EF4-FFF2-40B4-BE49-F238E27FC236}">
                <a16:creationId xmlns:a16="http://schemas.microsoft.com/office/drawing/2014/main" id="{BA2641AB-EEEE-4F89-B372-C0F730CCBB60}"/>
              </a:ext>
            </a:extLst>
          </p:cNvPr>
          <p:cNvSpPr>
            <a:spLocks noChangeArrowheads="1"/>
          </p:cNvSpPr>
          <p:nvPr/>
        </p:nvSpPr>
        <p:spPr bwMode="auto">
          <a:xfrm>
            <a:off x="7115175" y="4664075"/>
            <a:ext cx="179388" cy="180975"/>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2" name="Tekstikehys 13">
            <a:extLst>
              <a:ext uri="{FF2B5EF4-FFF2-40B4-BE49-F238E27FC236}">
                <a16:creationId xmlns:a16="http://schemas.microsoft.com/office/drawing/2014/main" id="{03020F6C-6DA2-4B79-A78E-ED3AC2B2172A}"/>
              </a:ext>
            </a:extLst>
          </p:cNvPr>
          <p:cNvSpPr txBox="1">
            <a:spLocks noChangeArrowheads="1"/>
          </p:cNvSpPr>
          <p:nvPr/>
        </p:nvSpPr>
        <p:spPr bwMode="auto">
          <a:xfrm>
            <a:off x="7286625" y="4203700"/>
            <a:ext cx="661988" cy="415925"/>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ea typeface="ＭＳ Ｐゴシック"/>
                <a:cs typeface="Arial" charset="0"/>
              </a:rPr>
              <a:t>Soda</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itre 5">
            <a:extLst>
              <a:ext uri="{FF2B5EF4-FFF2-40B4-BE49-F238E27FC236}">
                <a16:creationId xmlns:a16="http://schemas.microsoft.com/office/drawing/2014/main" id="{5A8BEAF7-45C0-48BF-B671-64BE66291E16}"/>
              </a:ext>
            </a:extLst>
          </p:cNvPr>
          <p:cNvSpPr>
            <a:spLocks noGrp="1"/>
          </p:cNvSpPr>
          <p:nvPr>
            <p:ph type="title"/>
          </p:nvPr>
        </p:nvSpPr>
        <p:spPr>
          <a:xfrm>
            <a:off x="1019175" y="1588"/>
            <a:ext cx="7686675" cy="831850"/>
          </a:xfrm>
        </p:spPr>
        <p:txBody>
          <a:bodyPr/>
          <a:lstStyle/>
          <a:p>
            <a:r>
              <a:rPr lang="en-US" altLang="fr-FR"/>
              <a:t>Combined 10% Change in Price Results in Greater Percent Change in Outcomes</a:t>
            </a:r>
            <a:endParaRPr lang="fr-CA" altLang="fr-FR"/>
          </a:p>
        </p:txBody>
      </p:sp>
      <p:sp>
        <p:nvSpPr>
          <p:cNvPr id="35843" name="Espace réservé du texte 6">
            <a:extLst>
              <a:ext uri="{FF2B5EF4-FFF2-40B4-BE49-F238E27FC236}">
                <a16:creationId xmlns:a16="http://schemas.microsoft.com/office/drawing/2014/main" id="{DFD12394-30D6-4914-8129-10CAF1FB853C}"/>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Duffey KJ et al. Arch Intern Med 2010; 170: 420-6</a:t>
            </a:r>
          </a:p>
        </p:txBody>
      </p:sp>
      <p:sp>
        <p:nvSpPr>
          <p:cNvPr id="9" name="Rectangle 4">
            <a:extLst>
              <a:ext uri="{FF2B5EF4-FFF2-40B4-BE49-F238E27FC236}">
                <a16:creationId xmlns:a16="http://schemas.microsoft.com/office/drawing/2014/main" id="{286C6B4C-B318-45A5-A1B6-43CA78E83488}"/>
              </a:ext>
            </a:extLst>
          </p:cNvPr>
          <p:cNvSpPr>
            <a:spLocks noChangeArrowheads="1"/>
          </p:cNvSpPr>
          <p:nvPr/>
        </p:nvSpPr>
        <p:spPr bwMode="auto">
          <a:xfrm rot="16200000">
            <a:off x="-455612" y="2881312"/>
            <a:ext cx="3816350" cy="307975"/>
          </a:xfrm>
          <a:prstGeom prst="rect">
            <a:avLst/>
          </a:prstGeom>
          <a:noFill/>
          <a:ln w="9525">
            <a:noFill/>
            <a:miter lim="800000"/>
            <a:headEnd/>
            <a:tailEnd/>
          </a:ln>
        </p:spPr>
        <p:txBody>
          <a:bodyPr wrap="none" lIns="0" tIns="0" rIns="0" bIns="0">
            <a:spAutoFit/>
          </a:bodyPr>
          <a:lstStyle/>
          <a:p>
            <a:pPr algn="ctr">
              <a:defRPr/>
            </a:pPr>
            <a:r>
              <a:rPr lang="en-US" sz="2000" b="1" dirty="0">
                <a:solidFill>
                  <a:schemeClr val="tx2">
                    <a:lumMod val="50000"/>
                  </a:schemeClr>
                </a:solidFill>
                <a:latin typeface="Arial" charset="0"/>
                <a:ea typeface="ＭＳ Ｐゴシック"/>
                <a:cs typeface="ＭＳ Ｐゴシック"/>
              </a:rPr>
              <a:t>Percent change in outcome (%)</a:t>
            </a:r>
          </a:p>
        </p:txBody>
      </p:sp>
      <p:graphicFrame>
        <p:nvGraphicFramePr>
          <p:cNvPr id="35845" name="Graphique 9">
            <a:extLst>
              <a:ext uri="{FF2B5EF4-FFF2-40B4-BE49-F238E27FC236}">
                <a16:creationId xmlns:a16="http://schemas.microsoft.com/office/drawing/2014/main" id="{7D6C9B41-FBBB-480C-8AEC-0594E2EEF060}"/>
              </a:ext>
            </a:extLst>
          </p:cNvPr>
          <p:cNvGraphicFramePr>
            <a:graphicFrameLocks/>
          </p:cNvGraphicFramePr>
          <p:nvPr/>
        </p:nvGraphicFramePr>
        <p:xfrm>
          <a:off x="1749425" y="998538"/>
          <a:ext cx="6096000" cy="4064000"/>
        </p:xfrm>
        <a:graphic>
          <a:graphicData uri="http://schemas.openxmlformats.org/presentationml/2006/ole">
            <mc:AlternateContent xmlns:mc="http://schemas.openxmlformats.org/markup-compatibility/2006">
              <mc:Choice xmlns:v="urn:schemas-microsoft-com:vml" Requires="v">
                <p:oleObj spid="_x0000_s35857" r:id="rId4" imgW="6096528" imgH="4066384" progId="Excel.Chart.8">
                  <p:embed/>
                </p:oleObj>
              </mc:Choice>
              <mc:Fallback>
                <p:oleObj r:id="rId4" imgW="6096528" imgH="4066384" progId="Excel.Chart.8">
                  <p:embed/>
                  <p:pic>
                    <p:nvPicPr>
                      <p:cNvPr id="0" name="Graphique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9425" y="998538"/>
                        <a:ext cx="60960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a:extLst>
              <a:ext uri="{FF2B5EF4-FFF2-40B4-BE49-F238E27FC236}">
                <a16:creationId xmlns:a16="http://schemas.microsoft.com/office/drawing/2014/main" id="{CB2A0080-7633-45FD-BE0E-462FC808C33F}"/>
              </a:ext>
            </a:extLst>
          </p:cNvPr>
          <p:cNvSpPr>
            <a:spLocks noChangeArrowheads="1"/>
          </p:cNvSpPr>
          <p:nvPr/>
        </p:nvSpPr>
        <p:spPr bwMode="auto">
          <a:xfrm>
            <a:off x="2417763" y="5094288"/>
            <a:ext cx="1504950" cy="307975"/>
          </a:xfrm>
          <a:prstGeom prst="rect">
            <a:avLst/>
          </a:prstGeom>
          <a:noFill/>
          <a:ln w="9525">
            <a:noFill/>
            <a:miter lim="800000"/>
            <a:headEnd/>
            <a:tailEnd/>
          </a:ln>
        </p:spPr>
        <p:txBody>
          <a:bodyPr wrap="none" lIns="0" tIns="0" rIns="0" bIns="0">
            <a:spAutoFit/>
          </a:bodyPr>
          <a:lstStyle/>
          <a:p>
            <a:pPr algn="ctr">
              <a:defRPr/>
            </a:pPr>
            <a:r>
              <a:rPr lang="en-US" sz="2000" b="1" dirty="0">
                <a:solidFill>
                  <a:schemeClr val="tx2">
                    <a:lumMod val="50000"/>
                  </a:schemeClr>
                </a:solidFill>
                <a:latin typeface="Arial" charset="0"/>
                <a:ea typeface="ＭＳ Ｐゴシック"/>
                <a:cs typeface="ＭＳ Ｐゴシック"/>
              </a:rPr>
              <a:t>Total energy</a:t>
            </a:r>
          </a:p>
        </p:txBody>
      </p:sp>
      <p:sp>
        <p:nvSpPr>
          <p:cNvPr id="13" name="Rectangle 4">
            <a:extLst>
              <a:ext uri="{FF2B5EF4-FFF2-40B4-BE49-F238E27FC236}">
                <a16:creationId xmlns:a16="http://schemas.microsoft.com/office/drawing/2014/main" id="{2EBFE610-B12B-46A1-8B21-2A81A86A1D61}"/>
              </a:ext>
            </a:extLst>
          </p:cNvPr>
          <p:cNvSpPr>
            <a:spLocks noChangeArrowheads="1"/>
          </p:cNvSpPr>
          <p:nvPr/>
        </p:nvSpPr>
        <p:spPr bwMode="auto">
          <a:xfrm>
            <a:off x="4211638" y="5094288"/>
            <a:ext cx="1524000" cy="307975"/>
          </a:xfrm>
          <a:prstGeom prst="rect">
            <a:avLst/>
          </a:prstGeom>
          <a:noFill/>
          <a:ln w="9525">
            <a:noFill/>
            <a:miter lim="800000"/>
            <a:headEnd/>
            <a:tailEnd/>
          </a:ln>
        </p:spPr>
        <p:txBody>
          <a:bodyPr wrap="none" lIns="0" tIns="0" rIns="0" bIns="0">
            <a:spAutoFit/>
          </a:bodyPr>
          <a:lstStyle/>
          <a:p>
            <a:pPr algn="ctr">
              <a:defRPr/>
            </a:pPr>
            <a:r>
              <a:rPr lang="en-US" sz="2000" b="1" dirty="0">
                <a:solidFill>
                  <a:schemeClr val="tx2">
                    <a:lumMod val="50000"/>
                  </a:schemeClr>
                </a:solidFill>
                <a:latin typeface="Arial" charset="0"/>
                <a:ea typeface="ＭＳ Ｐゴシック"/>
                <a:cs typeface="ＭＳ Ｐゴシック"/>
              </a:rPr>
              <a:t>Body weight</a:t>
            </a:r>
          </a:p>
        </p:txBody>
      </p:sp>
      <p:sp>
        <p:nvSpPr>
          <p:cNvPr id="14" name="Rectangle 4">
            <a:extLst>
              <a:ext uri="{FF2B5EF4-FFF2-40B4-BE49-F238E27FC236}">
                <a16:creationId xmlns:a16="http://schemas.microsoft.com/office/drawing/2014/main" id="{570B5ABE-A559-40DB-BA9C-D3AF705D7A93}"/>
              </a:ext>
            </a:extLst>
          </p:cNvPr>
          <p:cNvSpPr>
            <a:spLocks noChangeArrowheads="1"/>
          </p:cNvSpPr>
          <p:nvPr/>
        </p:nvSpPr>
        <p:spPr bwMode="auto">
          <a:xfrm>
            <a:off x="6227763" y="5094288"/>
            <a:ext cx="1125537" cy="307975"/>
          </a:xfrm>
          <a:prstGeom prst="rect">
            <a:avLst/>
          </a:prstGeom>
          <a:noFill/>
          <a:ln w="9525">
            <a:noFill/>
            <a:miter lim="800000"/>
            <a:headEnd/>
            <a:tailEnd/>
          </a:ln>
        </p:spPr>
        <p:txBody>
          <a:bodyPr wrap="none" lIns="0" tIns="0" rIns="0" bIns="0">
            <a:spAutoFit/>
          </a:bodyPr>
          <a:lstStyle/>
          <a:p>
            <a:pPr algn="ctr">
              <a:defRPr/>
            </a:pPr>
            <a:r>
              <a:rPr lang="en-US" sz="2000" b="1" dirty="0">
                <a:solidFill>
                  <a:schemeClr val="tx2">
                    <a:lumMod val="50000"/>
                  </a:schemeClr>
                </a:solidFill>
                <a:latin typeface="Arial" charset="0"/>
                <a:ea typeface="ＭＳ Ｐゴシック"/>
                <a:cs typeface="ＭＳ Ｐゴシック"/>
              </a:rPr>
              <a:t>HOMA-IR</a:t>
            </a:r>
          </a:p>
        </p:txBody>
      </p:sp>
      <p:sp>
        <p:nvSpPr>
          <p:cNvPr id="15" name="Rectangle à coins arrondis 14">
            <a:extLst>
              <a:ext uri="{FF2B5EF4-FFF2-40B4-BE49-F238E27FC236}">
                <a16:creationId xmlns:a16="http://schemas.microsoft.com/office/drawing/2014/main" id="{D8D44897-79AD-42F3-8C45-F91C225FA4D1}"/>
              </a:ext>
            </a:extLst>
          </p:cNvPr>
          <p:cNvSpPr/>
          <p:nvPr/>
        </p:nvSpPr>
        <p:spPr>
          <a:xfrm>
            <a:off x="2411413" y="3695700"/>
            <a:ext cx="1665287" cy="1081088"/>
          </a:xfrm>
          <a:prstGeom prst="roundRect">
            <a:avLst/>
          </a:prstGeom>
          <a:solidFill>
            <a:srgbClr val="FFFFFF"/>
          </a:solidFill>
          <a:ln w="19050">
            <a:solidFill>
              <a:srgbClr val="31659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sp>
        <p:nvSpPr>
          <p:cNvPr id="35850" name="Tekstikehys 13">
            <a:extLst>
              <a:ext uri="{FF2B5EF4-FFF2-40B4-BE49-F238E27FC236}">
                <a16:creationId xmlns:a16="http://schemas.microsoft.com/office/drawing/2014/main" id="{DC3FBFB2-3659-4419-AAC5-F6C1DA7CAA21}"/>
              </a:ext>
            </a:extLst>
          </p:cNvPr>
          <p:cNvSpPr txBox="1">
            <a:spLocks noChangeArrowheads="1"/>
          </p:cNvSpPr>
          <p:nvPr/>
        </p:nvSpPr>
        <p:spPr bwMode="auto">
          <a:xfrm>
            <a:off x="2679700" y="4002088"/>
            <a:ext cx="6858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fi-FI" altLang="fr-FR" sz="1600">
                <a:cs typeface="Arial" panose="020B0604020202020204" pitchFamily="34" charset="0"/>
              </a:rPr>
              <a:t>Pizza</a:t>
            </a:r>
          </a:p>
        </p:txBody>
      </p:sp>
      <p:sp>
        <p:nvSpPr>
          <p:cNvPr id="17" name="Suorakulmio 14">
            <a:extLst>
              <a:ext uri="{FF2B5EF4-FFF2-40B4-BE49-F238E27FC236}">
                <a16:creationId xmlns:a16="http://schemas.microsoft.com/office/drawing/2014/main" id="{C709C795-3393-455E-80CE-C8CBB371B1D1}"/>
              </a:ext>
            </a:extLst>
          </p:cNvPr>
          <p:cNvSpPr>
            <a:spLocks noChangeArrowheads="1"/>
          </p:cNvSpPr>
          <p:nvPr/>
        </p:nvSpPr>
        <p:spPr bwMode="auto">
          <a:xfrm>
            <a:off x="2508250" y="3825875"/>
            <a:ext cx="179388" cy="179388"/>
          </a:xfrm>
          <a:prstGeom prst="rect">
            <a:avLst/>
          </a:prstGeom>
          <a:solidFill>
            <a:schemeClr val="accent6"/>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18" name="Suorakulmio 15">
            <a:extLst>
              <a:ext uri="{FF2B5EF4-FFF2-40B4-BE49-F238E27FC236}">
                <a16:creationId xmlns:a16="http://schemas.microsoft.com/office/drawing/2014/main" id="{F407D058-CD9F-4FD4-AE8A-9DBDEC23C632}"/>
              </a:ext>
            </a:extLst>
          </p:cNvPr>
          <p:cNvSpPr>
            <a:spLocks noChangeArrowheads="1"/>
          </p:cNvSpPr>
          <p:nvPr/>
        </p:nvSpPr>
        <p:spPr bwMode="auto">
          <a:xfrm>
            <a:off x="2508250" y="4143375"/>
            <a:ext cx="179388" cy="180975"/>
          </a:xfrm>
          <a:prstGeom prst="rect">
            <a:avLst/>
          </a:prstGeom>
          <a:solidFill>
            <a:schemeClr val="accent3"/>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19" name="Tekstikehys 13">
            <a:extLst>
              <a:ext uri="{FF2B5EF4-FFF2-40B4-BE49-F238E27FC236}">
                <a16:creationId xmlns:a16="http://schemas.microsoft.com/office/drawing/2014/main" id="{CF43351C-0177-4353-BAC3-9B47A34B40B1}"/>
              </a:ext>
            </a:extLst>
          </p:cNvPr>
          <p:cNvSpPr txBox="1">
            <a:spLocks noChangeArrowheads="1"/>
          </p:cNvSpPr>
          <p:nvPr/>
        </p:nvSpPr>
        <p:spPr bwMode="auto">
          <a:xfrm>
            <a:off x="2679700" y="3683000"/>
            <a:ext cx="661988" cy="415925"/>
          </a:xfrm>
          <a:prstGeom prst="rect">
            <a:avLst/>
          </a:prstGeom>
          <a:noFill/>
          <a:ln w="9525">
            <a:noFill/>
            <a:miter lim="800000"/>
            <a:headEnd/>
            <a:tailEnd/>
          </a:ln>
        </p:spPr>
        <p:txBody>
          <a:bodyPr wrap="none" anchor="ctr">
            <a:spAutoFit/>
          </a:bodyPr>
          <a:lstStyle/>
          <a:p>
            <a:pPr>
              <a:lnSpc>
                <a:spcPct val="150000"/>
              </a:lnSpc>
              <a:defRPr/>
            </a:pPr>
            <a:r>
              <a:rPr lang="fi-FI" sz="1600" dirty="0">
                <a:latin typeface="+mn-lt"/>
                <a:ea typeface="ＭＳ Ｐゴシック"/>
                <a:cs typeface="Arial" charset="0"/>
              </a:rPr>
              <a:t>Soda</a:t>
            </a:r>
          </a:p>
        </p:txBody>
      </p:sp>
      <p:sp>
        <p:nvSpPr>
          <p:cNvPr id="35854" name="Tekstikehys 13">
            <a:extLst>
              <a:ext uri="{FF2B5EF4-FFF2-40B4-BE49-F238E27FC236}">
                <a16:creationId xmlns:a16="http://schemas.microsoft.com/office/drawing/2014/main" id="{7B8B8D19-ED0F-480A-AD9B-53A90C2A82B4}"/>
              </a:ext>
            </a:extLst>
          </p:cNvPr>
          <p:cNvSpPr txBox="1">
            <a:spLocks noChangeArrowheads="1"/>
          </p:cNvSpPr>
          <p:nvPr/>
        </p:nvSpPr>
        <p:spPr bwMode="auto">
          <a:xfrm>
            <a:off x="2681288" y="4306888"/>
            <a:ext cx="1392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pPr>
            <a:r>
              <a:rPr lang="fi-FI" altLang="fr-FR" sz="1600">
                <a:cs typeface="Arial" panose="020B0604020202020204" pitchFamily="34" charset="0"/>
              </a:rPr>
              <a:t>Soda &amp; pizza</a:t>
            </a:r>
          </a:p>
        </p:txBody>
      </p:sp>
      <p:sp>
        <p:nvSpPr>
          <p:cNvPr id="21" name="Suorakulmio 15">
            <a:extLst>
              <a:ext uri="{FF2B5EF4-FFF2-40B4-BE49-F238E27FC236}">
                <a16:creationId xmlns:a16="http://schemas.microsoft.com/office/drawing/2014/main" id="{7966FCFC-FFD1-474C-B973-D78ADD9064C8}"/>
              </a:ext>
            </a:extLst>
          </p:cNvPr>
          <p:cNvSpPr>
            <a:spLocks noChangeArrowheads="1"/>
          </p:cNvSpPr>
          <p:nvPr/>
        </p:nvSpPr>
        <p:spPr bwMode="auto">
          <a:xfrm>
            <a:off x="2509838" y="4470400"/>
            <a:ext cx="179387" cy="180975"/>
          </a:xfrm>
          <a:prstGeom prst="rect">
            <a:avLst/>
          </a:prstGeom>
          <a:solidFill>
            <a:schemeClr val="accent4"/>
          </a:solidFill>
          <a:ln w="9525">
            <a:solidFill>
              <a:schemeClr val="tx1"/>
            </a:solidFill>
            <a:miter lim="800000"/>
            <a:headEnd/>
            <a:tailEnd/>
          </a:ln>
        </p:spPr>
        <p:txBody>
          <a:bodyPr/>
          <a:lstStyle/>
          <a:p>
            <a:pPr>
              <a:defRPr/>
            </a:pPr>
            <a:endParaRPr lang="fi-FI">
              <a:latin typeface="Arial" charset="0"/>
              <a:ea typeface="ＭＳ Ｐゴシック"/>
              <a:cs typeface="Arial" charset="0"/>
            </a:endParaRPr>
          </a:p>
        </p:txBody>
      </p:sp>
      <p:sp>
        <p:nvSpPr>
          <p:cNvPr id="22" name="Text Box 6">
            <a:extLst>
              <a:ext uri="{FF2B5EF4-FFF2-40B4-BE49-F238E27FC236}">
                <a16:creationId xmlns:a16="http://schemas.microsoft.com/office/drawing/2014/main" id="{1FAA94DB-0BCE-4087-857C-CF94E90C915A}"/>
              </a:ext>
            </a:extLst>
          </p:cNvPr>
          <p:cNvSpPr txBox="1">
            <a:spLocks noChangeArrowheads="1"/>
          </p:cNvSpPr>
          <p:nvPr/>
        </p:nvSpPr>
        <p:spPr bwMode="auto">
          <a:xfrm>
            <a:off x="296863" y="5634038"/>
            <a:ext cx="4649787" cy="306387"/>
          </a:xfrm>
          <a:prstGeom prst="roundRect">
            <a:avLst/>
          </a:prstGeom>
          <a:ln w="12700">
            <a:headEnd/>
            <a:tailEnd type="none" w="lg" len="med"/>
          </a:ln>
        </p:spPr>
        <p:style>
          <a:lnRef idx="2">
            <a:schemeClr val="accent1"/>
          </a:lnRef>
          <a:fillRef idx="1">
            <a:schemeClr val="lt1"/>
          </a:fillRef>
          <a:effectRef idx="0">
            <a:schemeClr val="accent1"/>
          </a:effectRef>
          <a:fontRef idx="minor">
            <a:schemeClr val="dk1"/>
          </a:fontRef>
        </p:style>
        <p:txBody>
          <a:bodyPr>
            <a:spAutoFit/>
          </a:bodyPr>
          <a:lstStyle/>
          <a:p>
            <a:pPr marL="47625" indent="-47625" algn="just" defTabSz="166688">
              <a:spcBef>
                <a:spcPct val="50000"/>
              </a:spcBef>
              <a:defRPr/>
            </a:pPr>
            <a:r>
              <a:rPr lang="en-US" sz="1200" dirty="0">
                <a:cs typeface="Arial" charset="0"/>
              </a:rPr>
              <a:t>HOMA-IR: </a:t>
            </a:r>
            <a:r>
              <a:rPr lang="fr-CA" sz="1200" dirty="0" err="1"/>
              <a:t>homeostasis</a:t>
            </a:r>
            <a:r>
              <a:rPr lang="fr-CA" sz="1200" dirty="0"/>
              <a:t> model of </a:t>
            </a:r>
            <a:r>
              <a:rPr lang="fr-CA" sz="1200" dirty="0" err="1"/>
              <a:t>assessment</a:t>
            </a:r>
            <a:r>
              <a:rPr lang="fr-CA" sz="1200" dirty="0"/>
              <a:t> - </a:t>
            </a:r>
            <a:r>
              <a:rPr lang="fr-CA" sz="1200" dirty="0" err="1"/>
              <a:t>insulin</a:t>
            </a:r>
            <a:r>
              <a:rPr lang="fr-CA" sz="1200" dirty="0"/>
              <a:t> </a:t>
            </a:r>
            <a:r>
              <a:rPr lang="fr-CA" sz="1200" dirty="0" err="1"/>
              <a:t>resistance</a:t>
            </a:r>
            <a:endParaRPr lang="en-US" sz="1200" dirty="0">
              <a:cs typeface="Arial"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3">
            <a:extLst>
              <a:ext uri="{FF2B5EF4-FFF2-40B4-BE49-F238E27FC236}">
                <a16:creationId xmlns:a16="http://schemas.microsoft.com/office/drawing/2014/main" id="{AC0B7D21-9A97-46A6-9841-9B63F3B9966D}"/>
              </a:ext>
            </a:extLst>
          </p:cNvPr>
          <p:cNvSpPr>
            <a:spLocks noGrp="1"/>
          </p:cNvSpPr>
          <p:nvPr>
            <p:ph type="title"/>
          </p:nvPr>
        </p:nvSpPr>
        <p:spPr>
          <a:xfrm>
            <a:off x="1019175" y="187325"/>
            <a:ext cx="7686675" cy="460375"/>
          </a:xfrm>
        </p:spPr>
        <p:txBody>
          <a:bodyPr/>
          <a:lstStyle/>
          <a:p>
            <a:r>
              <a:rPr lang="en-US" altLang="fr-FR"/>
              <a:t>Policy Actions – Next Steps</a:t>
            </a:r>
            <a:endParaRPr lang="fr-CA" altLang="fr-FR"/>
          </a:p>
        </p:txBody>
      </p:sp>
      <p:sp>
        <p:nvSpPr>
          <p:cNvPr id="36867" name="Rectangle 3">
            <a:extLst>
              <a:ext uri="{FF2B5EF4-FFF2-40B4-BE49-F238E27FC236}">
                <a16:creationId xmlns:a16="http://schemas.microsoft.com/office/drawing/2014/main" id="{C63DE397-FB21-4E3C-A7AC-B7DDCF664287}"/>
              </a:ext>
            </a:extLst>
          </p:cNvPr>
          <p:cNvSpPr>
            <a:spLocks noGrp="1" noChangeArrowheads="1"/>
          </p:cNvSpPr>
          <p:nvPr>
            <p:ph idx="1"/>
          </p:nvPr>
        </p:nvSpPr>
        <p:spPr>
          <a:xfrm>
            <a:off x="528638" y="998538"/>
            <a:ext cx="8229600" cy="5010150"/>
          </a:xfrm>
          <a:solidFill>
            <a:schemeClr val="bg1">
              <a:alpha val="50195"/>
            </a:schemeClr>
          </a:solidFill>
          <a:ln w="28575">
            <a:solidFill>
              <a:schemeClr val="bg1"/>
            </a:solidFill>
            <a:miter lim="800000"/>
            <a:headEnd/>
            <a:tailEnd/>
          </a:ln>
        </p:spPr>
        <p:txBody>
          <a:bodyPr anchorCtr="0"/>
          <a:lstStyle/>
          <a:p>
            <a:pPr>
              <a:lnSpc>
                <a:spcPct val="90000"/>
              </a:lnSpc>
              <a:spcBef>
                <a:spcPts val="600"/>
              </a:spcBef>
              <a:spcAft>
                <a:spcPts val="1200"/>
              </a:spcAft>
              <a:buClr>
                <a:schemeClr val="tx2"/>
              </a:buClr>
              <a:buSzPct val="70000"/>
              <a:buFont typeface="Wingdings" panose="05000000000000000000" pitchFamily="2" charset="2"/>
              <a:buChar char="q"/>
            </a:pPr>
            <a:r>
              <a:rPr lang="en-US" altLang="fr-FR" sz="2800"/>
              <a:t>New York state: proposed 18% tax on soft drinks.</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800"/>
              <a:t>Maine: already instituted such a tax.</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800"/>
              <a:t>Calorie labelling of beverages in fast food locations in the U.S. in many states and metropolitan areas.</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800"/>
              <a:t>Banning vending machines in schools (France, UK).</a:t>
            </a:r>
          </a:p>
          <a:p>
            <a:pPr>
              <a:lnSpc>
                <a:spcPct val="90000"/>
              </a:lnSpc>
              <a:spcBef>
                <a:spcPts val="600"/>
              </a:spcBef>
              <a:spcAft>
                <a:spcPts val="1200"/>
              </a:spcAft>
              <a:buClr>
                <a:schemeClr val="tx2"/>
              </a:buClr>
              <a:buSzPct val="70000"/>
              <a:buFont typeface="Wingdings" panose="05000000000000000000" pitchFamily="2" charset="2"/>
              <a:buChar char="q"/>
            </a:pPr>
            <a:r>
              <a:rPr lang="en-US" altLang="fr-FR" sz="2800"/>
              <a:t>Massachusetts considering beverage tax, also federal health care reform.</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3">
            <a:extLst>
              <a:ext uri="{FF2B5EF4-FFF2-40B4-BE49-F238E27FC236}">
                <a16:creationId xmlns:a16="http://schemas.microsoft.com/office/drawing/2014/main" id="{2211E8E6-CAD7-4300-A70B-EBBEB06EB9B1}"/>
              </a:ext>
            </a:extLst>
          </p:cNvPr>
          <p:cNvSpPr>
            <a:spLocks noGrp="1"/>
          </p:cNvSpPr>
          <p:nvPr>
            <p:ph type="title"/>
          </p:nvPr>
        </p:nvSpPr>
        <p:spPr>
          <a:xfrm>
            <a:off x="1019175" y="1588"/>
            <a:ext cx="8124825" cy="831850"/>
          </a:xfrm>
        </p:spPr>
        <p:txBody>
          <a:bodyPr/>
          <a:lstStyle/>
          <a:p>
            <a:r>
              <a:rPr lang="en-CA" altLang="fr-FR"/>
              <a:t>Program and Policy Effectiveness: Are We Ready for Preventive Action? Major Research Gap Exists</a:t>
            </a:r>
          </a:p>
        </p:txBody>
      </p:sp>
      <p:sp>
        <p:nvSpPr>
          <p:cNvPr id="37891" name="Rectangle 3">
            <a:extLst>
              <a:ext uri="{FF2B5EF4-FFF2-40B4-BE49-F238E27FC236}">
                <a16:creationId xmlns:a16="http://schemas.microsoft.com/office/drawing/2014/main" id="{EEAE7F45-9202-4195-8BBC-5600C68F40D3}"/>
              </a:ext>
            </a:extLst>
          </p:cNvPr>
          <p:cNvSpPr>
            <a:spLocks noGrp="1" noChangeArrowheads="1"/>
          </p:cNvSpPr>
          <p:nvPr>
            <p:ph idx="1"/>
          </p:nvPr>
        </p:nvSpPr>
        <p:spPr>
          <a:xfrm>
            <a:off x="476250" y="773113"/>
            <a:ext cx="8229600" cy="5341937"/>
          </a:xfrm>
          <a:solidFill>
            <a:schemeClr val="bg1">
              <a:alpha val="50195"/>
            </a:schemeClr>
          </a:solidFill>
          <a:ln w="28575">
            <a:solidFill>
              <a:schemeClr val="bg1"/>
            </a:solidFill>
            <a:miter lim="800000"/>
            <a:headEnd/>
            <a:tailEnd/>
          </a:ln>
        </p:spPr>
        <p:txBody>
          <a:bodyPr anchorCtr="0"/>
          <a:lstStyle/>
          <a:p>
            <a:pPr>
              <a:spcBef>
                <a:spcPts val="600"/>
              </a:spcBef>
              <a:spcAft>
                <a:spcPts val="1200"/>
              </a:spcAft>
              <a:buClr>
                <a:schemeClr val="tx2"/>
              </a:buClr>
              <a:buSzPct val="70000"/>
              <a:buFont typeface="Wingdings" panose="05000000000000000000" pitchFamily="2" charset="2"/>
              <a:buChar char="q"/>
            </a:pPr>
            <a:r>
              <a:rPr lang="en-CA" altLang="fr-FR" sz="2600"/>
              <a:t>Macroeconomic options: price changes matter, governments subsidize wrong foods now, excise or value added tax on grams of sugar added would be most effective </a:t>
            </a:r>
            <a:r>
              <a:rPr lang="en-CA" altLang="fr-FR" sz="2800"/>
              <a:t>— </a:t>
            </a:r>
            <a:r>
              <a:rPr lang="en-CA" altLang="fr-FR" sz="2600"/>
              <a:t>cover all sugary beverages.</a:t>
            </a:r>
            <a:endParaRPr lang="en-CA" altLang="fr-FR" sz="800"/>
          </a:p>
          <a:p>
            <a:pPr>
              <a:spcBef>
                <a:spcPts val="600"/>
              </a:spcBef>
              <a:spcAft>
                <a:spcPts val="1200"/>
              </a:spcAft>
              <a:buClr>
                <a:schemeClr val="tx2"/>
              </a:buClr>
              <a:buSzPct val="70000"/>
              <a:buFont typeface="Wingdings" panose="05000000000000000000" pitchFamily="2" charset="2"/>
              <a:buChar char="q"/>
            </a:pPr>
            <a:r>
              <a:rPr lang="en-CA" altLang="fr-FR" sz="2600"/>
              <a:t>WCRF (World Cancer Research Fund)/AICR (American Institute for Cancer Research) recommendation for cancer prevention focuses on sugary beverages </a:t>
            </a:r>
            <a:r>
              <a:rPr lang="en-CA" altLang="fr-FR" sz="2800"/>
              <a:t>— </a:t>
            </a:r>
            <a:r>
              <a:rPr lang="en-CA" altLang="fr-FR" sz="2600"/>
              <a:t>confluence of cancer, heart, diabetes, obesity concerns.</a:t>
            </a:r>
            <a:endParaRPr lang="en-CA" altLang="fr-FR" sz="800"/>
          </a:p>
          <a:p>
            <a:pPr>
              <a:spcBef>
                <a:spcPts val="600"/>
              </a:spcBef>
              <a:spcAft>
                <a:spcPts val="1200"/>
              </a:spcAft>
              <a:buClr>
                <a:schemeClr val="tx2"/>
              </a:buClr>
              <a:buSzPct val="70000"/>
              <a:buFont typeface="Wingdings" panose="05000000000000000000" pitchFamily="2" charset="2"/>
              <a:buChar char="q"/>
            </a:pPr>
            <a:r>
              <a:rPr lang="en-CA" altLang="fr-FR" sz="2600"/>
              <a:t>Energy conservation: extra water, energy to add sugar and flavourings to water.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a:extLst>
              <a:ext uri="{FF2B5EF4-FFF2-40B4-BE49-F238E27FC236}">
                <a16:creationId xmlns:a16="http://schemas.microsoft.com/office/drawing/2014/main" id="{01341D37-47D4-4789-B1F3-7B33C4D8499D}"/>
              </a:ext>
            </a:extLst>
          </p:cNvPr>
          <p:cNvSpPr txBox="1">
            <a:spLocks noChangeArrowheads="1"/>
          </p:cNvSpPr>
          <p:nvPr/>
        </p:nvSpPr>
        <p:spPr bwMode="auto">
          <a:xfrm>
            <a:off x="415925" y="1003300"/>
            <a:ext cx="3886200"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200"/>
              </a:spcAft>
            </a:pPr>
            <a:r>
              <a:rPr lang="en-US" altLang="fr-FR" sz="2200">
                <a:cs typeface="Arial" panose="020B0604020202020204" pitchFamily="34" charset="0"/>
              </a:rPr>
              <a:t>“The most serious epidemic ever is insidiously engulfing the world. Barry Popkin draws upon his decades of research and experience to describe its origins -and a set of potential solutions. Those interested in the future of mankind should read this book.”</a:t>
            </a:r>
          </a:p>
          <a:p>
            <a:pPr eaLnBrk="1" hangingPunct="1"/>
            <a:r>
              <a:rPr lang="en-US" altLang="fr-FR" sz="2000" i="1">
                <a:cs typeface="Arial" panose="020B0604020202020204" pitchFamily="34" charset="0"/>
              </a:rPr>
              <a:t>Walter Willett, author of Eat, Drink, and Be Healthy, and Chair, Department of Nutrition, Harvard University</a:t>
            </a:r>
          </a:p>
        </p:txBody>
      </p:sp>
      <p:pic>
        <p:nvPicPr>
          <p:cNvPr id="35843" name="Picture 5" descr="bk_cover.jpg">
            <a:extLst>
              <a:ext uri="{FF2B5EF4-FFF2-40B4-BE49-F238E27FC236}">
                <a16:creationId xmlns:a16="http://schemas.microsoft.com/office/drawing/2014/main" id="{80A8DBDE-B027-437B-A08E-648BC6F09586}"/>
              </a:ext>
            </a:extLst>
          </p:cNvPr>
          <p:cNvPicPr>
            <a:picLocks noChangeAspect="1"/>
          </p:cNvPicPr>
          <p:nvPr/>
        </p:nvPicPr>
        <p:blipFill>
          <a:blip r:embed="rId2" cstate="print"/>
          <a:srcRect/>
          <a:stretch>
            <a:fillRect/>
          </a:stretch>
        </p:blipFill>
        <p:spPr bwMode="auto">
          <a:xfrm>
            <a:off x="4572000" y="998730"/>
            <a:ext cx="4230470" cy="5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8916" name="Titre 4">
            <a:extLst>
              <a:ext uri="{FF2B5EF4-FFF2-40B4-BE49-F238E27FC236}">
                <a16:creationId xmlns:a16="http://schemas.microsoft.com/office/drawing/2014/main" id="{D0CF6742-2C48-4BEA-99F7-EAD62315A343}"/>
              </a:ext>
            </a:extLst>
          </p:cNvPr>
          <p:cNvSpPr>
            <a:spLocks noGrp="1"/>
          </p:cNvSpPr>
          <p:nvPr>
            <p:ph type="title"/>
          </p:nvPr>
        </p:nvSpPr>
        <p:spPr>
          <a:xfrm>
            <a:off x="1019175" y="187325"/>
            <a:ext cx="7686675" cy="460375"/>
          </a:xfrm>
        </p:spPr>
        <p:txBody>
          <a:bodyPr/>
          <a:lstStyle/>
          <a:p>
            <a:r>
              <a:rPr lang="en-US" altLang="fr-FR"/>
              <a:t>The Book</a:t>
            </a:r>
            <a:endParaRPr lang="fr-CA" altLang="fr-F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3">
            <a:extLst>
              <a:ext uri="{FF2B5EF4-FFF2-40B4-BE49-F238E27FC236}">
                <a16:creationId xmlns:a16="http://schemas.microsoft.com/office/drawing/2014/main" id="{1BB03B07-4331-46DC-A344-CEDC91EAA8BA}"/>
              </a:ext>
            </a:extLst>
          </p:cNvPr>
          <p:cNvSpPr>
            <a:spLocks noGrp="1"/>
          </p:cNvSpPr>
          <p:nvPr>
            <p:ph type="title"/>
          </p:nvPr>
        </p:nvSpPr>
        <p:spPr>
          <a:xfrm>
            <a:off x="1019175" y="187325"/>
            <a:ext cx="7686675" cy="460375"/>
          </a:xfrm>
        </p:spPr>
        <p:txBody>
          <a:bodyPr/>
          <a:lstStyle/>
          <a:p>
            <a:r>
              <a:rPr lang="en-US" altLang="fr-FR"/>
              <a:t>High Income vs. Transitional and Low Income Countries</a:t>
            </a:r>
            <a:endParaRPr lang="fr-CA" altLang="fr-FR"/>
          </a:p>
        </p:txBody>
      </p:sp>
      <p:sp>
        <p:nvSpPr>
          <p:cNvPr id="19458" name="Rectangle 3">
            <a:extLst>
              <a:ext uri="{FF2B5EF4-FFF2-40B4-BE49-F238E27FC236}">
                <a16:creationId xmlns:a16="http://schemas.microsoft.com/office/drawing/2014/main" id="{D20850EC-2DE2-46F1-AE5B-EF4351CA5C8E}"/>
              </a:ext>
            </a:extLst>
          </p:cNvPr>
          <p:cNvSpPr>
            <a:spLocks noGrp="1" noChangeArrowheads="1"/>
          </p:cNvSpPr>
          <p:nvPr>
            <p:ph idx="1"/>
          </p:nvPr>
        </p:nvSpPr>
        <p:spPr>
          <a:xfrm>
            <a:off x="476250" y="998538"/>
            <a:ext cx="8326438" cy="5010150"/>
          </a:xfrm>
          <a:solidFill>
            <a:schemeClr val="bg1">
              <a:alpha val="50000"/>
            </a:schemeClr>
          </a:solidFill>
          <a:ln w="28575">
            <a:solidFill>
              <a:schemeClr val="bg1"/>
            </a:solidFill>
          </a:ln>
        </p:spPr>
        <p:txBody>
          <a:bodyPr anchorCtr="0"/>
          <a:lstStyle/>
          <a:p>
            <a:pPr>
              <a:spcBef>
                <a:spcPts val="600"/>
              </a:spcBef>
              <a:spcAft>
                <a:spcPts val="1200"/>
              </a:spcAft>
              <a:buClr>
                <a:schemeClr val="tx2"/>
              </a:buClr>
              <a:buSzPct val="70000"/>
              <a:buFont typeface="Wingdings" pitchFamily="2" charset="2"/>
              <a:buChar char="q"/>
              <a:defRPr/>
            </a:pPr>
            <a:r>
              <a:rPr lang="en-US" sz="2600" dirty="0"/>
              <a:t>Trend toward a higher body mass index (BMI) in higher income countries reaches back a century but major increase seen in the 1980’s to the present.</a:t>
            </a:r>
          </a:p>
          <a:p>
            <a:pPr>
              <a:spcBef>
                <a:spcPts val="600"/>
              </a:spcBef>
              <a:spcAft>
                <a:spcPts val="1200"/>
              </a:spcAft>
              <a:buClr>
                <a:schemeClr val="tx2"/>
              </a:buClr>
              <a:buSzPct val="70000"/>
              <a:buFont typeface="Wingdings" pitchFamily="2" charset="2"/>
              <a:buChar char="q"/>
              <a:defRPr/>
            </a:pPr>
            <a:r>
              <a:rPr lang="en-US" sz="2600" dirty="0"/>
              <a:t>In contrast, minimal obesity in most of developing and transitional world until the last 20-30 years with very large, rapid shifts upwards in the past 20 years.</a:t>
            </a:r>
          </a:p>
          <a:p>
            <a:pPr>
              <a:spcBef>
                <a:spcPts val="600"/>
              </a:spcBef>
              <a:spcAft>
                <a:spcPts val="1200"/>
              </a:spcAft>
              <a:buClr>
                <a:schemeClr val="tx2"/>
              </a:buClr>
              <a:buSzPct val="70000"/>
              <a:buFont typeface="Wingdings" pitchFamily="2" charset="2"/>
              <a:buChar char="q"/>
              <a:defRPr/>
            </a:pPr>
            <a:r>
              <a:rPr lang="en-US" sz="2600" dirty="0"/>
              <a:t>Now at a point where the world is fat and the dynamics are leading our dietary and activity patterns and obesity patterns toward some type of convergence, at least for the present!</a:t>
            </a:r>
            <a:endParaRPr lang="en-US" sz="2600" dirty="0">
              <a:solidFill>
                <a:schemeClr val="accent6"/>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e 3">
            <a:extLst>
              <a:ext uri="{FF2B5EF4-FFF2-40B4-BE49-F238E27FC236}">
                <a16:creationId xmlns:a16="http://schemas.microsoft.com/office/drawing/2014/main" id="{8B317432-1C10-4967-93AF-C09B6AF354A0}"/>
              </a:ext>
            </a:extLst>
          </p:cNvPr>
          <p:cNvGrpSpPr>
            <a:grpSpLocks/>
          </p:cNvGrpSpPr>
          <p:nvPr/>
        </p:nvGrpSpPr>
        <p:grpSpPr bwMode="auto">
          <a:xfrm>
            <a:off x="168275" y="0"/>
            <a:ext cx="8975725" cy="4579938"/>
            <a:chOff x="168275" y="0"/>
            <a:chExt cx="8975725" cy="4579938"/>
          </a:xfrm>
        </p:grpSpPr>
        <p:pic>
          <p:nvPicPr>
            <p:cNvPr id="39939" name="Picture 2">
              <a:extLst>
                <a:ext uri="{FF2B5EF4-FFF2-40B4-BE49-F238E27FC236}">
                  <a16:creationId xmlns:a16="http://schemas.microsoft.com/office/drawing/2014/main" id="{50E18640-E0DA-4C37-AF3A-1D6B95B498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2278063"/>
              <a:ext cx="70548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D50CAEB-2345-4464-A9CB-1F58C3DBF9EE}"/>
                </a:ext>
              </a:extLst>
            </p:cNvPr>
            <p:cNvSpPr/>
            <p:nvPr/>
          </p:nvSpPr>
          <p:spPr>
            <a:xfrm>
              <a:off x="168275" y="0"/>
              <a:ext cx="8975725" cy="156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CA"/>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3">
            <a:extLst>
              <a:ext uri="{FF2B5EF4-FFF2-40B4-BE49-F238E27FC236}">
                <a16:creationId xmlns:a16="http://schemas.microsoft.com/office/drawing/2014/main" id="{69DE06A1-4AD6-4C0E-885F-2A3023B12B32}"/>
              </a:ext>
            </a:extLst>
          </p:cNvPr>
          <p:cNvSpPr>
            <a:spLocks noGrp="1"/>
          </p:cNvSpPr>
          <p:nvPr>
            <p:ph type="title"/>
          </p:nvPr>
        </p:nvSpPr>
        <p:spPr>
          <a:xfrm>
            <a:off x="1019175" y="187325"/>
            <a:ext cx="7686675" cy="460375"/>
          </a:xfrm>
        </p:spPr>
        <p:txBody>
          <a:bodyPr/>
          <a:lstStyle/>
          <a:p>
            <a:r>
              <a:rPr lang="en-US" altLang="fr-FR"/>
              <a:t>Sources of Major Global Dietary Shifts</a:t>
            </a:r>
            <a:endParaRPr lang="fr-CA" altLang="fr-FR"/>
          </a:p>
        </p:txBody>
      </p:sp>
      <p:sp>
        <p:nvSpPr>
          <p:cNvPr id="13315" name="Rectangle 3">
            <a:extLst>
              <a:ext uri="{FF2B5EF4-FFF2-40B4-BE49-F238E27FC236}">
                <a16:creationId xmlns:a16="http://schemas.microsoft.com/office/drawing/2014/main" id="{EB1960C4-BCFC-47E9-9830-5A793E2901FE}"/>
              </a:ext>
            </a:extLst>
          </p:cNvPr>
          <p:cNvSpPr>
            <a:spLocks noGrp="1" noChangeArrowheads="1"/>
          </p:cNvSpPr>
          <p:nvPr>
            <p:ph idx="1"/>
          </p:nvPr>
        </p:nvSpPr>
        <p:spPr>
          <a:xfrm>
            <a:off x="476250" y="954088"/>
            <a:ext cx="8229600" cy="5010150"/>
          </a:xfrm>
          <a:solidFill>
            <a:schemeClr val="bg1">
              <a:alpha val="50195"/>
            </a:schemeClr>
          </a:solidFill>
          <a:ln w="28575">
            <a:solidFill>
              <a:schemeClr val="bg1"/>
            </a:solidFill>
            <a:miter lim="800000"/>
            <a:headEnd/>
            <a:tailEnd/>
          </a:ln>
        </p:spPr>
        <p:txBody>
          <a:bodyPr anchorCtr="0"/>
          <a:lstStyle/>
          <a:p>
            <a:pPr>
              <a:lnSpc>
                <a:spcPct val="90000"/>
              </a:lnSpc>
              <a:spcBef>
                <a:spcPts val="600"/>
              </a:spcBef>
              <a:spcAft>
                <a:spcPts val="900"/>
              </a:spcAft>
              <a:buClr>
                <a:schemeClr val="tx2"/>
              </a:buClr>
              <a:buSzPct val="70000"/>
              <a:buFont typeface="Wingdings" panose="05000000000000000000" pitchFamily="2" charset="2"/>
              <a:buChar char="q"/>
            </a:pPr>
            <a:r>
              <a:rPr lang="en-US" altLang="fr-FR" sz="2600">
                <a:solidFill>
                  <a:srgbClr val="C00000"/>
                </a:solidFill>
              </a:rPr>
              <a:t>Increased intake of caloric sweeteners</a:t>
            </a:r>
            <a:r>
              <a:rPr lang="en-US" altLang="fr-FR" sz="2600"/>
              <a:t>, especially beverages.</a:t>
            </a:r>
            <a:endParaRPr lang="en-US" altLang="fr-FR" sz="800"/>
          </a:p>
          <a:p>
            <a:pPr>
              <a:lnSpc>
                <a:spcPct val="90000"/>
              </a:lnSpc>
              <a:spcBef>
                <a:spcPts val="600"/>
              </a:spcBef>
              <a:spcAft>
                <a:spcPts val="900"/>
              </a:spcAft>
              <a:buClr>
                <a:schemeClr val="tx2"/>
              </a:buClr>
              <a:buSzPct val="70000"/>
              <a:buFont typeface="Wingdings" panose="05000000000000000000" pitchFamily="2" charset="2"/>
              <a:buChar char="q"/>
            </a:pPr>
            <a:r>
              <a:rPr lang="en-US" altLang="fr-FR" sz="2600">
                <a:solidFill>
                  <a:srgbClr val="C00000"/>
                </a:solidFill>
              </a:rPr>
              <a:t>Increased snacking </a:t>
            </a:r>
            <a:r>
              <a:rPr lang="en-US" altLang="fr-FR" sz="2600"/>
              <a:t>across the globe, especially salty snacks.</a:t>
            </a:r>
            <a:endParaRPr lang="en-US" altLang="fr-FR" sz="800"/>
          </a:p>
          <a:p>
            <a:pPr>
              <a:lnSpc>
                <a:spcPct val="90000"/>
              </a:lnSpc>
              <a:spcBef>
                <a:spcPts val="600"/>
              </a:spcBef>
              <a:spcAft>
                <a:spcPts val="900"/>
              </a:spcAft>
              <a:buClr>
                <a:schemeClr val="tx2"/>
              </a:buClr>
              <a:buSzPct val="70000"/>
              <a:buFont typeface="Wingdings" panose="05000000000000000000" pitchFamily="2" charset="2"/>
              <a:buChar char="q"/>
            </a:pPr>
            <a:r>
              <a:rPr lang="en-US" altLang="fr-FR" sz="2600"/>
              <a:t>Increased edible oil and animal source food in most of the lower and middle income economies.</a:t>
            </a:r>
            <a:endParaRPr lang="en-US" altLang="fr-FR" sz="800"/>
          </a:p>
          <a:p>
            <a:pPr>
              <a:lnSpc>
                <a:spcPct val="90000"/>
              </a:lnSpc>
              <a:spcBef>
                <a:spcPts val="600"/>
              </a:spcBef>
              <a:spcAft>
                <a:spcPts val="900"/>
              </a:spcAft>
              <a:buClr>
                <a:schemeClr val="tx2"/>
              </a:buClr>
              <a:buSzPct val="70000"/>
              <a:buFont typeface="Wingdings" panose="05000000000000000000" pitchFamily="2" charset="2"/>
              <a:buChar char="q"/>
            </a:pPr>
            <a:r>
              <a:rPr lang="en-US" altLang="fr-FR" sz="2600"/>
              <a:t>Increased intake of processed foods, refined carbohydrates.</a:t>
            </a:r>
            <a:endParaRPr lang="en-US" altLang="fr-FR" sz="800"/>
          </a:p>
          <a:p>
            <a:pPr>
              <a:lnSpc>
                <a:spcPct val="90000"/>
              </a:lnSpc>
              <a:spcBef>
                <a:spcPts val="600"/>
              </a:spcBef>
              <a:spcAft>
                <a:spcPts val="900"/>
              </a:spcAft>
              <a:buClr>
                <a:schemeClr val="tx2"/>
              </a:buClr>
              <a:buSzPct val="70000"/>
              <a:buFont typeface="Wingdings" panose="05000000000000000000" pitchFamily="2" charset="2"/>
              <a:buChar char="q"/>
            </a:pPr>
            <a:r>
              <a:rPr lang="en-US" altLang="fr-FR" sz="2600"/>
              <a:t>Reduced intake of fruits, vegetables and legumes.</a:t>
            </a:r>
            <a:endParaRPr lang="en-US" altLang="fr-FR" sz="800"/>
          </a:p>
          <a:p>
            <a:pPr>
              <a:lnSpc>
                <a:spcPct val="90000"/>
              </a:lnSpc>
              <a:spcBef>
                <a:spcPts val="600"/>
              </a:spcBef>
              <a:spcAft>
                <a:spcPts val="900"/>
              </a:spcAft>
              <a:buClr>
                <a:schemeClr val="tx2"/>
              </a:buClr>
              <a:buSzPct val="70000"/>
              <a:buFont typeface="Wingdings" panose="05000000000000000000" pitchFamily="2" charset="2"/>
              <a:buChar char="q"/>
            </a:pPr>
            <a:r>
              <a:rPr lang="en-US" altLang="fr-FR" sz="2600"/>
              <a:t>Reduced preparation time, increased intake of </a:t>
            </a:r>
            <a:br>
              <a:rPr lang="en-US" altLang="fr-FR" sz="2600"/>
            </a:br>
            <a:r>
              <a:rPr lang="en-US" altLang="fr-FR" sz="2600"/>
              <a:t>pre-cooked foods.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e 7">
            <a:extLst>
              <a:ext uri="{FF2B5EF4-FFF2-40B4-BE49-F238E27FC236}">
                <a16:creationId xmlns:a16="http://schemas.microsoft.com/office/drawing/2014/main" id="{A0A3EABD-36CB-4C23-9D85-F6F76B6E9A8B}"/>
              </a:ext>
            </a:extLst>
          </p:cNvPr>
          <p:cNvGrpSpPr>
            <a:grpSpLocks/>
          </p:cNvGrpSpPr>
          <p:nvPr/>
        </p:nvGrpSpPr>
        <p:grpSpPr bwMode="auto">
          <a:xfrm>
            <a:off x="490538" y="998538"/>
            <a:ext cx="8281987" cy="4983162"/>
            <a:chOff x="654223" y="1137979"/>
            <a:chExt cx="8283262" cy="4983392"/>
          </a:xfrm>
        </p:grpSpPr>
        <p:pic>
          <p:nvPicPr>
            <p:cNvPr id="52228" name="Picture 6" descr="snack_1">
              <a:extLst>
                <a:ext uri="{FF2B5EF4-FFF2-40B4-BE49-F238E27FC236}">
                  <a16:creationId xmlns:a16="http://schemas.microsoft.com/office/drawing/2014/main" id="{CC91FF4A-BAF0-4ACE-B849-C708E6AE19EE}"/>
                </a:ext>
              </a:extLst>
            </p:cNvPr>
            <p:cNvPicPr>
              <a:picLocks noChangeArrowheads="1"/>
            </p:cNvPicPr>
            <p:nvPr/>
          </p:nvPicPr>
          <p:blipFill>
            <a:blip r:embed="rId2" cstate="print">
              <a:grayscl/>
            </a:blip>
            <a:srcRect/>
            <a:stretch>
              <a:fillRect/>
            </a:stretch>
          </p:blipFill>
          <p:spPr bwMode="auto">
            <a:xfrm>
              <a:off x="654223" y="1138373"/>
              <a:ext cx="3355975" cy="2843213"/>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196" name="Picture 7" descr="snack_3">
              <a:extLst>
                <a:ext uri="{FF2B5EF4-FFF2-40B4-BE49-F238E27FC236}">
                  <a16:creationId xmlns:a16="http://schemas.microsoft.com/office/drawing/2014/main" id="{B8C7C2A4-0986-4692-9047-B8E494387ADF}"/>
                </a:ext>
              </a:extLst>
            </p:cNvPr>
            <p:cNvPicPr>
              <a:picLocks noChangeArrowheads="1"/>
            </p:cNvPicPr>
            <p:nvPr/>
          </p:nvPicPr>
          <p:blipFill>
            <a:blip r:embed="rId3" cstate="print"/>
            <a:srcRect l="2316" t="2655" r="2702" b="1770"/>
            <a:stretch>
              <a:fillRect/>
            </a:stretch>
          </p:blipFill>
          <p:spPr bwMode="auto">
            <a:xfrm>
              <a:off x="5054810" y="1137979"/>
              <a:ext cx="3355200" cy="2844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2230" name="Picture 8" descr="snack_4">
              <a:extLst>
                <a:ext uri="{FF2B5EF4-FFF2-40B4-BE49-F238E27FC236}">
                  <a16:creationId xmlns:a16="http://schemas.microsoft.com/office/drawing/2014/main" id="{BDDF0714-24E2-4309-BF8D-BED83F5B6096}"/>
                </a:ext>
              </a:extLst>
            </p:cNvPr>
            <p:cNvPicPr>
              <a:picLocks noChangeArrowheads="1"/>
            </p:cNvPicPr>
            <p:nvPr/>
          </p:nvPicPr>
          <p:blipFill>
            <a:blip r:embed="rId4" cstate="print"/>
            <a:srcRect l="2167" t="4347" r="2527" b="2899"/>
            <a:stretch>
              <a:fillRect/>
            </a:stretch>
          </p:blipFill>
          <p:spPr bwMode="auto">
            <a:xfrm>
              <a:off x="5729885" y="3654698"/>
              <a:ext cx="3207600" cy="2466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52226" name="Picture 4" descr="snack_2">
              <a:extLst>
                <a:ext uri="{FF2B5EF4-FFF2-40B4-BE49-F238E27FC236}">
                  <a16:creationId xmlns:a16="http://schemas.microsoft.com/office/drawing/2014/main" id="{3B5D175D-03D6-43BA-AA45-DDFE37AC2792}"/>
                </a:ext>
              </a:extLst>
            </p:cNvPr>
            <p:cNvPicPr>
              <a:picLocks noChangeAspect="1" noChangeArrowheads="1"/>
            </p:cNvPicPr>
            <p:nvPr/>
          </p:nvPicPr>
          <p:blipFill>
            <a:blip r:embed="rId5" cstate="print">
              <a:grayscl/>
            </a:blip>
            <a:srcRect l="2420" t="1352" r="3226" b="1352"/>
            <a:stretch>
              <a:fillRect/>
            </a:stretch>
          </p:blipFill>
          <p:spPr bwMode="auto">
            <a:xfrm>
              <a:off x="1303638" y="3654025"/>
              <a:ext cx="3207550" cy="246734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sp>
        <p:nvSpPr>
          <p:cNvPr id="14339" name="Titre 11">
            <a:extLst>
              <a:ext uri="{FF2B5EF4-FFF2-40B4-BE49-F238E27FC236}">
                <a16:creationId xmlns:a16="http://schemas.microsoft.com/office/drawing/2014/main" id="{798B0E79-7D77-4AAC-8ABB-D65F6BEF5401}"/>
              </a:ext>
            </a:extLst>
          </p:cNvPr>
          <p:cNvSpPr>
            <a:spLocks noGrp="1"/>
          </p:cNvSpPr>
          <p:nvPr>
            <p:ph type="title"/>
          </p:nvPr>
        </p:nvSpPr>
        <p:spPr>
          <a:xfrm>
            <a:off x="1019175" y="187325"/>
            <a:ext cx="7686675" cy="460375"/>
          </a:xfrm>
        </p:spPr>
        <p:txBody>
          <a:bodyPr/>
          <a:lstStyle/>
          <a:p>
            <a:r>
              <a:rPr lang="en-US" altLang="fr-FR"/>
              <a:t>From Traditional to Modern Snacking</a:t>
            </a:r>
            <a:endParaRPr lang="fr-CA" altLang="fr-FR"/>
          </a:p>
        </p:txBody>
      </p:sp>
      <p:sp>
        <p:nvSpPr>
          <p:cNvPr id="14" name="AutoShape 9">
            <a:extLst>
              <a:ext uri="{FF2B5EF4-FFF2-40B4-BE49-F238E27FC236}">
                <a16:creationId xmlns:a16="http://schemas.microsoft.com/office/drawing/2014/main" id="{8E13D181-E918-4843-9173-7ABF53F63852}"/>
              </a:ext>
            </a:extLst>
          </p:cNvPr>
          <p:cNvSpPr>
            <a:spLocks noChangeArrowheads="1"/>
          </p:cNvSpPr>
          <p:nvPr/>
        </p:nvSpPr>
        <p:spPr bwMode="auto">
          <a:xfrm>
            <a:off x="3357563" y="2889250"/>
            <a:ext cx="1962150" cy="1162050"/>
          </a:xfrm>
          <a:prstGeom prst="rightArrow">
            <a:avLst>
              <a:gd name="adj1" fmla="val 50000"/>
              <a:gd name="adj2" fmla="val 42291"/>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ctr">
              <a:defRPr/>
            </a:pPr>
            <a:endParaRPr lang="en-US" sz="3200" u="sng">
              <a:effectLst>
                <a:outerShdw blurRad="50800" dist="38100" dir="8100000" algn="tr" rotWithShape="0">
                  <a:prstClr val="black">
                    <a:alpha val="40000"/>
                  </a:prstClr>
                </a:outerShdw>
              </a:effectLst>
              <a:latin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C:\Documents and Settings\ver-tre01\Local Settings\Temporary Internet Files\Content.IE5\HLJZND4G\MP900182665[1].jpg">
            <a:extLst>
              <a:ext uri="{FF2B5EF4-FFF2-40B4-BE49-F238E27FC236}">
                <a16:creationId xmlns:a16="http://schemas.microsoft.com/office/drawing/2014/main" id="{53430FF6-FDF2-452F-BA3C-BCAD8C5DD242}"/>
              </a:ext>
            </a:extLst>
          </p:cNvPr>
          <p:cNvPicPr>
            <a:picLocks noChangeAspect="1" noChangeArrowheads="1"/>
          </p:cNvPicPr>
          <p:nvPr/>
        </p:nvPicPr>
        <p:blipFill>
          <a:blip r:embed="rId2" cstate="print"/>
          <a:srcRect r="10804"/>
          <a:stretch>
            <a:fillRect/>
          </a:stretch>
        </p:blipFill>
        <p:spPr bwMode="auto">
          <a:xfrm>
            <a:off x="566552" y="1088740"/>
            <a:ext cx="3555398" cy="2664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2541" name="Picture 13" descr="C:\Documents and Settings\ver-tre01\Local Settings\Temporary Internet Files\Content.IE5\JZSQS4ET\MP900399354[1].jpg">
            <a:extLst>
              <a:ext uri="{FF2B5EF4-FFF2-40B4-BE49-F238E27FC236}">
                <a16:creationId xmlns:a16="http://schemas.microsoft.com/office/drawing/2014/main" id="{34018811-3E7A-4C9A-BDFB-1440ED228AF1}"/>
              </a:ext>
            </a:extLst>
          </p:cNvPr>
          <p:cNvPicPr>
            <a:picLocks noChangeAspect="1" noChangeArrowheads="1"/>
          </p:cNvPicPr>
          <p:nvPr/>
        </p:nvPicPr>
        <p:blipFill>
          <a:blip r:embed="rId3" cstate="print"/>
          <a:srcRect r="18424"/>
          <a:stretch>
            <a:fillRect/>
          </a:stretch>
        </p:blipFill>
        <p:spPr bwMode="auto">
          <a:xfrm>
            <a:off x="5292080" y="1088740"/>
            <a:ext cx="3393018" cy="266400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15364" name="Groupe 16">
            <a:extLst>
              <a:ext uri="{FF2B5EF4-FFF2-40B4-BE49-F238E27FC236}">
                <a16:creationId xmlns:a16="http://schemas.microsoft.com/office/drawing/2014/main" id="{D4A39EAA-2AEE-4535-91BE-B8C5D02F227F}"/>
              </a:ext>
            </a:extLst>
          </p:cNvPr>
          <p:cNvGrpSpPr>
            <a:grpSpLocks/>
          </p:cNvGrpSpPr>
          <p:nvPr/>
        </p:nvGrpSpPr>
        <p:grpSpPr bwMode="auto">
          <a:xfrm>
            <a:off x="476250" y="2798763"/>
            <a:ext cx="8258175" cy="3249612"/>
            <a:chOff x="922338" y="3419360"/>
            <a:chExt cx="7175500" cy="2574925"/>
          </a:xfrm>
        </p:grpSpPr>
        <p:pic>
          <p:nvPicPr>
            <p:cNvPr id="15367" name="Picture 9" descr="man1.png">
              <a:extLst>
                <a:ext uri="{FF2B5EF4-FFF2-40B4-BE49-F238E27FC236}">
                  <a16:creationId xmlns:a16="http://schemas.microsoft.com/office/drawing/2014/main" id="{36F0DBE7-93FA-4800-A9F3-12A7DBE3CD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338" y="4732222"/>
              <a:ext cx="1219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 descr="man2.png">
              <a:extLst>
                <a:ext uri="{FF2B5EF4-FFF2-40B4-BE49-F238E27FC236}">
                  <a16:creationId xmlns:a16="http://schemas.microsoft.com/office/drawing/2014/main" id="{5E7A8DBC-A103-402B-B55D-C8E91CF082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9138" y="4122622"/>
              <a:ext cx="125253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1" descr="man3.png">
              <a:extLst>
                <a:ext uri="{FF2B5EF4-FFF2-40B4-BE49-F238E27FC236}">
                  <a16:creationId xmlns:a16="http://schemas.microsoft.com/office/drawing/2014/main" id="{E8094C41-AB8F-4344-AF01-8F830127761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3852747"/>
              <a:ext cx="990600"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2" descr="man4.png">
              <a:extLst>
                <a:ext uri="{FF2B5EF4-FFF2-40B4-BE49-F238E27FC236}">
                  <a16:creationId xmlns:a16="http://schemas.microsoft.com/office/drawing/2014/main" id="{EF78C3C9-9CEC-4443-BE54-8D01D46927D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22738" y="3671772"/>
              <a:ext cx="12192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3" descr="man5.png">
              <a:extLst>
                <a:ext uri="{FF2B5EF4-FFF2-40B4-BE49-F238E27FC236}">
                  <a16:creationId xmlns:a16="http://schemas.microsoft.com/office/drawing/2014/main" id="{0C79C986-AF3C-45A7-B82C-13AC68102C5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65738" y="3419360"/>
              <a:ext cx="1219200"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5" descr="obese_cupcake.png">
              <a:extLst>
                <a:ext uri="{FF2B5EF4-FFF2-40B4-BE49-F238E27FC236}">
                  <a16:creationId xmlns:a16="http://schemas.microsoft.com/office/drawing/2014/main" id="{20F650CB-939B-4879-9232-225D08090C0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37338" y="3579697"/>
              <a:ext cx="14605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5" name="Titre 17">
            <a:extLst>
              <a:ext uri="{FF2B5EF4-FFF2-40B4-BE49-F238E27FC236}">
                <a16:creationId xmlns:a16="http://schemas.microsoft.com/office/drawing/2014/main" id="{C28E5AA9-C0C5-43A8-98C8-62D0D454648F}"/>
              </a:ext>
            </a:extLst>
          </p:cNvPr>
          <p:cNvSpPr>
            <a:spLocks noGrp="1"/>
          </p:cNvSpPr>
          <p:nvPr>
            <p:ph type="title"/>
          </p:nvPr>
        </p:nvSpPr>
        <p:spPr>
          <a:xfrm>
            <a:off x="1019175" y="1588"/>
            <a:ext cx="7686675" cy="831850"/>
          </a:xfrm>
        </p:spPr>
        <p:txBody>
          <a:bodyPr/>
          <a:lstStyle/>
          <a:p>
            <a:r>
              <a:rPr lang="en-US" altLang="fr-FR"/>
              <a:t>Sweetness Preference was Essential to Survive: Huge Shift in Amounts, Energy Density</a:t>
            </a:r>
            <a:endParaRPr lang="fr-CA" altLang="fr-FR"/>
          </a:p>
        </p:txBody>
      </p:sp>
      <p:sp>
        <p:nvSpPr>
          <p:cNvPr id="24" name="AutoShape 9">
            <a:extLst>
              <a:ext uri="{FF2B5EF4-FFF2-40B4-BE49-F238E27FC236}">
                <a16:creationId xmlns:a16="http://schemas.microsoft.com/office/drawing/2014/main" id="{E742039A-2232-4120-AE1A-3B770781FC03}"/>
              </a:ext>
            </a:extLst>
          </p:cNvPr>
          <p:cNvSpPr>
            <a:spLocks noChangeArrowheads="1"/>
          </p:cNvSpPr>
          <p:nvPr/>
        </p:nvSpPr>
        <p:spPr bwMode="auto">
          <a:xfrm>
            <a:off x="3716338" y="1839913"/>
            <a:ext cx="1962150" cy="1162050"/>
          </a:xfrm>
          <a:prstGeom prst="rightArrow">
            <a:avLst>
              <a:gd name="adj1" fmla="val 50000"/>
              <a:gd name="adj2" fmla="val 42291"/>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pPr algn="ctr">
              <a:defRPr/>
            </a:pPr>
            <a:endParaRPr lang="en-US" sz="3200" u="sng">
              <a:effectLst>
                <a:outerShdw blurRad="50800" dist="38100" dir="8100000" algn="tr" rotWithShape="0">
                  <a:prstClr val="black">
                    <a:alpha val="40000"/>
                  </a:prstClr>
                </a:outerShdw>
              </a:effectLst>
              <a:latin typeface="Times New Roman"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4">
            <a:extLst>
              <a:ext uri="{FF2B5EF4-FFF2-40B4-BE49-F238E27FC236}">
                <a16:creationId xmlns:a16="http://schemas.microsoft.com/office/drawing/2014/main" id="{282B872D-7EF2-42F3-95C9-E348B80FAF2B}"/>
              </a:ext>
            </a:extLst>
          </p:cNvPr>
          <p:cNvSpPr>
            <a:spLocks noGrp="1"/>
          </p:cNvSpPr>
          <p:nvPr>
            <p:ph type="title"/>
          </p:nvPr>
        </p:nvSpPr>
        <p:spPr>
          <a:xfrm>
            <a:off x="1019175" y="187325"/>
            <a:ext cx="7686675" cy="460375"/>
          </a:xfrm>
        </p:spPr>
        <p:txBody>
          <a:bodyPr/>
          <a:lstStyle/>
          <a:p>
            <a:r>
              <a:rPr lang="en-US" altLang="fr-FR"/>
              <a:t>Sweetness</a:t>
            </a:r>
            <a:endParaRPr lang="fr-CA" altLang="fr-FR"/>
          </a:p>
        </p:txBody>
      </p:sp>
      <p:sp>
        <p:nvSpPr>
          <p:cNvPr id="16387" name="Rectangle 3">
            <a:extLst>
              <a:ext uri="{FF2B5EF4-FFF2-40B4-BE49-F238E27FC236}">
                <a16:creationId xmlns:a16="http://schemas.microsoft.com/office/drawing/2014/main" id="{33EAF581-4450-4204-BA63-3CFA53768BD7}"/>
              </a:ext>
            </a:extLst>
          </p:cNvPr>
          <p:cNvSpPr>
            <a:spLocks noGrp="1" noRot="1" noChangeArrowheads="1"/>
          </p:cNvSpPr>
          <p:nvPr>
            <p:ph idx="1"/>
          </p:nvPr>
        </p:nvSpPr>
        <p:spPr>
          <a:xfrm>
            <a:off x="566738" y="863600"/>
            <a:ext cx="8054975" cy="4860925"/>
          </a:xfrm>
          <a:solidFill>
            <a:schemeClr val="bg1">
              <a:alpha val="50195"/>
            </a:schemeClr>
          </a:solidFill>
          <a:ln w="28575">
            <a:solidFill>
              <a:schemeClr val="bg1"/>
            </a:solidFill>
            <a:miter lim="800000"/>
            <a:headEnd/>
            <a:tailEnd/>
          </a:ln>
        </p:spPr>
        <p:txBody>
          <a:bodyPr anchor="t" anchorCtr="0"/>
          <a:lstStyle/>
          <a:p>
            <a:pPr marL="0" indent="0">
              <a:lnSpc>
                <a:spcPts val="3300"/>
              </a:lnSpc>
              <a:spcBef>
                <a:spcPts val="600"/>
              </a:spcBef>
              <a:spcAft>
                <a:spcPts val="600"/>
              </a:spcAft>
              <a:buFont typeface="Wingdings" panose="05000000000000000000" pitchFamily="2" charset="2"/>
              <a:buNone/>
            </a:pPr>
            <a:r>
              <a:rPr lang="en-US" altLang="fr-FR" sz="2600" i="1">
                <a:solidFill>
                  <a:schemeClr val="tx2"/>
                </a:solidFill>
                <a:cs typeface="Arial" panose="020B0604020202020204" pitchFamily="34" charset="0"/>
              </a:rPr>
              <a:t>Many think that we have inborn biological wisdom but how and why and what role this plays in our food preferences has not achieved consensus. Because sweet foods are naturally good and are safe sources of energy and nutrients, adaptive evolutionary development has resulted in a preference for them. Of the five most widely acknowledged tastes, three generally signal acceptance (sweet, salty, and umami*), while two generally signal avoidance (sour and bitter). These early responses are modified by life experiences, producing adult taste preferences. </a:t>
            </a:r>
          </a:p>
        </p:txBody>
      </p:sp>
      <p:sp>
        <p:nvSpPr>
          <p:cNvPr id="12291" name="ZoneTexte 3">
            <a:extLst>
              <a:ext uri="{FF2B5EF4-FFF2-40B4-BE49-F238E27FC236}">
                <a16:creationId xmlns:a16="http://schemas.microsoft.com/office/drawing/2014/main" id="{30442819-1374-4FDB-B6B0-30D0DC2CB8EC}"/>
              </a:ext>
            </a:extLst>
          </p:cNvPr>
          <p:cNvSpPr txBox="1">
            <a:spLocks noChangeArrowheads="1"/>
          </p:cNvSpPr>
          <p:nvPr/>
        </p:nvSpPr>
        <p:spPr bwMode="auto">
          <a:xfrm>
            <a:off x="566738" y="5668963"/>
            <a:ext cx="8101012" cy="415925"/>
          </a:xfrm>
          <a:prstGeom prst="rect">
            <a:avLst/>
          </a:prstGeom>
          <a:noFill/>
          <a:ln w="9525">
            <a:noFill/>
            <a:miter lim="800000"/>
            <a:headEnd/>
            <a:tailEnd/>
          </a:ln>
        </p:spPr>
        <p:txBody>
          <a:bodyPr>
            <a:spAutoFit/>
          </a:bodyPr>
          <a:lstStyle/>
          <a:p>
            <a:pPr>
              <a:tabLst>
                <a:tab pos="76200" algn="l"/>
              </a:tabLst>
              <a:defRPr/>
            </a:pPr>
            <a:r>
              <a:rPr lang="fr-CA" sz="1050" dirty="0">
                <a:latin typeface="Arial" charset="0"/>
                <a:ea typeface="ＭＳ Ｐゴシック"/>
                <a:cs typeface="ＭＳ Ｐゴシック"/>
              </a:rPr>
              <a:t>* </a:t>
            </a:r>
            <a:r>
              <a:rPr lang="fr-CA" sz="1050" dirty="0" err="1">
                <a:latin typeface="Arial" charset="0"/>
                <a:ea typeface="ＭＳ Ｐゴシック"/>
                <a:cs typeface="ＭＳ Ｐゴシック"/>
              </a:rPr>
              <a:t>Umami</a:t>
            </a:r>
            <a:r>
              <a:rPr lang="fr-CA" sz="1050" dirty="0">
                <a:latin typeface="Arial" charset="0"/>
                <a:ea typeface="ＭＳ Ｐゴシック"/>
                <a:cs typeface="ＭＳ Ｐゴシック"/>
              </a:rPr>
              <a:t>, </a:t>
            </a:r>
            <a:r>
              <a:rPr lang="fr-CA" sz="1050" dirty="0" err="1">
                <a:latin typeface="Arial" charset="0"/>
                <a:ea typeface="ＭＳ Ｐゴシック"/>
                <a:cs typeface="ＭＳ Ｐゴシック"/>
              </a:rPr>
              <a:t>also</a:t>
            </a:r>
            <a:r>
              <a:rPr lang="fr-CA" sz="1050" dirty="0">
                <a:latin typeface="Arial" charset="0"/>
                <a:ea typeface="ＭＳ Ｐゴシック"/>
                <a:cs typeface="ＭＳ Ｐゴシック"/>
              </a:rPr>
              <a:t> </a:t>
            </a:r>
            <a:r>
              <a:rPr lang="fr-CA" sz="1050" dirty="0" err="1">
                <a:latin typeface="Arial" charset="0"/>
                <a:ea typeface="ＭＳ Ｐゴシック"/>
                <a:cs typeface="ＭＳ Ｐゴシック"/>
              </a:rPr>
              <a:t>referred</a:t>
            </a:r>
            <a:r>
              <a:rPr lang="fr-CA" sz="1050" dirty="0">
                <a:latin typeface="Arial" charset="0"/>
                <a:ea typeface="ＭＳ Ｐゴシック"/>
                <a:cs typeface="ＭＳ Ｐゴシック"/>
              </a:rPr>
              <a:t> to as </a:t>
            </a:r>
            <a:r>
              <a:rPr lang="fr-CA" sz="1050" dirty="0" err="1">
                <a:latin typeface="Arial" charset="0"/>
                <a:ea typeface="ＭＳ Ｐゴシック"/>
                <a:cs typeface="ＭＳ Ｐゴシック"/>
              </a:rPr>
              <a:t>savoriness</a:t>
            </a:r>
            <a:r>
              <a:rPr lang="fr-CA" sz="1050" dirty="0">
                <a:latin typeface="Arial" charset="0"/>
                <a:ea typeface="ＭＳ Ｐゴシック"/>
                <a:cs typeface="ＭＳ Ｐゴシック"/>
              </a:rPr>
              <a:t>, </a:t>
            </a:r>
            <a:r>
              <a:rPr lang="fr-CA" sz="1050" dirty="0" err="1">
                <a:latin typeface="Arial" charset="0"/>
                <a:ea typeface="ＭＳ Ｐゴシック"/>
                <a:cs typeface="ＭＳ Ｐゴシック"/>
              </a:rPr>
              <a:t>is</a:t>
            </a:r>
            <a:r>
              <a:rPr lang="fr-CA" sz="1050" dirty="0">
                <a:latin typeface="Arial" charset="0"/>
                <a:ea typeface="ＭＳ Ｐゴシック"/>
                <a:cs typeface="ＭＳ Ｐゴシック"/>
              </a:rPr>
              <a:t> one of the basic tastes </a:t>
            </a:r>
            <a:r>
              <a:rPr lang="fr-CA" sz="1050" dirty="0" err="1">
                <a:latin typeface="Arial" charset="0"/>
                <a:ea typeface="ＭＳ Ｐゴシック"/>
                <a:cs typeface="ＭＳ Ｐゴシック"/>
              </a:rPr>
              <a:t>sensed</a:t>
            </a:r>
            <a:r>
              <a:rPr lang="fr-CA" sz="1050" dirty="0">
                <a:latin typeface="Arial" charset="0"/>
                <a:ea typeface="ＭＳ Ｐゴシック"/>
                <a:cs typeface="ＭＳ Ｐゴシック"/>
              </a:rPr>
              <a:t> by </a:t>
            </a:r>
            <a:r>
              <a:rPr lang="fr-CA" sz="1050" dirty="0" err="1">
                <a:latin typeface="Arial" charset="0"/>
                <a:ea typeface="ＭＳ Ｐゴシック"/>
                <a:cs typeface="ＭＳ Ｐゴシック"/>
              </a:rPr>
              <a:t>specialized</a:t>
            </a:r>
            <a:r>
              <a:rPr lang="fr-CA" sz="1050" dirty="0">
                <a:latin typeface="Arial" charset="0"/>
                <a:ea typeface="ＭＳ Ｐゴシック"/>
                <a:cs typeface="ＭＳ Ｐゴシック"/>
              </a:rPr>
              <a:t> </a:t>
            </a:r>
            <a:r>
              <a:rPr lang="fr-CA" sz="1050" dirty="0" err="1">
                <a:latin typeface="Arial" charset="0"/>
                <a:ea typeface="ＭＳ Ｐゴシック"/>
                <a:cs typeface="ＭＳ Ｐゴシック"/>
              </a:rPr>
              <a:t>receptor</a:t>
            </a:r>
            <a:r>
              <a:rPr lang="fr-CA" sz="1050" dirty="0">
                <a:latin typeface="Arial" charset="0"/>
                <a:ea typeface="ＭＳ Ｐゴシック"/>
                <a:cs typeface="ＭＳ Ｐゴシック"/>
              </a:rPr>
              <a:t> </a:t>
            </a:r>
            <a:r>
              <a:rPr lang="fr-CA" sz="1050" dirty="0" err="1">
                <a:latin typeface="Arial" charset="0"/>
                <a:ea typeface="ＭＳ Ｐゴシック"/>
                <a:cs typeface="ＭＳ Ｐゴシック"/>
              </a:rPr>
              <a:t>cells</a:t>
            </a:r>
            <a:r>
              <a:rPr lang="fr-CA" sz="1050" dirty="0">
                <a:latin typeface="Arial" charset="0"/>
                <a:ea typeface="ＭＳ Ｐゴシック"/>
                <a:cs typeface="ＭＳ Ｐゴシック"/>
              </a:rPr>
              <a:t> </a:t>
            </a:r>
            <a:r>
              <a:rPr lang="fr-CA" sz="1050" dirty="0" err="1">
                <a:latin typeface="Arial" charset="0"/>
                <a:ea typeface="ＭＳ Ｐゴシック"/>
                <a:cs typeface="ＭＳ Ｐゴシック"/>
              </a:rPr>
              <a:t>present</a:t>
            </a:r>
            <a:r>
              <a:rPr lang="fr-CA" sz="1050" dirty="0">
                <a:latin typeface="Arial" charset="0"/>
                <a:ea typeface="ＭＳ Ｐゴシック"/>
                <a:cs typeface="ＭＳ Ｐゴシック"/>
              </a:rPr>
              <a:t> on the </a:t>
            </a:r>
            <a:r>
              <a:rPr lang="fr-CA" sz="1050" dirty="0" err="1">
                <a:latin typeface="Arial" charset="0"/>
                <a:ea typeface="ＭＳ Ｐゴシック"/>
                <a:cs typeface="ＭＳ Ｐゴシック"/>
              </a:rPr>
              <a:t>human</a:t>
            </a:r>
            <a:r>
              <a:rPr lang="fr-CA" sz="1050" dirty="0">
                <a:latin typeface="Arial" charset="0"/>
                <a:ea typeface="ＭＳ Ｐゴシック"/>
                <a:cs typeface="ＭＳ Ｐゴシック"/>
              </a:rPr>
              <a:t> and 	animal </a:t>
            </a:r>
            <a:r>
              <a:rPr lang="fr-CA" sz="1050" dirty="0" err="1">
                <a:latin typeface="Arial" charset="0"/>
                <a:ea typeface="ＭＳ Ｐゴシック"/>
                <a:cs typeface="ＭＳ Ｐゴシック"/>
              </a:rPr>
              <a:t>tongue</a:t>
            </a:r>
            <a:r>
              <a:rPr lang="fr-CA" sz="1050" dirty="0">
                <a:latin typeface="Arial" charset="0"/>
                <a:ea typeface="ＭＳ Ｐゴシック"/>
                <a:cs typeface="ＭＳ Ｐゴシック"/>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3">
            <a:extLst>
              <a:ext uri="{FF2B5EF4-FFF2-40B4-BE49-F238E27FC236}">
                <a16:creationId xmlns:a16="http://schemas.microsoft.com/office/drawing/2014/main" id="{57F42882-BD64-4C97-81F9-EFCEF8B7D786}"/>
              </a:ext>
            </a:extLst>
          </p:cNvPr>
          <p:cNvSpPr>
            <a:spLocks noGrp="1"/>
          </p:cNvSpPr>
          <p:nvPr>
            <p:ph type="title"/>
          </p:nvPr>
        </p:nvSpPr>
        <p:spPr>
          <a:xfrm>
            <a:off x="1019175" y="187325"/>
            <a:ext cx="7686675" cy="460375"/>
          </a:xfrm>
        </p:spPr>
        <p:txBody>
          <a:bodyPr/>
          <a:lstStyle/>
          <a:p>
            <a:r>
              <a:rPr lang="en-US" altLang="fr-FR"/>
              <a:t>Sweetness and Effects on Eating Preferences</a:t>
            </a:r>
            <a:endParaRPr lang="fr-CA" altLang="fr-FR"/>
          </a:p>
        </p:txBody>
      </p:sp>
      <p:sp>
        <p:nvSpPr>
          <p:cNvPr id="17411" name="Rectangle 3">
            <a:extLst>
              <a:ext uri="{FF2B5EF4-FFF2-40B4-BE49-F238E27FC236}">
                <a16:creationId xmlns:a16="http://schemas.microsoft.com/office/drawing/2014/main" id="{78A123F0-F942-4482-ABD5-7F2AA1650613}"/>
              </a:ext>
            </a:extLst>
          </p:cNvPr>
          <p:cNvSpPr>
            <a:spLocks noGrp="1" noRot="1" noChangeArrowheads="1"/>
          </p:cNvSpPr>
          <p:nvPr>
            <p:ph idx="1"/>
          </p:nvPr>
        </p:nvSpPr>
        <p:spPr>
          <a:xfrm>
            <a:off x="476250" y="998538"/>
            <a:ext cx="8229600" cy="5010150"/>
          </a:xfrm>
          <a:solidFill>
            <a:schemeClr val="bg1">
              <a:alpha val="50195"/>
            </a:schemeClr>
          </a:solidFill>
          <a:ln w="28575">
            <a:solidFill>
              <a:schemeClr val="bg1"/>
            </a:solidFill>
            <a:miter lim="800000"/>
            <a:headEnd/>
            <a:tailEnd/>
          </a:ln>
        </p:spPr>
        <p:txBody>
          <a:bodyPr anchorCtr="0"/>
          <a:lstStyle/>
          <a:p>
            <a:pPr>
              <a:spcBef>
                <a:spcPts val="600"/>
              </a:spcBef>
              <a:spcAft>
                <a:spcPts val="1200"/>
              </a:spcAft>
              <a:buClr>
                <a:schemeClr val="tx2"/>
              </a:buClr>
              <a:buSzPct val="70000"/>
              <a:buFont typeface="Wingdings" panose="05000000000000000000" pitchFamily="2" charset="2"/>
              <a:buChar char="q"/>
            </a:pPr>
            <a:r>
              <a:rPr lang="en-US" altLang="fr-FR" sz="3200"/>
              <a:t>Expose infants to sweetness and find several years later desire exists for sweet foods.</a:t>
            </a:r>
          </a:p>
          <a:p>
            <a:pPr>
              <a:spcBef>
                <a:spcPts val="600"/>
              </a:spcBef>
              <a:spcAft>
                <a:spcPts val="1200"/>
              </a:spcAft>
              <a:buClr>
                <a:schemeClr val="tx2"/>
              </a:buClr>
              <a:buSzPct val="70000"/>
              <a:buFont typeface="Wingdings" panose="05000000000000000000" pitchFamily="2" charset="2"/>
              <a:buChar char="q"/>
            </a:pPr>
            <a:r>
              <a:rPr lang="en-US" altLang="fr-FR" sz="3200"/>
              <a:t>Studies on mice, primates replicate this.</a:t>
            </a:r>
          </a:p>
          <a:p>
            <a:pPr>
              <a:spcBef>
                <a:spcPts val="600"/>
              </a:spcBef>
              <a:spcAft>
                <a:spcPts val="1200"/>
              </a:spcAft>
              <a:buClr>
                <a:schemeClr val="tx2"/>
              </a:buClr>
              <a:buSzPct val="70000"/>
              <a:buFont typeface="Wingdings" panose="05000000000000000000" pitchFamily="2" charset="2"/>
              <a:buChar char="q"/>
            </a:pPr>
            <a:r>
              <a:rPr lang="en-US" altLang="fr-FR" sz="3200"/>
              <a:t>Virtually no long-term studies on exposure to sweetness and sweet foods and subsequently how it influences our needs and eating patterns.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365465A7-085A-41DA-B91D-1D4AF646036F}"/>
              </a:ext>
            </a:extLst>
          </p:cNvPr>
          <p:cNvSpPr>
            <a:spLocks noGrp="1"/>
          </p:cNvSpPr>
          <p:nvPr>
            <p:ph type="title"/>
          </p:nvPr>
        </p:nvSpPr>
        <p:spPr>
          <a:xfrm>
            <a:off x="1019175" y="1588"/>
            <a:ext cx="7686675" cy="831850"/>
          </a:xfrm>
        </p:spPr>
        <p:txBody>
          <a:bodyPr/>
          <a:lstStyle/>
          <a:p>
            <a:r>
              <a:rPr lang="en-US" altLang="fr-FR"/>
              <a:t>Increases in Total Calories From Added Sugar Are Greatest Among Top 20% of Population</a:t>
            </a:r>
            <a:endParaRPr lang="fr-CA" altLang="fr-FR"/>
          </a:p>
        </p:txBody>
      </p:sp>
      <p:sp>
        <p:nvSpPr>
          <p:cNvPr id="18435" name="Espace réservé du texte 10">
            <a:extLst>
              <a:ext uri="{FF2B5EF4-FFF2-40B4-BE49-F238E27FC236}">
                <a16:creationId xmlns:a16="http://schemas.microsoft.com/office/drawing/2014/main" id="{63CFED82-768C-4782-886E-B208EF1E6792}"/>
              </a:ext>
            </a:extLst>
          </p:cNvPr>
          <p:cNvSpPr>
            <a:spLocks noGrp="1"/>
          </p:cNvSpPr>
          <p:nvPr>
            <p:ph type="body" sz="quarter" idx="10"/>
          </p:nvPr>
        </p:nvSpPr>
        <p:spPr>
          <a:xfrm>
            <a:off x="2124075" y="6105525"/>
            <a:ext cx="6800850" cy="552450"/>
          </a:xfrm>
        </p:spPr>
        <p:txBody>
          <a:bodyPr/>
          <a:lstStyle/>
          <a:p>
            <a:pPr>
              <a:spcBef>
                <a:spcPct val="0"/>
              </a:spcBef>
            </a:pPr>
            <a:r>
              <a:rPr lang="en-US" altLang="fr-FR"/>
              <a:t>Adapted from Duffey KJ and Popkin BM Am J Clin Nutr 2008;  88:1722S-32S</a:t>
            </a:r>
          </a:p>
        </p:txBody>
      </p:sp>
      <p:graphicFrame>
        <p:nvGraphicFramePr>
          <p:cNvPr id="18" name="Group 78">
            <a:extLst>
              <a:ext uri="{FF2B5EF4-FFF2-40B4-BE49-F238E27FC236}">
                <a16:creationId xmlns:a16="http://schemas.microsoft.com/office/drawing/2014/main" id="{A634CFDC-425D-4015-BC6D-9634C5B304D7}"/>
              </a:ext>
            </a:extLst>
          </p:cNvPr>
          <p:cNvGraphicFramePr>
            <a:graphicFrameLocks noGrp="1"/>
          </p:cNvGraphicFramePr>
          <p:nvPr/>
        </p:nvGraphicFramePr>
        <p:xfrm>
          <a:off x="965782" y="1313765"/>
          <a:ext cx="7386638" cy="3885219"/>
        </p:xfrm>
        <a:graphic>
          <a:graphicData uri="http://schemas.openxmlformats.org/drawingml/2006/table">
            <a:tbl>
              <a:tblPr>
                <a:tableStyleId>{D113A9D2-9D6B-4929-AA2D-F23B5EE8CBE7}</a:tableStyleId>
              </a:tblPr>
              <a:tblGrid>
                <a:gridCol w="1319213">
                  <a:extLst>
                    <a:ext uri="{9D8B030D-6E8A-4147-A177-3AD203B41FA5}">
                      <a16:colId xmlns:a16="http://schemas.microsoft.com/office/drawing/2014/main" val="20000"/>
                    </a:ext>
                  </a:extLst>
                </a:gridCol>
                <a:gridCol w="1011237">
                  <a:extLst>
                    <a:ext uri="{9D8B030D-6E8A-4147-A177-3AD203B41FA5}">
                      <a16:colId xmlns:a16="http://schemas.microsoft.com/office/drawing/2014/main" val="20001"/>
                    </a:ext>
                  </a:extLst>
                </a:gridCol>
                <a:gridCol w="1011238">
                  <a:extLst>
                    <a:ext uri="{9D8B030D-6E8A-4147-A177-3AD203B41FA5}">
                      <a16:colId xmlns:a16="http://schemas.microsoft.com/office/drawing/2014/main" val="20002"/>
                    </a:ext>
                  </a:extLst>
                </a:gridCol>
                <a:gridCol w="1011237">
                  <a:extLst>
                    <a:ext uri="{9D8B030D-6E8A-4147-A177-3AD203B41FA5}">
                      <a16:colId xmlns:a16="http://schemas.microsoft.com/office/drawing/2014/main" val="20003"/>
                    </a:ext>
                  </a:extLst>
                </a:gridCol>
                <a:gridCol w="1011238">
                  <a:extLst>
                    <a:ext uri="{9D8B030D-6E8A-4147-A177-3AD203B41FA5}">
                      <a16:colId xmlns:a16="http://schemas.microsoft.com/office/drawing/2014/main" val="20004"/>
                    </a:ext>
                  </a:extLst>
                </a:gridCol>
                <a:gridCol w="1011237">
                  <a:extLst>
                    <a:ext uri="{9D8B030D-6E8A-4147-A177-3AD203B41FA5}">
                      <a16:colId xmlns:a16="http://schemas.microsoft.com/office/drawing/2014/main" val="20005"/>
                    </a:ext>
                  </a:extLst>
                </a:gridCol>
                <a:gridCol w="1011238">
                  <a:extLst>
                    <a:ext uri="{9D8B030D-6E8A-4147-A177-3AD203B41FA5}">
                      <a16:colId xmlns:a16="http://schemas.microsoft.com/office/drawing/2014/main" val="20006"/>
                    </a:ext>
                  </a:extLst>
                </a:gridCol>
              </a:tblGrid>
              <a:tr h="702841">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endParaRPr kumimoji="0" lang="fr-FR" sz="2400" b="1" i="0" u="none" strike="noStrike" cap="none" normalizeH="0" baseline="0" dirty="0">
                        <a:ln>
                          <a:noFill/>
                        </a:ln>
                        <a:solidFill>
                          <a:schemeClr val="tx1">
                            <a:lumMod val="50000"/>
                          </a:schemeClr>
                        </a:solidFill>
                        <a:effectLst/>
                        <a:latin typeface="Arial" charset="0"/>
                        <a:ea typeface="ＭＳ Ｐゴシック" pitchFamily="34" charset="-128"/>
                      </a:endParaRPr>
                    </a:p>
                  </a:txBody>
                  <a:tcPr anchor="ctr" horzOverflow="overflow">
                    <a:lnB w="28575"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800" b="1" u="none" strike="noStrike" cap="none" normalizeH="0" baseline="0" dirty="0">
                          <a:ln>
                            <a:noFill/>
                          </a:ln>
                          <a:solidFill>
                            <a:schemeClr val="accent4"/>
                          </a:solidFill>
                          <a:effectLst/>
                        </a:rPr>
                        <a:t>Q1</a:t>
                      </a:r>
                      <a:endParaRPr kumimoji="0" lang="en-US" sz="28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lnB w="28575"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800" b="1" u="none" strike="noStrike" cap="none" normalizeH="0" baseline="0" dirty="0">
                          <a:ln>
                            <a:noFill/>
                          </a:ln>
                          <a:solidFill>
                            <a:schemeClr val="accent4"/>
                          </a:solidFill>
                          <a:effectLst/>
                        </a:rPr>
                        <a:t>Q2</a:t>
                      </a:r>
                      <a:endParaRPr kumimoji="0" lang="en-US" sz="28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lnB w="28575"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800" b="1" u="none" strike="noStrike" cap="none" normalizeH="0" baseline="0" dirty="0">
                          <a:ln>
                            <a:noFill/>
                          </a:ln>
                          <a:solidFill>
                            <a:schemeClr val="accent4"/>
                          </a:solidFill>
                          <a:effectLst/>
                        </a:rPr>
                        <a:t>Q3</a:t>
                      </a:r>
                      <a:endParaRPr kumimoji="0" lang="en-US" sz="28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lnB w="28575"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800" b="1" u="none" strike="noStrike" cap="none" normalizeH="0" baseline="0" dirty="0">
                          <a:ln>
                            <a:noFill/>
                          </a:ln>
                          <a:solidFill>
                            <a:schemeClr val="accent4"/>
                          </a:solidFill>
                          <a:effectLst/>
                        </a:rPr>
                        <a:t>Q4</a:t>
                      </a:r>
                      <a:endParaRPr kumimoji="0" lang="en-US" sz="28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lnB w="28575"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800" b="1" u="none" strike="noStrike" cap="none" normalizeH="0" baseline="0" dirty="0">
                          <a:ln>
                            <a:noFill/>
                          </a:ln>
                          <a:solidFill>
                            <a:schemeClr val="accent4"/>
                          </a:solidFill>
                          <a:effectLst/>
                        </a:rPr>
                        <a:t>Q5</a:t>
                      </a:r>
                      <a:endParaRPr kumimoji="0" lang="en-US" sz="28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lnB w="28575" cap="flat" cmpd="sng" algn="ctr">
                      <a:solidFill>
                        <a:schemeClr val="bg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solidFill>
                            <a:schemeClr val="accent4"/>
                          </a:solidFill>
                          <a:effectLst/>
                        </a:rPr>
                        <a:t>Total</a:t>
                      </a:r>
                      <a:endParaRPr kumimoji="0" lang="en-US" sz="24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5268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solidFill>
                            <a:schemeClr val="accent4"/>
                          </a:solidFill>
                          <a:effectLst/>
                        </a:rPr>
                        <a:t>1965</a:t>
                      </a:r>
                      <a:endParaRPr kumimoji="0" lang="en-US" sz="24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61</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162</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262</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396</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701</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T w="28575" cap="flat" cmpd="sng" algn="ctr">
                      <a:solidFill>
                        <a:schemeClr val="bg1"/>
                      </a:solidFill>
                      <a:prstDash val="solid"/>
                      <a:round/>
                      <a:headEnd type="none" w="med" len="med"/>
                      <a:tailEnd type="none" w="med" len="med"/>
                    </a:lnT>
                  </a:tcPr>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effectLst/>
                        </a:rPr>
                        <a:t>316</a:t>
                      </a:r>
                      <a:endParaRPr kumimoji="0" lang="en-US" sz="24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52533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solidFill>
                            <a:schemeClr val="accent4"/>
                          </a:solidFill>
                          <a:effectLst/>
                        </a:rPr>
                        <a:t>1977</a:t>
                      </a:r>
                      <a:endParaRPr kumimoji="0" lang="en-US" sz="24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32</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114</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195</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299</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560</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effectLst/>
                        </a:rPr>
                        <a:t>240</a:t>
                      </a:r>
                      <a:endParaRPr kumimoji="0" lang="en-US" sz="24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extLst>
                  <a:ext uri="{0D108BD9-81ED-4DB2-BD59-A6C34878D82A}">
                    <a16:rowId xmlns:a16="http://schemas.microsoft.com/office/drawing/2014/main" val="10002"/>
                  </a:ext>
                </a:extLst>
              </a:tr>
              <a:tr h="55266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solidFill>
                            <a:schemeClr val="accent4"/>
                          </a:solidFill>
                          <a:effectLst/>
                        </a:rPr>
                        <a:t>1989-91</a:t>
                      </a:r>
                      <a:endParaRPr kumimoji="0" lang="en-US" sz="24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29</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113</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206</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324</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616</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effectLst/>
                        </a:rPr>
                        <a:t>258</a:t>
                      </a:r>
                      <a:endParaRPr kumimoji="0" lang="en-US" sz="24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extLst>
                  <a:ext uri="{0D108BD9-81ED-4DB2-BD59-A6C34878D82A}">
                    <a16:rowId xmlns:a16="http://schemas.microsoft.com/office/drawing/2014/main" val="10003"/>
                  </a:ext>
                </a:extLst>
              </a:tr>
              <a:tr h="52533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solidFill>
                            <a:schemeClr val="accent4"/>
                          </a:solidFill>
                          <a:effectLst/>
                        </a:rPr>
                        <a:t>1999-00</a:t>
                      </a:r>
                      <a:endParaRPr kumimoji="0" lang="en-US" sz="24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62</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194</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321</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491</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956</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effectLst/>
                        </a:rPr>
                        <a:t>405</a:t>
                      </a:r>
                      <a:endParaRPr kumimoji="0" lang="en-US" sz="24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extLst>
                  <a:ext uri="{0D108BD9-81ED-4DB2-BD59-A6C34878D82A}">
                    <a16:rowId xmlns:a16="http://schemas.microsoft.com/office/drawing/2014/main" val="10004"/>
                  </a:ext>
                </a:extLst>
              </a:tr>
              <a:tr h="526854">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solidFill>
                            <a:schemeClr val="accent4"/>
                          </a:solidFill>
                          <a:effectLst/>
                        </a:rPr>
                        <a:t>2001-02</a:t>
                      </a:r>
                      <a:endParaRPr kumimoji="0" lang="en-US" sz="24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59</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176</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300</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464</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882</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effectLst/>
                        </a:rPr>
                        <a:t>376</a:t>
                      </a:r>
                      <a:endParaRPr kumimoji="0" lang="en-US" sz="24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extLst>
                  <a:ext uri="{0D108BD9-81ED-4DB2-BD59-A6C34878D82A}">
                    <a16:rowId xmlns:a16="http://schemas.microsoft.com/office/drawing/2014/main" val="10005"/>
                  </a:ext>
                </a:extLst>
              </a:tr>
              <a:tr h="525335">
                <a:tc>
                  <a:txBody>
                    <a:body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solidFill>
                            <a:schemeClr val="accent4"/>
                          </a:solidFill>
                          <a:effectLst/>
                        </a:rPr>
                        <a:t>2003-04</a:t>
                      </a:r>
                      <a:endParaRPr kumimoji="0" lang="en-US" sz="2400" b="1" i="0" u="none" strike="noStrike" cap="none" normalizeH="0" baseline="0" dirty="0">
                        <a:ln>
                          <a:noFill/>
                        </a:ln>
                        <a:solidFill>
                          <a:schemeClr val="accent4"/>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56</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172</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295</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dirty="0">
                          <a:ln>
                            <a:noFill/>
                          </a:ln>
                          <a:effectLst/>
                        </a:rPr>
                        <a:t>464</a:t>
                      </a:r>
                      <a:endParaRPr kumimoji="0" lang="en-US" sz="2400" b="0"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u="none" strike="noStrike" cap="none" normalizeH="0" baseline="0">
                          <a:ln>
                            <a:noFill/>
                          </a:ln>
                          <a:effectLst/>
                        </a:rPr>
                        <a:t>896</a:t>
                      </a:r>
                      <a:endParaRPr kumimoji="0" lang="en-US" sz="2400" b="0" i="0" u="none" strike="noStrike" cap="none" normalizeH="0" baseline="0">
                        <a:ln>
                          <a:noFill/>
                        </a:ln>
                        <a:solidFill>
                          <a:schemeClr val="tx1"/>
                        </a:solidFill>
                        <a:effectLst/>
                        <a:latin typeface="Arial" charset="0"/>
                        <a:ea typeface="ＭＳ Ｐゴシック" pitchFamily="34" charset="-128"/>
                      </a:endParaRPr>
                    </a:p>
                  </a:txBody>
                  <a:tcPr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accent2"/>
                        </a:buClr>
                        <a:buSzTx/>
                        <a:buFont typeface="Wingdings" pitchFamily="2" charset="2"/>
                        <a:buNone/>
                        <a:tabLst/>
                      </a:pPr>
                      <a:r>
                        <a:rPr kumimoji="0" lang="en-US" sz="2400" b="1" u="none" strike="noStrike" cap="none" normalizeH="0" baseline="0" dirty="0">
                          <a:ln>
                            <a:noFill/>
                          </a:ln>
                          <a:effectLst/>
                        </a:rPr>
                        <a:t>377</a:t>
                      </a:r>
                      <a:endParaRPr kumimoji="0" lang="en-US" sz="2400" b="1" i="0" u="none" strike="noStrike" cap="none" normalizeH="0" baseline="0" dirty="0">
                        <a:ln>
                          <a:noFill/>
                        </a:ln>
                        <a:solidFill>
                          <a:schemeClr val="tx1"/>
                        </a:solidFill>
                        <a:effectLst/>
                        <a:latin typeface="Arial" charset="0"/>
                        <a:ea typeface="ＭＳ Ｐゴシック" pitchFamily="34" charset="-128"/>
                      </a:endParaRPr>
                    </a:p>
                  </a:txBody>
                  <a:tcPr anchor="ctr" horzOverflow="overflow"/>
                </a:tc>
                <a:extLst>
                  <a:ext uri="{0D108BD9-81ED-4DB2-BD59-A6C34878D82A}">
                    <a16:rowId xmlns:a16="http://schemas.microsoft.com/office/drawing/2014/main" val="10006"/>
                  </a:ext>
                </a:extLst>
              </a:tr>
            </a:tbl>
          </a:graphicData>
        </a:graphic>
      </p:graphicFrame>
      <p:sp>
        <p:nvSpPr>
          <p:cNvPr id="19" name="AutoShape 70">
            <a:extLst>
              <a:ext uri="{FF2B5EF4-FFF2-40B4-BE49-F238E27FC236}">
                <a16:creationId xmlns:a16="http://schemas.microsoft.com/office/drawing/2014/main" id="{469C5E57-59CA-469F-9436-BE2E305F80F0}"/>
              </a:ext>
            </a:extLst>
          </p:cNvPr>
          <p:cNvSpPr>
            <a:spLocks noChangeArrowheads="1"/>
          </p:cNvSpPr>
          <p:nvPr/>
        </p:nvSpPr>
        <p:spPr bwMode="auto">
          <a:xfrm>
            <a:off x="3060700" y="2039938"/>
            <a:ext cx="457200" cy="3375025"/>
          </a:xfrm>
          <a:prstGeom prst="downArrow">
            <a:avLst>
              <a:gd name="adj1" fmla="val 50000"/>
              <a:gd name="adj2" fmla="val 111792"/>
            </a:avLst>
          </a:prstGeom>
          <a:solidFill>
            <a:srgbClr val="9A0000"/>
          </a:solidFill>
          <a:ln w="12700" cap="sq">
            <a:noFill/>
            <a:miter lim="800000"/>
            <a:headEnd/>
            <a:tailEnd/>
          </a:ln>
        </p:spPr>
        <p:txBody>
          <a:bodyPr anchor="ctr"/>
          <a:lstStyle/>
          <a:p>
            <a:pPr algn="ctr">
              <a:defRPr/>
            </a:pPr>
            <a:endParaRPr lang="en-US" sz="2400">
              <a:latin typeface="Times New Roman" pitchFamily="18" charset="0"/>
              <a:ea typeface="+mn-ea"/>
            </a:endParaRPr>
          </a:p>
        </p:txBody>
      </p:sp>
      <p:sp>
        <p:nvSpPr>
          <p:cNvPr id="20" name="AutoShape 72">
            <a:extLst>
              <a:ext uri="{FF2B5EF4-FFF2-40B4-BE49-F238E27FC236}">
                <a16:creationId xmlns:a16="http://schemas.microsoft.com/office/drawing/2014/main" id="{0421774F-6851-4B94-963F-93B7F1344085}"/>
              </a:ext>
            </a:extLst>
          </p:cNvPr>
          <p:cNvSpPr>
            <a:spLocks noChangeArrowheads="1"/>
          </p:cNvSpPr>
          <p:nvPr/>
        </p:nvSpPr>
        <p:spPr bwMode="auto">
          <a:xfrm>
            <a:off x="7110413" y="2039938"/>
            <a:ext cx="457200" cy="3375025"/>
          </a:xfrm>
          <a:prstGeom prst="downArrow">
            <a:avLst>
              <a:gd name="adj1" fmla="val 50000"/>
              <a:gd name="adj2" fmla="val 111792"/>
            </a:avLst>
          </a:prstGeom>
          <a:solidFill>
            <a:srgbClr val="9A0000"/>
          </a:solidFill>
          <a:ln w="12700" cap="sq">
            <a:noFill/>
            <a:miter lim="800000"/>
            <a:headEnd/>
            <a:tailEnd/>
          </a:ln>
        </p:spPr>
        <p:txBody>
          <a:bodyPr anchor="ctr"/>
          <a:lstStyle/>
          <a:p>
            <a:pPr algn="ctr">
              <a:defRPr/>
            </a:pPr>
            <a:endParaRPr lang="en-US" sz="2400">
              <a:latin typeface="Times New Roman" pitchFamily="18" charset="0"/>
              <a:ea typeface="+mn-ea"/>
            </a:endParaRPr>
          </a:p>
        </p:txBody>
      </p:sp>
      <p:sp>
        <p:nvSpPr>
          <p:cNvPr id="18439" name="Text Box 73">
            <a:extLst>
              <a:ext uri="{FF2B5EF4-FFF2-40B4-BE49-F238E27FC236}">
                <a16:creationId xmlns:a16="http://schemas.microsoft.com/office/drawing/2014/main" id="{00109F78-CD37-4897-8825-71CDD0D6ECA5}"/>
              </a:ext>
            </a:extLst>
          </p:cNvPr>
          <p:cNvSpPr txBox="1">
            <a:spLocks noChangeArrowheads="1"/>
          </p:cNvSpPr>
          <p:nvPr/>
        </p:nvSpPr>
        <p:spPr bwMode="auto">
          <a:xfrm>
            <a:off x="2803525" y="5359400"/>
            <a:ext cx="13414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fr-FR" sz="2800" b="1">
                <a:solidFill>
                  <a:srgbClr val="002060"/>
                </a:solidFill>
              </a:rPr>
              <a:t>-8.2%</a:t>
            </a:r>
          </a:p>
        </p:txBody>
      </p:sp>
      <p:sp>
        <p:nvSpPr>
          <p:cNvPr id="18440" name="Text Box 74">
            <a:extLst>
              <a:ext uri="{FF2B5EF4-FFF2-40B4-BE49-F238E27FC236}">
                <a16:creationId xmlns:a16="http://schemas.microsoft.com/office/drawing/2014/main" id="{E5CF4F8B-08F5-4AC4-BC75-186651C6E8F6}"/>
              </a:ext>
            </a:extLst>
          </p:cNvPr>
          <p:cNvSpPr txBox="1">
            <a:spLocks noChangeArrowheads="1"/>
          </p:cNvSpPr>
          <p:nvPr/>
        </p:nvSpPr>
        <p:spPr bwMode="auto">
          <a:xfrm>
            <a:off x="6748463" y="5359400"/>
            <a:ext cx="150177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fr-FR" sz="2800" b="1">
                <a:solidFill>
                  <a:srgbClr val="002060"/>
                </a:solidFill>
              </a:rPr>
              <a:t>+27.8%</a:t>
            </a:r>
          </a:p>
        </p:txBody>
      </p:sp>
    </p:spTree>
  </p:cSld>
  <p:clrMapOvr>
    <a:masterClrMapping/>
  </p:clrMapOvr>
  <p:transition/>
</p:sld>
</file>

<file path=ppt/theme/theme1.xml><?xml version="1.0" encoding="utf-8"?>
<a:theme xmlns:a="http://schemas.openxmlformats.org/drawingml/2006/main" name="Masque MyHealthyWaist">
  <a:themeElements>
    <a:clrScheme name="myhealthywaist">
      <a:dk1>
        <a:srgbClr val="3F3F3F"/>
      </a:dk1>
      <a:lt1>
        <a:srgbClr val="FFFFFF"/>
      </a:lt1>
      <a:dk2>
        <a:srgbClr val="316598"/>
      </a:dk2>
      <a:lt2>
        <a:srgbClr val="BEE0EE"/>
      </a:lt2>
      <a:accent1>
        <a:srgbClr val="2F7CBE"/>
      </a:accent1>
      <a:accent2>
        <a:srgbClr val="BE271B"/>
      </a:accent2>
      <a:accent3>
        <a:srgbClr val="8064A2"/>
      </a:accent3>
      <a:accent4>
        <a:srgbClr val="FFCC00"/>
      </a:accent4>
      <a:accent5>
        <a:srgbClr val="92D050"/>
      </a:accent5>
      <a:accent6>
        <a:srgbClr val="4BACC6"/>
      </a:accent6>
      <a:hlink>
        <a:srgbClr val="0000FF"/>
      </a:hlink>
      <a:folHlink>
        <a:srgbClr val="80008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MyHealthyWaist</Template>
  <TotalTime>10261</TotalTime>
  <Words>2196</Words>
  <Application>Microsoft Office PowerPoint</Application>
  <PresentationFormat>Affichage à l'écran (4:3)</PresentationFormat>
  <Paragraphs>302</Paragraphs>
  <Slides>30</Slides>
  <Notes>2</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30</vt:i4>
      </vt:variant>
    </vt:vector>
  </HeadingPairs>
  <TitlesOfParts>
    <vt:vector size="38" baseType="lpstr">
      <vt:lpstr>Arial</vt:lpstr>
      <vt:lpstr>ＭＳ Ｐゴシック</vt:lpstr>
      <vt:lpstr>Arial Narrow</vt:lpstr>
      <vt:lpstr>Wingdings</vt:lpstr>
      <vt:lpstr>Times New Roman</vt:lpstr>
      <vt:lpstr>Symbol</vt:lpstr>
      <vt:lpstr>Masque MyHealthyWaist</vt:lpstr>
      <vt:lpstr>Graphique Microsoft Office Excel</vt:lpstr>
      <vt:lpstr>Global Dimensions of Sugary Beverages in Programmatic and Policy Solutions </vt:lpstr>
      <vt:lpstr>Outline</vt:lpstr>
      <vt:lpstr>High Income vs. Transitional and Low Income Countries</vt:lpstr>
      <vt:lpstr>Sources of Major Global Dietary Shifts</vt:lpstr>
      <vt:lpstr>From Traditional to Modern Snacking</vt:lpstr>
      <vt:lpstr>Sweetness Preference was Essential to Survive: Huge Shift in Amounts, Energy Density</vt:lpstr>
      <vt:lpstr>Sweetness</vt:lpstr>
      <vt:lpstr>Sweetness and Effects on Eating Preferences</vt:lpstr>
      <vt:lpstr>Increases in Total Calories From Added Sugar Are Greatest Among Top 20% of Population</vt:lpstr>
      <vt:lpstr>Steepest Increase in Calories of Added Sugar From Soda, per Capita and Consumer Estimates</vt:lpstr>
      <vt:lpstr>What are the Implications of Drinking Energy and Eating Water on Energy Balance?</vt:lpstr>
      <vt:lpstr>Remarkably Short History for Caloric Beverages: Might the Absence of Compensation Relate to This Historical Evolution?</vt:lpstr>
      <vt:lpstr>Daily Beverage Consumption Trends of Mexican Children, 1999-2006</vt:lpstr>
      <vt:lpstr>Beverage Consumption Trends of Mexican Adolescents  and Adult Women, 1999 and 2006</vt:lpstr>
      <vt:lpstr>Per Capita Change in Calories From Beverages Between 1965 and 2006 Among U.S. Adults (≥19)</vt:lpstr>
      <vt:lpstr>Per Capita Change in Calories From Beverages Between 1965 and 2006 Among U.S. Children (2-18)</vt:lpstr>
      <vt:lpstr>Little Change in Water Intake, Major Increase in U.S. Intake of Calorically-Sweetened Beverages Among U.S. Adults (≥19)</vt:lpstr>
      <vt:lpstr>So What About Noncaloric Beverages?</vt:lpstr>
      <vt:lpstr>The A to Z Study: The Relationship of Water Intake With Adjusted Mean Daily Total Energy Intake</vt:lpstr>
      <vt:lpstr>The A to Z Study: The Relationship of Water Intake With Mean Body Weight</vt:lpstr>
      <vt:lpstr>The World is Flat and Fat: Globalization Has Occurred for Centuries</vt:lpstr>
      <vt:lpstr>Mexico Initiative on Beverages</vt:lpstr>
      <vt:lpstr>Limitations to Current Studies of Economic Predictors of Dietary Intake in the U.S.</vt:lpstr>
      <vt:lpstr>Methods: Price Elasticity of Demand</vt:lpstr>
      <vt:lpstr>18% Increase in Price of Soda or Pizza Associated With 20-Year Declines in Total Daily Energy Intake</vt:lpstr>
      <vt:lpstr>Combined 10% Change in Price Results in Greater Percent Change in Outcomes</vt:lpstr>
      <vt:lpstr>Policy Actions – Next Steps</vt:lpstr>
      <vt:lpstr>Program and Policy Effectiveness: Are We Ready for Preventive Action? Major Research Gap Exists</vt:lpstr>
      <vt:lpstr>The Book</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Alain Cyr</dc:creator>
  <cp:lastModifiedBy>Isabelle Martineau</cp:lastModifiedBy>
  <cp:revision>847</cp:revision>
  <dcterms:created xsi:type="dcterms:W3CDTF">2010-05-11T23:29:01Z</dcterms:created>
  <dcterms:modified xsi:type="dcterms:W3CDTF">2022-11-30T13:08:28Z</dcterms:modified>
</cp:coreProperties>
</file>