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</p:sldMasterIdLst>
  <p:notesMasterIdLst>
    <p:notesMasterId r:id="rId62"/>
  </p:notesMasterIdLst>
  <p:handoutMasterIdLst>
    <p:handoutMasterId r:id="rId63"/>
  </p:handoutMasterIdLst>
  <p:sldIdLst>
    <p:sldId id="1560" r:id="rId2"/>
    <p:sldId id="1563" r:id="rId3"/>
    <p:sldId id="1579" r:id="rId4"/>
    <p:sldId id="1564" r:id="rId5"/>
    <p:sldId id="1572" r:id="rId6"/>
    <p:sldId id="1396" r:id="rId7"/>
    <p:sldId id="1392" r:id="rId8"/>
    <p:sldId id="961" r:id="rId9"/>
    <p:sldId id="1057" r:id="rId10"/>
    <p:sldId id="1571" r:id="rId11"/>
    <p:sldId id="1464" r:id="rId12"/>
    <p:sldId id="1597" r:id="rId13"/>
    <p:sldId id="1467" r:id="rId14"/>
    <p:sldId id="1468" r:id="rId15"/>
    <p:sldId id="1469" r:id="rId16"/>
    <p:sldId id="1470" r:id="rId17"/>
    <p:sldId id="1471" r:id="rId18"/>
    <p:sldId id="1595" r:id="rId19"/>
    <p:sldId id="1594" r:id="rId20"/>
    <p:sldId id="1567" r:id="rId21"/>
    <p:sldId id="1596" r:id="rId22"/>
    <p:sldId id="1585" r:id="rId23"/>
    <p:sldId id="1484" r:id="rId24"/>
    <p:sldId id="1487" r:id="rId25"/>
    <p:sldId id="1488" r:id="rId26"/>
    <p:sldId id="1586" r:id="rId27"/>
    <p:sldId id="1581" r:id="rId28"/>
    <p:sldId id="1582" r:id="rId29"/>
    <p:sldId id="1583" r:id="rId30"/>
    <p:sldId id="1584" r:id="rId31"/>
    <p:sldId id="1494" r:id="rId32"/>
    <p:sldId id="1569" r:id="rId33"/>
    <p:sldId id="1593" r:id="rId34"/>
    <p:sldId id="1521" r:id="rId35"/>
    <p:sldId id="1522" r:id="rId36"/>
    <p:sldId id="1523" r:id="rId37"/>
    <p:sldId id="1524" r:id="rId38"/>
    <p:sldId id="1525" r:id="rId39"/>
    <p:sldId id="1526" r:id="rId40"/>
    <p:sldId id="1527" r:id="rId41"/>
    <p:sldId id="1528" r:id="rId42"/>
    <p:sldId id="1587" r:id="rId43"/>
    <p:sldId id="1530" r:id="rId44"/>
    <p:sldId id="1588" r:id="rId45"/>
    <p:sldId id="1589" r:id="rId46"/>
    <p:sldId id="1534" r:id="rId47"/>
    <p:sldId id="1590" r:id="rId48"/>
    <p:sldId id="1591" r:id="rId49"/>
    <p:sldId id="1538" r:id="rId50"/>
    <p:sldId id="1542" r:id="rId51"/>
    <p:sldId id="1543" r:id="rId52"/>
    <p:sldId id="1544" r:id="rId53"/>
    <p:sldId id="1547" r:id="rId54"/>
    <p:sldId id="1549" r:id="rId55"/>
    <p:sldId id="1592" r:id="rId56"/>
    <p:sldId id="1574" r:id="rId57"/>
    <p:sldId id="1575" r:id="rId58"/>
    <p:sldId id="1499" r:id="rId59"/>
    <p:sldId id="1576" r:id="rId60"/>
    <p:sldId id="1577" r:id="rId61"/>
  </p:sldIdLst>
  <p:sldSz cx="9144000" cy="6858000" type="screen4x3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9">
          <p15:clr>
            <a:srgbClr val="A4A3A4"/>
          </p15:clr>
        </p15:guide>
        <p15:guide id="2" orient="horz" pos="3319">
          <p15:clr>
            <a:srgbClr val="A4A3A4"/>
          </p15:clr>
        </p15:guide>
        <p15:guide id="3" orient="horz" pos="211">
          <p15:clr>
            <a:srgbClr val="A4A3A4"/>
          </p15:clr>
        </p15:guide>
        <p15:guide id="4" pos="251">
          <p15:clr>
            <a:srgbClr val="A4A3A4"/>
          </p15:clr>
        </p15:guide>
        <p15:guide id="5" pos="27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07">
          <p15:clr>
            <a:srgbClr val="A4A3A4"/>
          </p15:clr>
        </p15:guide>
        <p15:guide id="2" pos="221">
          <p15:clr>
            <a:srgbClr val="A4A3A4"/>
          </p15:clr>
        </p15:guide>
        <p15:guide id="3" pos="57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5151"/>
    <a:srgbClr val="434343"/>
    <a:srgbClr val="FFFFFF"/>
    <a:srgbClr val="00FF00"/>
    <a:srgbClr val="00FFFF"/>
    <a:srgbClr val="D7A5FD"/>
    <a:srgbClr val="FD8383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88945" autoAdjust="0"/>
  </p:normalViewPr>
  <p:slideViewPr>
    <p:cSldViewPr snapToGrid="0">
      <p:cViewPr varScale="1">
        <p:scale>
          <a:sx n="98" d="100"/>
          <a:sy n="98" d="100"/>
        </p:scale>
        <p:origin x="2040" y="78"/>
      </p:cViewPr>
      <p:guideLst>
        <p:guide orient="horz" pos="4149"/>
        <p:guide orient="horz" pos="3319"/>
        <p:guide orient="horz" pos="211"/>
        <p:guide pos="251"/>
        <p:guide pos="27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00"/>
    </p:cViewPr>
  </p:sorterViewPr>
  <p:notesViewPr>
    <p:cSldViewPr snapToGrid="0">
      <p:cViewPr varScale="1">
        <p:scale>
          <a:sx n="83" d="100"/>
          <a:sy n="83" d="100"/>
        </p:scale>
        <p:origin x="-96" y="-1044"/>
      </p:cViewPr>
      <p:guideLst>
        <p:guide orient="horz" pos="507"/>
        <p:guide pos="221"/>
        <p:guide pos="57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dans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2%20dans%20Microsoft%20PowerPoint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3%20dans%20Microsoft%20PowerPoint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4%20dans%20Microsoft%20PowerPoint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4%20dans%20Microsoft%20PowerPoint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653000392498216E-2"/>
          <c:y val="0.12033162406057478"/>
          <c:w val="0.87005542009934511"/>
          <c:h val="0.74635840945516274"/>
        </c:manualLayout>
      </c:layout>
      <c:lineChart>
        <c:grouping val="standard"/>
        <c:varyColors val="0"/>
        <c:ser>
          <c:idx val="0"/>
          <c:order val="0"/>
          <c:tx>
            <c:strRef>
              <c:f>'[Graphique dans Microsoft PowerPoint]Weight Chg'!$A$3</c:f>
              <c:strCache>
                <c:ptCount val="1"/>
                <c:pt idx="0">
                  <c:v>DSE</c:v>
                </c:pt>
              </c:strCache>
            </c:strRef>
          </c:tx>
          <c:spPr>
            <a:ln w="381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'[Graphique dans Microsoft PowerPoint]Weight Chg'!$B$11:$B$15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0.28999999999999998</c:v>
                  </c:pt>
                  <c:pt idx="2">
                    <c:v>0.28999999999999998</c:v>
                  </c:pt>
                  <c:pt idx="3">
                    <c:v>0.28000000000000003</c:v>
                  </c:pt>
                  <c:pt idx="4">
                    <c:v>0.28999999999999998</c:v>
                  </c:pt>
                </c:numCache>
              </c:numRef>
            </c:plus>
            <c:minus>
              <c:numRef>
                <c:f>'[Graphique dans Microsoft PowerPoint]Weight Chg'!$A$11:$A$15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0.28000000000000003</c:v>
                  </c:pt>
                  <c:pt idx="2">
                    <c:v>0.28000000000000003</c:v>
                  </c:pt>
                  <c:pt idx="3">
                    <c:v>0.28999999999999998</c:v>
                  </c:pt>
                  <c:pt idx="4">
                    <c:v>0.28999999999999998</c:v>
                  </c:pt>
                </c:numCache>
              </c:numRef>
            </c:minus>
            <c:spPr>
              <a:ln w="254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'[Graphique dans Microsoft PowerPoint]Weight Chg'!$C$4:$C$8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'[Graphique dans Microsoft PowerPoint]Weight Chg'!$A$4:$A$8</c:f>
              <c:numCache>
                <c:formatCode>General</c:formatCode>
                <c:ptCount val="5"/>
                <c:pt idx="0">
                  <c:v>0</c:v>
                </c:pt>
                <c:pt idx="1">
                  <c:v>-0.63</c:v>
                </c:pt>
                <c:pt idx="2">
                  <c:v>-0.93</c:v>
                </c:pt>
                <c:pt idx="3">
                  <c:v>-0.92</c:v>
                </c:pt>
                <c:pt idx="4">
                  <c:v>-1.01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D9-43EC-B3CF-265B169FC82D}"/>
            </c:ext>
          </c:extLst>
        </c:ser>
        <c:ser>
          <c:idx val="1"/>
          <c:order val="1"/>
          <c:tx>
            <c:strRef>
              <c:f>'[Graphique dans Microsoft PowerPoint]Weight Chg'!$B$3</c:f>
              <c:strCache>
                <c:ptCount val="1"/>
                <c:pt idx="0">
                  <c:v>ILI</c:v>
                </c:pt>
              </c:strCache>
            </c:strRef>
          </c:tx>
          <c:spPr>
            <a:ln w="3810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'[Graphique dans Microsoft PowerPoint]Weight Chg'!$B$19:$B$23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0.28000000000000003</c:v>
                  </c:pt>
                  <c:pt idx="2">
                    <c:v>0.28999999999999998</c:v>
                  </c:pt>
                  <c:pt idx="3">
                    <c:v>0.28000000000000003</c:v>
                  </c:pt>
                  <c:pt idx="4">
                    <c:v>0.28000000000000003</c:v>
                  </c:pt>
                </c:numCache>
              </c:numRef>
            </c:plus>
            <c:minus>
              <c:numRef>
                <c:f>'[Graphique dans Microsoft PowerPoint]Weight Chg'!$A$19:$A$23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0.28000000000000003</c:v>
                  </c:pt>
                  <c:pt idx="2">
                    <c:v>0.28000000000000003</c:v>
                  </c:pt>
                  <c:pt idx="3">
                    <c:v>0.28000000000000003</c:v>
                  </c:pt>
                  <c:pt idx="4">
                    <c:v>0</c:v>
                  </c:pt>
                </c:numCache>
              </c:numRef>
            </c:minus>
            <c:spPr>
              <a:ln w="254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'[Graphique dans Microsoft PowerPoint]Weight Chg'!$C$4:$C$8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'[Graphique dans Microsoft PowerPoint]Weight Chg'!$B$4:$B$8</c:f>
              <c:numCache>
                <c:formatCode>General</c:formatCode>
                <c:ptCount val="5"/>
                <c:pt idx="0">
                  <c:v>0</c:v>
                </c:pt>
                <c:pt idx="1">
                  <c:v>-8.5</c:v>
                </c:pt>
                <c:pt idx="2">
                  <c:v>-6.35</c:v>
                </c:pt>
                <c:pt idx="3">
                  <c:v>-5.04</c:v>
                </c:pt>
                <c:pt idx="4">
                  <c:v>-4.66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D9-43EC-B3CF-265B169FC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392960"/>
        <c:axId val="254402944"/>
      </c:lineChart>
      <c:catAx>
        <c:axId val="2543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8575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54402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4402944"/>
        <c:scaling>
          <c:orientation val="minMax"/>
          <c:min val="-9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54392960"/>
        <c:crosses val="autoZero"/>
        <c:crossBetween val="midCat"/>
        <c:minorUnit val="1"/>
      </c:valAx>
      <c:spPr>
        <a:solidFill>
          <a:srgbClr val="FFFFFF">
            <a:alpha val="69804"/>
          </a:srgbClr>
        </a:solidFill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244274809160311E-2"/>
          <c:y val="0.17475783385743407"/>
          <c:w val="0.86217583174992452"/>
          <c:h val="0.70988198328942631"/>
        </c:manualLayout>
      </c:layout>
      <c:lineChart>
        <c:grouping val="standard"/>
        <c:varyColors val="0"/>
        <c:ser>
          <c:idx val="0"/>
          <c:order val="0"/>
          <c:tx>
            <c:strRef>
              <c:f>'[Graphique 2 dans Microsoft PowerPoint]Fitness'!$A$3</c:f>
              <c:strCache>
                <c:ptCount val="1"/>
                <c:pt idx="0">
                  <c:v>DSE</c:v>
                </c:pt>
              </c:strCache>
            </c:strRef>
          </c:tx>
          <c:spPr>
            <a:ln w="3810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'[Graphique 2 dans Microsoft PowerPoint]Fitness'!$B$20:$B$24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1.01</c:v>
                  </c:pt>
                  <c:pt idx="4">
                    <c:v>1.05</c:v>
                  </c:pt>
                </c:numCache>
              </c:numRef>
            </c:plus>
            <c:minus>
              <c:numRef>
                <c:f>'[Graphique 2 dans Microsoft PowerPoint]Fitness'!$A$20:$A$24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1.01</c:v>
                  </c:pt>
                  <c:pt idx="4">
                    <c:v>1.05</c:v>
                  </c:pt>
                </c:numCache>
              </c:numRef>
            </c:minus>
            <c:spPr>
              <a:ln w="254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'[Graphique 2 dans Microsoft PowerPoint]Fitness'!$C$4:$C$8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'[Graphique 2 dans Microsoft PowerPoint]Fitness'!$A$4:$A$8</c:f>
              <c:numCache>
                <c:formatCode>General</c:formatCode>
                <c:ptCount val="5"/>
                <c:pt idx="0">
                  <c:v>0</c:v>
                </c:pt>
                <c:pt idx="1">
                  <c:v>5.05</c:v>
                </c:pt>
                <c:pt idx="2">
                  <c:v>3.05</c:v>
                </c:pt>
                <c:pt idx="3">
                  <c:v>1.05</c:v>
                </c:pt>
                <c:pt idx="4">
                  <c:v>-0.96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BF-46B5-8DC0-72082F6CA06B}"/>
            </c:ext>
          </c:extLst>
        </c:ser>
        <c:ser>
          <c:idx val="1"/>
          <c:order val="1"/>
          <c:tx>
            <c:strRef>
              <c:f>'[Graphique 2 dans Microsoft PowerPoint]Fitness'!$B$3</c:f>
              <c:strCache>
                <c:ptCount val="1"/>
                <c:pt idx="0">
                  <c:v>ILI</c:v>
                </c:pt>
              </c:strCache>
            </c:strRef>
          </c:tx>
          <c:spPr>
            <a:ln w="381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'[Graphique 2 dans Microsoft PowerPoint]Fitness'!$B$12:$B$17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1.04</c:v>
                  </c:pt>
                  <c:pt idx="5">
                    <c:v>1.34</c:v>
                  </c:pt>
                </c:numCache>
              </c:numRef>
            </c:plus>
            <c:minus>
              <c:numRef>
                <c:f>'[Graphique 2 dans Microsoft PowerPoint]Fitness'!$A$12:$A$17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1.03</c:v>
                  </c:pt>
                  <c:pt idx="5">
                    <c:v>1.07</c:v>
                  </c:pt>
                </c:numCache>
              </c:numRef>
            </c:minus>
            <c:spPr>
              <a:ln w="254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'[Graphique 2 dans Microsoft PowerPoint]Fitness'!$C$4:$C$8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'[Graphique 2 dans Microsoft PowerPoint]Fitness'!$B$4:$B$8</c:f>
              <c:numCache>
                <c:formatCode>General</c:formatCode>
                <c:ptCount val="5"/>
                <c:pt idx="0">
                  <c:v>0</c:v>
                </c:pt>
                <c:pt idx="1">
                  <c:v>20.41</c:v>
                </c:pt>
                <c:pt idx="2">
                  <c:v>15.33</c:v>
                </c:pt>
                <c:pt idx="3">
                  <c:v>10.25</c:v>
                </c:pt>
                <c:pt idx="4">
                  <c:v>5.18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BF-46B5-8DC0-72082F6CA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4861696"/>
        <c:axId val="254863232"/>
      </c:lineChart>
      <c:catAx>
        <c:axId val="2548616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ln w="28575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54863232"/>
        <c:crosses val="max"/>
        <c:auto val="1"/>
        <c:lblAlgn val="ctr"/>
        <c:lblOffset val="100"/>
        <c:tickLblSkip val="1"/>
        <c:tickMarkSkip val="1"/>
        <c:noMultiLvlLbl val="0"/>
      </c:catAx>
      <c:valAx>
        <c:axId val="254863232"/>
        <c:scaling>
          <c:orientation val="minMax"/>
          <c:max val="30"/>
          <c:min val="-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54861696"/>
        <c:crosses val="autoZero"/>
        <c:crossBetween val="midCat"/>
        <c:majorUnit val="10"/>
      </c:valAx>
      <c:spPr>
        <a:solidFill>
          <a:srgbClr val="FFFFFF">
            <a:alpha val="69804"/>
          </a:srgbClr>
        </a:solidFill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95542741556741"/>
          <c:y val="7.3603437223015628E-2"/>
          <c:w val="0.86121160530014651"/>
          <c:h val="0.69187230989634696"/>
        </c:manualLayout>
      </c:layout>
      <c:lineChart>
        <c:grouping val="standard"/>
        <c:varyColors val="0"/>
        <c:ser>
          <c:idx val="0"/>
          <c:order val="0"/>
          <c:tx>
            <c:strRef>
              <c:f>'[Graphique 3 dans Microsoft PowerPoint]A1c'!$A$3</c:f>
              <c:strCache>
                <c:ptCount val="1"/>
                <c:pt idx="0">
                  <c:v>DSE</c:v>
                </c:pt>
              </c:strCache>
            </c:strRef>
          </c:tx>
          <c:spPr>
            <a:ln w="381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'[Graphique 3 dans Microsoft PowerPoint]A1c'!$B$11:$B$15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0.04</c:v>
                  </c:pt>
                  <c:pt idx="2">
                    <c:v>0.04</c:v>
                  </c:pt>
                  <c:pt idx="3">
                    <c:v>0.04</c:v>
                  </c:pt>
                  <c:pt idx="4">
                    <c:v>0.05</c:v>
                  </c:pt>
                </c:numCache>
              </c:numRef>
            </c:plus>
            <c:minus>
              <c:numRef>
                <c:f>'[Graphique 3 dans Microsoft PowerPoint]A1c'!$A$11:$A$15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0.03</c:v>
                  </c:pt>
                  <c:pt idx="2">
                    <c:v>0.05</c:v>
                  </c:pt>
                  <c:pt idx="3">
                    <c:v>0.05</c:v>
                  </c:pt>
                  <c:pt idx="4">
                    <c:v>0.05</c:v>
                  </c:pt>
                </c:numCache>
              </c:numRef>
            </c:minus>
            <c:spPr>
              <a:ln w="254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'[Graphique 3 dans Microsoft PowerPoint]A1c'!$C$4:$C$8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'[Graphique 3 dans Microsoft PowerPoint]A1c'!$A$4:$A$8</c:f>
              <c:numCache>
                <c:formatCode>General</c:formatCode>
                <c:ptCount val="5"/>
                <c:pt idx="0">
                  <c:v>0</c:v>
                </c:pt>
                <c:pt idx="1">
                  <c:v>-0.12</c:v>
                </c:pt>
                <c:pt idx="2">
                  <c:v>-0.09</c:v>
                </c:pt>
                <c:pt idx="3">
                  <c:v>-0.1</c:v>
                </c:pt>
                <c:pt idx="4">
                  <c:v>-0.08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F6-4464-9872-F11FDD11720F}"/>
            </c:ext>
          </c:extLst>
        </c:ser>
        <c:ser>
          <c:idx val="1"/>
          <c:order val="1"/>
          <c:tx>
            <c:strRef>
              <c:f>'[Graphique 3 dans Microsoft PowerPoint]A1c'!$B$3</c:f>
              <c:strCache>
                <c:ptCount val="1"/>
                <c:pt idx="0">
                  <c:v>ILI</c:v>
                </c:pt>
              </c:strCache>
            </c:strRef>
          </c:tx>
          <c:spPr>
            <a:ln w="3810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'[Graphique 3 dans Microsoft PowerPoint]A1c'!$B$19:$B$23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0.04</c:v>
                  </c:pt>
                  <c:pt idx="2">
                    <c:v>0.05</c:v>
                  </c:pt>
                  <c:pt idx="3">
                    <c:v>0.05</c:v>
                  </c:pt>
                  <c:pt idx="4">
                    <c:v>0.05</c:v>
                  </c:pt>
                </c:numCache>
              </c:numRef>
            </c:plus>
            <c:minus>
              <c:numRef>
                <c:f>'[Graphique 3 dans Microsoft PowerPoint]A1c'!$A$19:$A$23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0.03</c:v>
                  </c:pt>
                  <c:pt idx="2">
                    <c:v>0.04</c:v>
                  </c:pt>
                  <c:pt idx="3">
                    <c:v>0.04</c:v>
                  </c:pt>
                  <c:pt idx="4">
                    <c:v>0.05</c:v>
                  </c:pt>
                </c:numCache>
              </c:numRef>
            </c:minus>
            <c:spPr>
              <a:ln w="254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'[Graphique 3 dans Microsoft PowerPoint]A1c'!$C$4:$C$8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'[Graphique 3 dans Microsoft PowerPoint]A1c'!$B$4:$B$8</c:f>
              <c:numCache>
                <c:formatCode>General</c:formatCode>
                <c:ptCount val="5"/>
                <c:pt idx="0">
                  <c:v>0</c:v>
                </c:pt>
                <c:pt idx="1">
                  <c:v>-0.64</c:v>
                </c:pt>
                <c:pt idx="2">
                  <c:v>-0.37</c:v>
                </c:pt>
                <c:pt idx="3">
                  <c:v>-0.26</c:v>
                </c:pt>
                <c:pt idx="4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F6-4464-9872-F11FDD117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545728"/>
        <c:axId val="255547264"/>
      </c:lineChart>
      <c:catAx>
        <c:axId val="25554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8575">
            <a:solidFill>
              <a:schemeClr val="accent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5554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5547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accent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55545728"/>
        <c:crosses val="autoZero"/>
        <c:crossBetween val="midCat"/>
      </c:valAx>
      <c:spPr>
        <a:solidFill>
          <a:srgbClr val="FFFFFF">
            <a:alpha val="69804"/>
          </a:srgbClr>
        </a:solidFill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822495456037181E-2"/>
          <c:y val="0.10047132434973344"/>
          <c:w val="0.88435210540614184"/>
          <c:h val="0.73918188628732462"/>
        </c:manualLayout>
      </c:layout>
      <c:lineChart>
        <c:grouping val="standard"/>
        <c:varyColors val="0"/>
        <c:ser>
          <c:idx val="0"/>
          <c:order val="0"/>
          <c:tx>
            <c:strRef>
              <c:f>'[Graphique 4 dans Microsoft PowerPoint]SBP'!$A$3</c:f>
              <c:strCache>
                <c:ptCount val="1"/>
                <c:pt idx="0">
                  <c:v>DSE</c:v>
                </c:pt>
              </c:strCache>
            </c:strRef>
          </c:tx>
          <c:spPr>
            <a:ln w="381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'[Graphique 4 dans Microsoft PowerPoint]SBP'!$B$11:$B$15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0.59</c:v>
                  </c:pt>
                  <c:pt idx="2">
                    <c:v>0.63</c:v>
                  </c:pt>
                  <c:pt idx="3">
                    <c:v>0.66</c:v>
                  </c:pt>
                  <c:pt idx="4">
                    <c:v>0.68</c:v>
                  </c:pt>
                </c:numCache>
              </c:numRef>
            </c:plus>
            <c:minus>
              <c:numRef>
                <c:f>'[Graphique 4 dans Microsoft PowerPoint]SBP'!$A$11:$A$15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0.59</c:v>
                  </c:pt>
                  <c:pt idx="2">
                    <c:v>0.62</c:v>
                  </c:pt>
                  <c:pt idx="3">
                    <c:v>0.66</c:v>
                  </c:pt>
                  <c:pt idx="4">
                    <c:v>0.67</c:v>
                  </c:pt>
                </c:numCache>
              </c:numRef>
            </c:minus>
            <c:spPr>
              <a:ln w="254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'[Graphique 4 dans Microsoft PowerPoint]SBP'!$C$4:$C$8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'[Graphique 4 dans Microsoft PowerPoint]SBP'!$A$4:$A$8</c:f>
              <c:numCache>
                <c:formatCode>General</c:formatCode>
                <c:ptCount val="5"/>
                <c:pt idx="0">
                  <c:v>0</c:v>
                </c:pt>
                <c:pt idx="1">
                  <c:v>-2.36</c:v>
                </c:pt>
                <c:pt idx="2">
                  <c:v>-3.11</c:v>
                </c:pt>
                <c:pt idx="3">
                  <c:v>-3.17</c:v>
                </c:pt>
                <c:pt idx="4">
                  <c:v>-3.41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9F-427F-8BDE-8E8012D370F2}"/>
            </c:ext>
          </c:extLst>
        </c:ser>
        <c:ser>
          <c:idx val="1"/>
          <c:order val="1"/>
          <c:tx>
            <c:strRef>
              <c:f>'[Graphique 4 dans Microsoft PowerPoint]SBP'!$B$3</c:f>
              <c:strCache>
                <c:ptCount val="1"/>
                <c:pt idx="0">
                  <c:v>ILI</c:v>
                </c:pt>
              </c:strCache>
            </c:strRef>
          </c:tx>
          <c:spPr>
            <a:ln w="3810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'[Graphique 4 dans Microsoft PowerPoint]SBP'!$B$19:$B$23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0.57999999999999996</c:v>
                  </c:pt>
                  <c:pt idx="2">
                    <c:v>0.62</c:v>
                  </c:pt>
                  <c:pt idx="3">
                    <c:v>0.66</c:v>
                  </c:pt>
                  <c:pt idx="4">
                    <c:v>0.67</c:v>
                  </c:pt>
                </c:numCache>
              </c:numRef>
            </c:plus>
            <c:minus>
              <c:numRef>
                <c:f>'[Graphique 4 dans Microsoft PowerPoint]SBP'!$A$19:$A$23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0.59</c:v>
                  </c:pt>
                  <c:pt idx="2">
                    <c:v>0.62</c:v>
                  </c:pt>
                  <c:pt idx="3">
                    <c:v>0.66</c:v>
                  </c:pt>
                  <c:pt idx="4">
                    <c:v>0.67</c:v>
                  </c:pt>
                </c:numCache>
              </c:numRef>
            </c:minus>
            <c:spPr>
              <a:ln w="254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'[Graphique 4 dans Microsoft PowerPoint]SBP'!$C$4:$C$8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'[Graphique 4 dans Microsoft PowerPoint]SBP'!$B$4:$B$8</c:f>
              <c:numCache>
                <c:formatCode>General</c:formatCode>
                <c:ptCount val="5"/>
                <c:pt idx="0">
                  <c:v>0</c:v>
                </c:pt>
                <c:pt idx="1">
                  <c:v>-7.08</c:v>
                </c:pt>
                <c:pt idx="2">
                  <c:v>-5.01</c:v>
                </c:pt>
                <c:pt idx="3">
                  <c:v>-4.75</c:v>
                </c:pt>
                <c:pt idx="4">
                  <c:v>-4.66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9F-427F-8BDE-8E8012D37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397696"/>
        <c:axId val="256399232"/>
      </c:lineChart>
      <c:catAx>
        <c:axId val="25639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8575">
            <a:solidFill>
              <a:schemeClr val="accent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56399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6399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accent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56397696"/>
        <c:crosses val="autoZero"/>
        <c:crossBetween val="midCat"/>
      </c:valAx>
      <c:spPr>
        <a:solidFill>
          <a:srgbClr val="FFFFFF">
            <a:alpha val="69804"/>
          </a:srgbClr>
        </a:solidFill>
        <a:ln w="3175">
          <a:noFill/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716869224340791E-2"/>
          <c:y val="0.23130841121495327"/>
          <c:w val="0.89557599520879005"/>
          <c:h val="0.67056074766355145"/>
        </c:manualLayout>
      </c:layout>
      <c:lineChart>
        <c:grouping val="standard"/>
        <c:varyColors val="0"/>
        <c:ser>
          <c:idx val="0"/>
          <c:order val="0"/>
          <c:tx>
            <c:strRef>
              <c:f>'[Graphique 4 dans Microsoft PowerPoint]HDL'!$A$3</c:f>
              <c:strCache>
                <c:ptCount val="1"/>
                <c:pt idx="0">
                  <c:v>DSE</c:v>
                </c:pt>
              </c:strCache>
            </c:strRef>
          </c:tx>
          <c:spPr>
            <a:ln w="381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'[Graphique 4 dans Microsoft PowerPoint]HDL'!$A$19:$A$23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0.28000000000000003</c:v>
                  </c:pt>
                  <c:pt idx="2">
                    <c:v>0.31</c:v>
                  </c:pt>
                  <c:pt idx="3">
                    <c:v>0.32</c:v>
                  </c:pt>
                  <c:pt idx="4">
                    <c:v>0.34</c:v>
                  </c:pt>
                </c:numCache>
              </c:numRef>
            </c:plus>
            <c:minus>
              <c:numRef>
                <c:f>'[Graphique 4 dans Microsoft PowerPoint]HDL'!$A$11:$A$15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0.27</c:v>
                  </c:pt>
                  <c:pt idx="2">
                    <c:v>0.31</c:v>
                  </c:pt>
                  <c:pt idx="3">
                    <c:v>0.32</c:v>
                  </c:pt>
                  <c:pt idx="4">
                    <c:v>0.33</c:v>
                  </c:pt>
                </c:numCache>
              </c:numRef>
            </c:minus>
            <c:spPr>
              <a:ln w="254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'[Graphique 4 dans Microsoft PowerPoint]HDL'!$D$4:$D$8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'[Graphique 4 dans Microsoft PowerPoint]HDL'!$A$4:$A$8</c:f>
              <c:numCache>
                <c:formatCode>General</c:formatCode>
                <c:ptCount val="5"/>
                <c:pt idx="0">
                  <c:v>0</c:v>
                </c:pt>
                <c:pt idx="1">
                  <c:v>1.35</c:v>
                </c:pt>
                <c:pt idx="2">
                  <c:v>1.93</c:v>
                </c:pt>
                <c:pt idx="3">
                  <c:v>2.0499999999999998</c:v>
                </c:pt>
                <c:pt idx="4">
                  <c:v>2.58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D3-4186-9D42-25F5782B390D}"/>
            </c:ext>
          </c:extLst>
        </c:ser>
        <c:ser>
          <c:idx val="1"/>
          <c:order val="1"/>
          <c:tx>
            <c:strRef>
              <c:f>'[Graphique 4 dans Microsoft PowerPoint]HDL'!$C$3</c:f>
              <c:strCache>
                <c:ptCount val="1"/>
                <c:pt idx="0">
                  <c:v>ILI</c:v>
                </c:pt>
              </c:strCache>
            </c:strRef>
          </c:tx>
          <c:spPr>
            <a:ln w="3810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8100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'[Graphique 4 dans Microsoft PowerPoint]HDL'!$C$19:$C$23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0.27</c:v>
                  </c:pt>
                  <c:pt idx="2">
                    <c:v>0.3</c:v>
                  </c:pt>
                  <c:pt idx="3">
                    <c:v>0.32</c:v>
                  </c:pt>
                  <c:pt idx="4">
                    <c:v>0.33</c:v>
                  </c:pt>
                </c:numCache>
              </c:numRef>
            </c:plus>
            <c:minus>
              <c:numRef>
                <c:f>'[Graphique 4 dans Microsoft PowerPoint]HDL'!$A$19:$A$23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0.28000000000000003</c:v>
                  </c:pt>
                  <c:pt idx="2">
                    <c:v>0.31</c:v>
                  </c:pt>
                  <c:pt idx="3">
                    <c:v>0.32</c:v>
                  </c:pt>
                  <c:pt idx="4">
                    <c:v>0.34</c:v>
                  </c:pt>
                </c:numCache>
              </c:numRef>
            </c:minus>
            <c:spPr>
              <a:ln w="25400">
                <a:solidFill>
                  <a:srgbClr val="000000"/>
                </a:solidFill>
                <a:prstDash val="solid"/>
              </a:ln>
            </c:spPr>
          </c:errBars>
          <c:cat>
            <c:numRef>
              <c:f>'[Graphique 4 dans Microsoft PowerPoint]HDL'!$D$4:$D$8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'[Graphique 4 dans Microsoft PowerPoint]HDL'!$C$4:$C$8</c:f>
              <c:numCache>
                <c:formatCode>General</c:formatCode>
                <c:ptCount val="5"/>
                <c:pt idx="0">
                  <c:v>0</c:v>
                </c:pt>
                <c:pt idx="1">
                  <c:v>3.38</c:v>
                </c:pt>
                <c:pt idx="2">
                  <c:v>3.79</c:v>
                </c:pt>
                <c:pt idx="3">
                  <c:v>3.58</c:v>
                </c:pt>
                <c:pt idx="4">
                  <c:v>3.95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D3-4186-9D42-25F5782B3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765312"/>
        <c:axId val="257033344"/>
      </c:lineChart>
      <c:catAx>
        <c:axId val="25676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solidFill>
              <a:schemeClr val="accent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57033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7033344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accent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56765312"/>
        <c:crosses val="autoZero"/>
        <c:crossBetween val="midCat"/>
        <c:majorUnit val="1"/>
      </c:valAx>
      <c:spPr>
        <a:solidFill>
          <a:srgbClr val="FFFFFF">
            <a:alpha val="69804"/>
          </a:srgbClr>
        </a:solidFill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68FD3F4A-81D8-4235-88EE-300A492B9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25413"/>
            <a:ext cx="335915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8230" tIns="23976" rIns="58230" bIns="23976" anchor="b">
            <a:spAutoFit/>
          </a:bodyPr>
          <a:lstStyle/>
          <a:p>
            <a:pPr defTabSz="829963" eaLnBrk="0" hangingPunct="0">
              <a:tabLst>
                <a:tab pos="3039980" algn="l"/>
                <a:tab pos="3948758" algn="l"/>
              </a:tabLst>
              <a:defRPr/>
            </a:pPr>
            <a:r>
              <a:rPr lang="en-US" sz="900" b="1">
                <a:latin typeface="Arial" charset="0"/>
                <a:cs typeface="+mn-cs"/>
              </a:rPr>
              <a:t>Nextwave/Ann Heckel &amp; Company</a:t>
            </a:r>
            <a:endParaRPr lang="en-US" sz="900">
              <a:latin typeface="Arial" charset="0"/>
              <a:cs typeface="+mn-cs"/>
            </a:endParaRPr>
          </a:p>
          <a:p>
            <a:pPr defTabSz="829963" eaLnBrk="0" hangingPunct="0">
              <a:tabLst>
                <a:tab pos="3039980" algn="l"/>
                <a:tab pos="3948758" algn="l"/>
              </a:tabLst>
              <a:defRPr/>
            </a:pPr>
            <a:r>
              <a:rPr lang="en-US" sz="13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Starlix Boca Mtg, 1/01</a:t>
            </a:r>
          </a:p>
          <a:p>
            <a:pPr defTabSz="829963" eaLnBrk="0" hangingPunct="0">
              <a:tabLst>
                <a:tab pos="3039980" algn="l"/>
                <a:tab pos="3948758" algn="l"/>
              </a:tabLst>
              <a:defRPr/>
            </a:pPr>
            <a:r>
              <a:rPr lang="en-US" sz="13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001214_Boca_PPG</a:t>
            </a:r>
            <a:endParaRPr lang="en-US" sz="900" b="1">
              <a:latin typeface="Arial" charset="0"/>
              <a:cs typeface="+mn-cs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0FA1ACF1-02E3-4F86-A12B-F3EED95D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436563"/>
            <a:ext cx="210343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8230" tIns="23976" rIns="58230" bIns="23976" anchor="b">
            <a:spAutoFit/>
          </a:bodyPr>
          <a:lstStyle>
            <a:lvl1pPr marL="309563" indent="-309563" algn="ctr" defTabSz="828675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828675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828675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828675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828675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28675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28675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28675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28675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fr-FR" sz="1500">
                <a:effectLst>
                  <a:outerShdw blurRad="38100" dist="38100" dir="2700000" algn="tl">
                    <a:srgbClr val="C0C0C0"/>
                  </a:outerShdw>
                </a:effectLst>
              </a:rPr>
              <a:t>IC5726_Slide #</a:t>
            </a:r>
            <a:fld id="{43333EE2-39C9-43EA-AB7C-2DE731ACB54A}" type="slidenum">
              <a:rPr lang="en-US" altLang="fr-FR" sz="15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altLang="fr-FR" sz="1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780" name="Rectangle 10">
            <a:extLst>
              <a:ext uri="{FF2B5EF4-FFF2-40B4-BE49-F238E27FC236}">
                <a16:creationId xmlns:a16="http://schemas.microsoft.com/office/drawing/2014/main" id="{BAA8046A-CA9D-4D79-9740-29E528FCD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150813"/>
            <a:ext cx="442118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21" tIns="47954" rIns="97621" bIns="47954" anchor="b">
            <a:spAutoFit/>
          </a:bodyPr>
          <a:lstStyle>
            <a:lvl1pPr algn="ctr" defTabSz="1035050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1035050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1035050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1035050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1035050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35050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35050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35050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35050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1700" b="1"/>
              <a:t>Changes Second Request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1700" b="1"/>
              <a:t>Received 12/21/00 @ 12:00 pm </a:t>
            </a:r>
          </a:p>
        </p:txBody>
      </p:sp>
      <p:sp>
        <p:nvSpPr>
          <p:cNvPr id="75781" name="Rectangle 11">
            <a:extLst>
              <a:ext uri="{FF2B5EF4-FFF2-40B4-BE49-F238E27FC236}">
                <a16:creationId xmlns:a16="http://schemas.microsoft.com/office/drawing/2014/main" id="{FC6318FE-C7DA-4E1F-B57F-ABABA591BE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73113"/>
            <a:ext cx="7748587" cy="5811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>
            <a:extLst>
              <a:ext uri="{FF2B5EF4-FFF2-40B4-BE49-F238E27FC236}">
                <a16:creationId xmlns:a16="http://schemas.microsoft.com/office/drawing/2014/main" id="{860730F0-1162-41FD-B0A2-F191710DAF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>
            <a:extLst>
              <a:ext uri="{FF2B5EF4-FFF2-40B4-BE49-F238E27FC236}">
                <a16:creationId xmlns:a16="http://schemas.microsoft.com/office/drawing/2014/main" id="{C7E9B2EC-E6AB-4DD4-B591-86F0D838B4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>
            <a:extLst>
              <a:ext uri="{FF2B5EF4-FFF2-40B4-BE49-F238E27FC236}">
                <a16:creationId xmlns:a16="http://schemas.microsoft.com/office/drawing/2014/main" id="{41F7F47A-EA19-4687-A6CC-8C7D7A8984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>
            <a:extLst>
              <a:ext uri="{FF2B5EF4-FFF2-40B4-BE49-F238E27FC236}">
                <a16:creationId xmlns:a16="http://schemas.microsoft.com/office/drawing/2014/main" id="{7E2B20D9-9CC2-46D0-B20F-54EAF678B2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62D219B1-BC4F-4346-8219-618C73B68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EAC1871-7BB5-4084-A770-E17494D89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3327400"/>
            <a:ext cx="7362825" cy="314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82" tIns="45037" rIns="91682" bIns="45037"/>
          <a:lstStyle/>
          <a:p>
            <a:pPr>
              <a:lnSpc>
                <a:spcPct val="88000"/>
              </a:lnSpc>
            </a:pPr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7F9102D4-BB56-4BE3-BCDB-C324F2B6B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D152F79-83FB-4E5C-9DDD-B4608601D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82" tIns="45037" rIns="91682" bIns="45037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9D24A5B6-74F9-42B0-9BF5-7F4E38842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9CE9CDF-DC9B-47D0-B97F-B6B1B158E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30575"/>
            <a:ext cx="6818313" cy="3152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82" tIns="45037" rIns="91682" bIns="45037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95BA3E06-E861-4DF8-8E78-D1B3714D7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30225"/>
            <a:ext cx="3492500" cy="2619375"/>
          </a:xfrm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201ADEAF-19A6-4744-BA2B-91FA8606B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28988"/>
            <a:ext cx="6818313" cy="3154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682" tIns="45037" rIns="91682" bIns="45037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42B0CB25-FB4C-42BA-8F9D-630EAEA13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30225"/>
            <a:ext cx="3492500" cy="2619375"/>
          </a:xfrm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D894A677-EF59-44AB-B6F6-7863AC162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>
            <a:extLst>
              <a:ext uri="{FF2B5EF4-FFF2-40B4-BE49-F238E27FC236}">
                <a16:creationId xmlns:a16="http://schemas.microsoft.com/office/drawing/2014/main" id="{2A911B3A-BB76-4677-8844-FC2F626020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Espace réservé des commentaires 2">
            <a:extLst>
              <a:ext uri="{FF2B5EF4-FFF2-40B4-BE49-F238E27FC236}">
                <a16:creationId xmlns:a16="http://schemas.microsoft.com/office/drawing/2014/main" id="{0444F4FA-D8A6-44A1-A596-C690745C58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>
            <a:extLst>
              <a:ext uri="{FF2B5EF4-FFF2-40B4-BE49-F238E27FC236}">
                <a16:creationId xmlns:a16="http://schemas.microsoft.com/office/drawing/2014/main" id="{679F592F-0D9B-4CBB-8584-FA2E77049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Espace réservé des commentaires 2">
            <a:extLst>
              <a:ext uri="{FF2B5EF4-FFF2-40B4-BE49-F238E27FC236}">
                <a16:creationId xmlns:a16="http://schemas.microsoft.com/office/drawing/2014/main" id="{904503EE-FBF2-4D39-8493-BD57D5C34F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>
            <a:extLst>
              <a:ext uri="{FF2B5EF4-FFF2-40B4-BE49-F238E27FC236}">
                <a16:creationId xmlns:a16="http://schemas.microsoft.com/office/drawing/2014/main" id="{34DE0563-389E-43FE-9E14-F6628F94C8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Espace réservé des commentaires 2">
            <a:extLst>
              <a:ext uri="{FF2B5EF4-FFF2-40B4-BE49-F238E27FC236}">
                <a16:creationId xmlns:a16="http://schemas.microsoft.com/office/drawing/2014/main" id="{35C7C7B2-6D7D-46B8-9D13-E996E50784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>
            <a:extLst>
              <a:ext uri="{FF2B5EF4-FFF2-40B4-BE49-F238E27FC236}">
                <a16:creationId xmlns:a16="http://schemas.microsoft.com/office/drawing/2014/main" id="{C8EFF431-6CE2-4BBE-8032-ED1E388F53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>
            <a:extLst>
              <a:ext uri="{FF2B5EF4-FFF2-40B4-BE49-F238E27FC236}">
                <a16:creationId xmlns:a16="http://schemas.microsoft.com/office/drawing/2014/main" id="{5964A012-4489-4BB7-A20F-FDE97BDAE0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>
            <a:extLst>
              <a:ext uri="{FF2B5EF4-FFF2-40B4-BE49-F238E27FC236}">
                <a16:creationId xmlns:a16="http://schemas.microsoft.com/office/drawing/2014/main" id="{79B8F930-BFD3-438E-B17E-EBC402BA37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Espace réservé des commentaires 2">
            <a:extLst>
              <a:ext uri="{FF2B5EF4-FFF2-40B4-BE49-F238E27FC236}">
                <a16:creationId xmlns:a16="http://schemas.microsoft.com/office/drawing/2014/main" id="{68057198-A3BC-4BF5-BEBA-1CE485BFBE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>
            <a:extLst>
              <a:ext uri="{FF2B5EF4-FFF2-40B4-BE49-F238E27FC236}">
                <a16:creationId xmlns:a16="http://schemas.microsoft.com/office/drawing/2014/main" id="{9A96EB9F-56E4-4967-9514-BB2199BD69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Espace réservé des commentaires 2">
            <a:extLst>
              <a:ext uri="{FF2B5EF4-FFF2-40B4-BE49-F238E27FC236}">
                <a16:creationId xmlns:a16="http://schemas.microsoft.com/office/drawing/2014/main" id="{0D972B9C-EF51-4BFC-A7F3-266896E788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>
            <a:extLst>
              <a:ext uri="{FF2B5EF4-FFF2-40B4-BE49-F238E27FC236}">
                <a16:creationId xmlns:a16="http://schemas.microsoft.com/office/drawing/2014/main" id="{518F5E0B-9E12-4001-9142-35D7753347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Espace réservé des commentaires 2">
            <a:extLst>
              <a:ext uri="{FF2B5EF4-FFF2-40B4-BE49-F238E27FC236}">
                <a16:creationId xmlns:a16="http://schemas.microsoft.com/office/drawing/2014/main" id="{9D3B236C-2C8E-46D0-8EEA-41D0681CCE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A6021C18-F420-4A8F-B315-A7AFEEBB5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30225"/>
            <a:ext cx="3492500" cy="2619375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E2E7743-FB74-41FC-9B66-AE0140E41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3328988"/>
            <a:ext cx="6818313" cy="3154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682" tIns="45037" rIns="91682" bIns="45037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CE670BB-85C8-42A6-B995-055CDBEE9F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DFE60762-02C8-480A-84EE-090DE6A80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>
            <a:extLst>
              <a:ext uri="{FF2B5EF4-FFF2-40B4-BE49-F238E27FC236}">
                <a16:creationId xmlns:a16="http://schemas.microsoft.com/office/drawing/2014/main" id="{FDEFFDBB-1A3B-4B37-91A8-FACB249BA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ce réservé des commentaires 2">
            <a:extLst>
              <a:ext uri="{FF2B5EF4-FFF2-40B4-BE49-F238E27FC236}">
                <a16:creationId xmlns:a16="http://schemas.microsoft.com/office/drawing/2014/main" id="{1B67742C-10ED-4588-8310-3875CB0C74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>
            <a:extLst>
              <a:ext uri="{FF2B5EF4-FFF2-40B4-BE49-F238E27FC236}">
                <a16:creationId xmlns:a16="http://schemas.microsoft.com/office/drawing/2014/main" id="{3C8FA346-7AFB-41CC-9023-2F561872C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Espace réservé des commentaires 2">
            <a:extLst>
              <a:ext uri="{FF2B5EF4-FFF2-40B4-BE49-F238E27FC236}">
                <a16:creationId xmlns:a16="http://schemas.microsoft.com/office/drawing/2014/main" id="{07F91DFA-C596-45DD-AE5A-9B52C6CE2F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>
            <a:extLst>
              <a:ext uri="{FF2B5EF4-FFF2-40B4-BE49-F238E27FC236}">
                <a16:creationId xmlns:a16="http://schemas.microsoft.com/office/drawing/2014/main" id="{71315C46-E482-42B2-BB0F-E456C5DE81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>
            <a:extLst>
              <a:ext uri="{FF2B5EF4-FFF2-40B4-BE49-F238E27FC236}">
                <a16:creationId xmlns:a16="http://schemas.microsoft.com/office/drawing/2014/main" id="{9DA24C47-C089-4188-90A5-2B9032738F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>
            <a:extLst>
              <a:ext uri="{FF2B5EF4-FFF2-40B4-BE49-F238E27FC236}">
                <a16:creationId xmlns:a16="http://schemas.microsoft.com/office/drawing/2014/main" id="{62221690-0A50-43DE-90D7-7A46F29FE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Espace réservé des commentaires 2">
            <a:extLst>
              <a:ext uri="{FF2B5EF4-FFF2-40B4-BE49-F238E27FC236}">
                <a16:creationId xmlns:a16="http://schemas.microsoft.com/office/drawing/2014/main" id="{841946C3-3875-4B0C-9D9F-6AD8774F2E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>
            <a:extLst>
              <a:ext uri="{FF2B5EF4-FFF2-40B4-BE49-F238E27FC236}">
                <a16:creationId xmlns:a16="http://schemas.microsoft.com/office/drawing/2014/main" id="{C034BC6E-AAD0-473B-BAA5-423DE97A76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>
            <a:extLst>
              <a:ext uri="{FF2B5EF4-FFF2-40B4-BE49-F238E27FC236}">
                <a16:creationId xmlns:a16="http://schemas.microsoft.com/office/drawing/2014/main" id="{0F07D035-2C51-4093-BE99-4B29BBD0DC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224702C-90FF-43F6-8772-9C7E8E902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30225"/>
            <a:ext cx="3492500" cy="2619375"/>
          </a:xfrm>
          <a:ln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CD480326-3A8A-49BC-A631-9D0D39D9F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30225"/>
            <a:ext cx="3492500" cy="2619375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>
            <a:extLst>
              <a:ext uri="{FF2B5EF4-FFF2-40B4-BE49-F238E27FC236}">
                <a16:creationId xmlns:a16="http://schemas.microsoft.com/office/drawing/2014/main" id="{52F856B4-B1CE-4B8B-8CF0-EEE1036493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Espace réservé des commentaires 2">
            <a:extLst>
              <a:ext uri="{FF2B5EF4-FFF2-40B4-BE49-F238E27FC236}">
                <a16:creationId xmlns:a16="http://schemas.microsoft.com/office/drawing/2014/main" id="{3BEA8353-819B-4BF9-A472-4ABC743278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AB9A190-7DC7-41BD-8025-A55C74451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74EDCC4A-0426-4801-AFA8-34CD4D8E6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647" tIns="46324" rIns="92647" bIns="46324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4E57F544-7495-4917-8D16-201664C52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17838" y="590550"/>
            <a:ext cx="3265487" cy="2447925"/>
          </a:xfrm>
          <a:ln cap="flat"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B20DA1D-F17C-498C-8BD5-C8B23B3B5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2115" tIns="50339" rIns="102115" bIns="50339"/>
          <a:lstStyle/>
          <a:p>
            <a:pPr defTabSz="1433513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EF4157A3-3C51-4E16-A239-9B6680E305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530225"/>
            <a:ext cx="3492500" cy="2619375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E7B008BF-5CDF-48C0-A5B6-1E80F2603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138" y="3332163"/>
            <a:ext cx="6840537" cy="31464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682" tIns="45037" rIns="91682" bIns="45037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D1232DAB-B3D9-478F-B322-F43286DAD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E558C8A-73D9-473B-8005-AE27B8891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647" tIns="46324" rIns="92647" bIns="46324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8FFAA991-AD05-4159-A958-32CD6E411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C6D07A1-BFB0-4E40-A6E5-4B2D304B2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647" tIns="46324" rIns="92647" bIns="46324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251DED3-BD56-40A9-AA34-12D6202D0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472DF541-A230-4FB3-B036-26911008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647" tIns="46324" rIns="92647" bIns="46324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B16D0E15-4CF3-426F-A5A3-45B2EB273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1C636562-C98F-41D3-87A0-CD3B0DD0D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647" tIns="46324" rIns="92647" bIns="46324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>
            <a:extLst>
              <a:ext uri="{FF2B5EF4-FFF2-40B4-BE49-F238E27FC236}">
                <a16:creationId xmlns:a16="http://schemas.microsoft.com/office/drawing/2014/main" id="{0880B9E9-06E1-45B0-8E40-1EEF3DAA3F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Espace réservé des commentaires 2">
            <a:extLst>
              <a:ext uri="{FF2B5EF4-FFF2-40B4-BE49-F238E27FC236}">
                <a16:creationId xmlns:a16="http://schemas.microsoft.com/office/drawing/2014/main" id="{326FA784-9FFE-4196-8BAB-A52E0744C2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5A1A6399-30C3-4A8A-8D3E-AEC8C4670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189AF7EA-CA87-445D-887F-8A92D6261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647" tIns="46324" rIns="92647" bIns="46324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>
            <a:extLst>
              <a:ext uri="{FF2B5EF4-FFF2-40B4-BE49-F238E27FC236}">
                <a16:creationId xmlns:a16="http://schemas.microsoft.com/office/drawing/2014/main" id="{34675E96-B762-4320-BDE8-6AD890250B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Espace réservé des commentaires 2">
            <a:extLst>
              <a:ext uri="{FF2B5EF4-FFF2-40B4-BE49-F238E27FC236}">
                <a16:creationId xmlns:a16="http://schemas.microsoft.com/office/drawing/2014/main" id="{161C43D1-025F-457B-94AA-12C3FD8F0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e l'image des diapositives 1">
            <a:extLst>
              <a:ext uri="{FF2B5EF4-FFF2-40B4-BE49-F238E27FC236}">
                <a16:creationId xmlns:a16="http://schemas.microsoft.com/office/drawing/2014/main" id="{97D80F53-F705-491C-A909-55566277FF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Espace réservé des commentaires 2">
            <a:extLst>
              <a:ext uri="{FF2B5EF4-FFF2-40B4-BE49-F238E27FC236}">
                <a16:creationId xmlns:a16="http://schemas.microsoft.com/office/drawing/2014/main" id="{B7E28A80-ED04-48BF-96AA-1B5DC29A8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'image des diapositives 1">
            <a:extLst>
              <a:ext uri="{FF2B5EF4-FFF2-40B4-BE49-F238E27FC236}">
                <a16:creationId xmlns:a16="http://schemas.microsoft.com/office/drawing/2014/main" id="{0B9C655F-E81C-44CD-AAB3-34BB410B6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Espace réservé des commentaires 2">
            <a:extLst>
              <a:ext uri="{FF2B5EF4-FFF2-40B4-BE49-F238E27FC236}">
                <a16:creationId xmlns:a16="http://schemas.microsoft.com/office/drawing/2014/main" id="{99F1CF27-FE73-4F68-B827-E157A0A194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>
            <a:extLst>
              <a:ext uri="{FF2B5EF4-FFF2-40B4-BE49-F238E27FC236}">
                <a16:creationId xmlns:a16="http://schemas.microsoft.com/office/drawing/2014/main" id="{C36ED0E5-24C5-4D3F-B690-79CCA32D74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Espace réservé des commentaires 2">
            <a:extLst>
              <a:ext uri="{FF2B5EF4-FFF2-40B4-BE49-F238E27FC236}">
                <a16:creationId xmlns:a16="http://schemas.microsoft.com/office/drawing/2014/main" id="{B4C110C5-E8B4-4572-AFBE-AF8C5C37DE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8E46488C-CE01-448C-A980-F58A5F9DEF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00BA505-94C2-4525-A8F9-E3695AA99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E7F3871-C999-46BA-A4C0-AB87B7407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06731B0A-58B1-49B3-88A8-CB7022749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067E393-0C5D-460B-8546-04E9C179E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B56EEFE1-CEA3-4DAF-81A0-E7B0A24AF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09A341F4-B899-440B-AB08-541644D1EE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592138"/>
            <a:ext cx="3260725" cy="2446337"/>
          </a:xfrm>
          <a:ln cap="flat"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9BE9BADD-EE40-4977-AD14-25F45B3BE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6663" y="3330575"/>
            <a:ext cx="6823075" cy="31543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770" tIns="45886" rIns="91770" bIns="45886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CF764014-CB71-41BC-828F-F8EF2AA188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900363" y="530225"/>
            <a:ext cx="3492500" cy="2619375"/>
          </a:xfrm>
          <a:ln/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D945DA12-B360-4971-9027-1EBEF2EDD7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27138" y="3332163"/>
            <a:ext cx="6840537" cy="31464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682" tIns="45037" rIns="91682" bIns="45037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>
            <a:extLst>
              <a:ext uri="{FF2B5EF4-FFF2-40B4-BE49-F238E27FC236}">
                <a16:creationId xmlns:a16="http://schemas.microsoft.com/office/drawing/2014/main" id="{89208BF9-B1C2-4FD4-986E-49DCD1AF9A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Espace réservé des commentaires 2">
            <a:extLst>
              <a:ext uri="{FF2B5EF4-FFF2-40B4-BE49-F238E27FC236}">
                <a16:creationId xmlns:a16="http://schemas.microsoft.com/office/drawing/2014/main" id="{BF9ABC9F-1DD5-470C-B61B-24F3383F8E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535DF007-96CF-4242-9B22-BB7660D213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900363" y="530225"/>
            <a:ext cx="3492500" cy="2619375"/>
          </a:xfrm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B5E998C1-67C6-4CBC-B0CA-3125AB1013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27138" y="3332163"/>
            <a:ext cx="6840537" cy="31464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682" tIns="45037" rIns="91682" bIns="45037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E724896D-AF12-44EE-A026-5862E0C2D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900363" y="530225"/>
            <a:ext cx="3492500" cy="2619375"/>
          </a:xfrm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E8FFC635-9E1D-4072-8E1D-C5B8C00C90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27138" y="3332163"/>
            <a:ext cx="6840537" cy="31464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682" tIns="45037" rIns="91682" bIns="45037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5401C3BE-5D40-4C8D-86FD-3DDE4E6869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900363" y="530225"/>
            <a:ext cx="3492500" cy="2619375"/>
          </a:xfrm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5029B8D-C012-4B31-9019-C7755F7666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27138" y="3332163"/>
            <a:ext cx="6840537" cy="31464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682" tIns="45037" rIns="91682" bIns="45037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734FD1AD-2376-4C2C-9832-80EDF03483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5600" y="525463"/>
            <a:ext cx="3506788" cy="2628900"/>
          </a:xfrm>
          <a:ln/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A1E7E742-B3E8-4953-B85C-070C532C93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66" tIns="46833" rIns="93666" bIns="46833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F089DBED-FFA3-4347-8D6D-2A3BF3B826ED}"/>
              </a:ext>
            </a:extLst>
          </p:cNvPr>
          <p:cNvSpPr txBox="1">
            <a:spLocks noGrp="1"/>
          </p:cNvSpPr>
          <p:nvPr/>
        </p:nvSpPr>
        <p:spPr bwMode="auto">
          <a:xfrm>
            <a:off x="5267325" y="6657975"/>
            <a:ext cx="40274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6" tIns="46833" rIns="93666" bIns="46833" anchor="b"/>
          <a:lstStyle>
            <a:lvl1pPr algn="ctr" defTabSz="923925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23925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23925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23925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23925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23925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23925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23925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23925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42B5597-F856-45A5-B9B0-110DE2E853DA}" type="slidenum">
              <a:rPr lang="en-US" altLang="fr-FR" sz="1200">
                <a:latin typeface="Calibri" panose="020F0502020204030204" pitchFamily="34" charset="0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e l'image des diapositives 1">
            <a:extLst>
              <a:ext uri="{FF2B5EF4-FFF2-40B4-BE49-F238E27FC236}">
                <a16:creationId xmlns:a16="http://schemas.microsoft.com/office/drawing/2014/main" id="{CEAEB02E-9F9D-4F3C-801A-06C8E7CBA1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Espace réservé des commentaires 2">
            <a:extLst>
              <a:ext uri="{FF2B5EF4-FFF2-40B4-BE49-F238E27FC236}">
                <a16:creationId xmlns:a16="http://schemas.microsoft.com/office/drawing/2014/main" id="{3F036D00-AA2A-4D22-B686-23ED0D9502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ce réservé de l'image des diapositives 1">
            <a:extLst>
              <a:ext uri="{FF2B5EF4-FFF2-40B4-BE49-F238E27FC236}">
                <a16:creationId xmlns:a16="http://schemas.microsoft.com/office/drawing/2014/main" id="{5853173B-3015-447A-A0D0-F4E35B6B9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Espace réservé des commentaires 2">
            <a:extLst>
              <a:ext uri="{FF2B5EF4-FFF2-40B4-BE49-F238E27FC236}">
                <a16:creationId xmlns:a16="http://schemas.microsoft.com/office/drawing/2014/main" id="{6132B67A-FC9C-42EC-908E-114E382912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e l'image des diapositives 1">
            <a:extLst>
              <a:ext uri="{FF2B5EF4-FFF2-40B4-BE49-F238E27FC236}">
                <a16:creationId xmlns:a16="http://schemas.microsoft.com/office/drawing/2014/main" id="{125BBE59-BA96-4964-A343-8AD09773A4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Espace réservé des commentaires 2">
            <a:extLst>
              <a:ext uri="{FF2B5EF4-FFF2-40B4-BE49-F238E27FC236}">
                <a16:creationId xmlns:a16="http://schemas.microsoft.com/office/drawing/2014/main" id="{737A60D1-471C-4804-820D-2B1C095079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>
            <a:extLst>
              <a:ext uri="{FF2B5EF4-FFF2-40B4-BE49-F238E27FC236}">
                <a16:creationId xmlns:a16="http://schemas.microsoft.com/office/drawing/2014/main" id="{533DD4A0-07A7-4BE6-90F6-F449E6F408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Espace réservé des commentaires 2">
            <a:extLst>
              <a:ext uri="{FF2B5EF4-FFF2-40B4-BE49-F238E27FC236}">
                <a16:creationId xmlns:a16="http://schemas.microsoft.com/office/drawing/2014/main" id="{16B85D6A-A31A-4A39-B575-5B7C5BB976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e l'image des diapositives 1">
            <a:extLst>
              <a:ext uri="{FF2B5EF4-FFF2-40B4-BE49-F238E27FC236}">
                <a16:creationId xmlns:a16="http://schemas.microsoft.com/office/drawing/2014/main" id="{34493998-A953-474F-9812-6835491445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Espace réservé des commentaires 2">
            <a:extLst>
              <a:ext uri="{FF2B5EF4-FFF2-40B4-BE49-F238E27FC236}">
                <a16:creationId xmlns:a16="http://schemas.microsoft.com/office/drawing/2014/main" id="{86D7B540-265B-4774-B99F-C058D88D85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B7ABE9A2-8736-45C3-88A1-E6A0F085A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27DBCC52-BA52-41BC-9A2E-E964CD20B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>
            <a:extLst>
              <a:ext uri="{FF2B5EF4-FFF2-40B4-BE49-F238E27FC236}">
                <a16:creationId xmlns:a16="http://schemas.microsoft.com/office/drawing/2014/main" id="{C0CCCAE0-2965-4D47-8588-7AABF4A46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ce réservé des commentaires 2">
            <a:extLst>
              <a:ext uri="{FF2B5EF4-FFF2-40B4-BE49-F238E27FC236}">
                <a16:creationId xmlns:a16="http://schemas.microsoft.com/office/drawing/2014/main" id="{981FE950-B7C6-40E9-8B56-A3CAE4F61A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>
            <a:extLst>
              <a:ext uri="{FF2B5EF4-FFF2-40B4-BE49-F238E27FC236}">
                <a16:creationId xmlns:a16="http://schemas.microsoft.com/office/drawing/2014/main" id="{54EAA395-E418-4637-99E5-BC9359E830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Espace réservé des commentaires 2">
            <a:extLst>
              <a:ext uri="{FF2B5EF4-FFF2-40B4-BE49-F238E27FC236}">
                <a16:creationId xmlns:a16="http://schemas.microsoft.com/office/drawing/2014/main" id="{7C1FCFD8-77B2-4F8E-9BEB-B540DFE51C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>
            <a:extLst>
              <a:ext uri="{FF2B5EF4-FFF2-40B4-BE49-F238E27FC236}">
                <a16:creationId xmlns:a16="http://schemas.microsoft.com/office/drawing/2014/main" id="{0B14CDB1-0778-4AD1-9BFE-0E815018E4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ce réservé des commentaires 2">
            <a:extLst>
              <a:ext uri="{FF2B5EF4-FFF2-40B4-BE49-F238E27FC236}">
                <a16:creationId xmlns:a16="http://schemas.microsoft.com/office/drawing/2014/main" id="{FB963C87-A0FA-4B4A-94BA-E0B2785DC5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>
            <a:extLst>
              <a:ext uri="{FF2B5EF4-FFF2-40B4-BE49-F238E27FC236}">
                <a16:creationId xmlns:a16="http://schemas.microsoft.com/office/drawing/2014/main" id="{7D01162A-F0E2-409C-BB06-BCAB380F77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Espace réservé des commentaires 2">
            <a:extLst>
              <a:ext uri="{FF2B5EF4-FFF2-40B4-BE49-F238E27FC236}">
                <a16:creationId xmlns:a16="http://schemas.microsoft.com/office/drawing/2014/main" id="{FA1A1086-C206-4DD4-BDCE-B9FB67A5AE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47" tIns="46324" rIns="92647" bIns="46324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myhealthywaist.org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yhealthywaist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yhealthywaist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yhealthywaist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yhealthywaist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healthywaist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8EBC5A-B381-4FF3-80E5-DFDCE33D4841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2F7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0B1560-402D-4082-9997-55F051ABF66B}"/>
              </a:ext>
            </a:extLst>
          </p:cNvPr>
          <p:cNvSpPr/>
          <p:nvPr/>
        </p:nvSpPr>
        <p:spPr>
          <a:xfrm>
            <a:off x="0" y="114300"/>
            <a:ext cx="9144000" cy="704850"/>
          </a:xfrm>
          <a:prstGeom prst="rect">
            <a:avLst/>
          </a:prstGeom>
          <a:gradFill>
            <a:gsLst>
              <a:gs pos="0">
                <a:srgbClr val="EAF4F9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4EDC73-5947-405A-8B35-71865685471E}"/>
              </a:ext>
            </a:extLst>
          </p:cNvPr>
          <p:cNvSpPr/>
          <p:nvPr/>
        </p:nvSpPr>
        <p:spPr>
          <a:xfrm>
            <a:off x="0" y="114300"/>
            <a:ext cx="161925" cy="704850"/>
          </a:xfrm>
          <a:prstGeom prst="rect">
            <a:avLst/>
          </a:prstGeom>
          <a:gradFill>
            <a:gsLst>
              <a:gs pos="0">
                <a:srgbClr val="316598"/>
              </a:gs>
              <a:gs pos="100000">
                <a:srgbClr val="2F7CB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17" descr="LogoMYHW.png">
            <a:extLst>
              <a:ext uri="{FF2B5EF4-FFF2-40B4-BE49-F238E27FC236}">
                <a16:creationId xmlns:a16="http://schemas.microsoft.com/office/drawing/2014/main" id="{AE702B58-D8F9-4CBC-BF9B-B2734A66A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8"/>
          <a:stretch>
            <a:fillRect/>
          </a:stretch>
        </p:blipFill>
        <p:spPr bwMode="auto">
          <a:xfrm>
            <a:off x="485775" y="57150"/>
            <a:ext cx="20859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8" descr="LogoProducedBy.png">
            <a:extLst>
              <a:ext uri="{FF2B5EF4-FFF2-40B4-BE49-F238E27FC236}">
                <a16:creationId xmlns:a16="http://schemas.microsoft.com/office/drawing/2014/main" id="{3931603A-DB08-40A6-8E29-1DFFD4610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>
            <a:hlinkClick r:id="rId4"/>
            <a:extLst>
              <a:ext uri="{FF2B5EF4-FFF2-40B4-BE49-F238E27FC236}">
                <a16:creationId xmlns:a16="http://schemas.microsoft.com/office/drawing/2014/main" id="{96CB8B2D-EA91-4BE2-877C-F85E0EEDD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6602413"/>
            <a:ext cx="172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1000">
                <a:solidFill>
                  <a:srgbClr val="000000"/>
                </a:solidFill>
                <a:latin typeface="Arial Narrow" panose="020B0606020202030204" pitchFamily="34" charset="0"/>
              </a:rPr>
              <a:t>Source: www.myhealthywaist.org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722313" y="194945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1628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543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B4BF1D-00B1-45D7-8E93-1A3D55DD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DB8A97-5BAD-4FA0-B7CA-0093CEAD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FD3ABA-F87C-4874-9265-5B5761F6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62C5245-1980-4370-B690-08A0BC2743F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8083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7D16C4EA-205E-4ED6-A0C0-61A7D69AC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A0226290-052A-4032-A1DB-D98EEB526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381A1717-3B64-45CE-91F6-00E5DDE47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CDCE6BE1-CCD1-4C98-9BFC-460CDDB5061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3934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5150" y="771525"/>
            <a:ext cx="7721600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94434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0" y="1982788"/>
            <a:ext cx="3784600" cy="2713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2150" y="1982788"/>
            <a:ext cx="3784600" cy="2713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452041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771525"/>
            <a:ext cx="7721600" cy="638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65150" y="1982788"/>
            <a:ext cx="7721600" cy="271303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7617848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C3C4E9-F6F1-420E-9103-DD6B94B80EF9}"/>
              </a:ext>
            </a:extLst>
          </p:cNvPr>
          <p:cNvSpPr/>
          <p:nvPr/>
        </p:nvSpPr>
        <p:spPr>
          <a:xfrm>
            <a:off x="161925" y="819150"/>
            <a:ext cx="8982075" cy="6038850"/>
          </a:xfrm>
          <a:prstGeom prst="rect">
            <a:avLst/>
          </a:prstGeom>
          <a:gradFill>
            <a:gsLst>
              <a:gs pos="0">
                <a:srgbClr val="BEE0EE"/>
              </a:gs>
              <a:gs pos="100000">
                <a:srgbClr val="EAF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1">
            <a:hlinkClick r:id="rId2"/>
            <a:extLst>
              <a:ext uri="{FF2B5EF4-FFF2-40B4-BE49-F238E27FC236}">
                <a16:creationId xmlns:a16="http://schemas.microsoft.com/office/drawing/2014/main" id="{4AE14DEA-C8ED-4FE4-9340-407D47E1F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6602413"/>
            <a:ext cx="172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1000">
                <a:solidFill>
                  <a:srgbClr val="000000"/>
                </a:solidFill>
                <a:latin typeface="Arial Narrow" panose="020B0606020202030204" pitchFamily="34" charset="0"/>
              </a:rPr>
              <a:t>Source: www.myhealthywaist.org</a:t>
            </a:r>
          </a:p>
        </p:txBody>
      </p:sp>
      <p:pic>
        <p:nvPicPr>
          <p:cNvPr id="7" name="Image 15" descr="LogoProducedBy.png">
            <a:extLst>
              <a:ext uri="{FF2B5EF4-FFF2-40B4-BE49-F238E27FC236}">
                <a16:creationId xmlns:a16="http://schemas.microsoft.com/office/drawing/2014/main" id="{99391BAB-C81C-4A5F-A913-EBE2E5838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BDF9C1-2FE0-42EF-B946-090BEBF996CF}"/>
              </a:ext>
            </a:extLst>
          </p:cNvPr>
          <p:cNvSpPr/>
          <p:nvPr/>
        </p:nvSpPr>
        <p:spPr>
          <a:xfrm>
            <a:off x="4533900" y="6115050"/>
            <a:ext cx="4400550" cy="533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33333"/>
              </a:buCl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2124074" y="6105525"/>
            <a:ext cx="6800851" cy="552450"/>
          </a:xfrm>
        </p:spPr>
        <p:txBody>
          <a:bodyPr anchorCtr="0"/>
          <a:lstStyle>
            <a:lvl1pPr marL="0" indent="0" algn="r">
              <a:spcBef>
                <a:spcPts val="0"/>
              </a:spcBef>
              <a:buNone/>
              <a:defRPr lang="fr-CA" sz="1000" dirty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351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que Sans Réfé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6A6A0E-635D-4F5C-9783-9C7F874D5481}"/>
              </a:ext>
            </a:extLst>
          </p:cNvPr>
          <p:cNvSpPr/>
          <p:nvPr/>
        </p:nvSpPr>
        <p:spPr>
          <a:xfrm>
            <a:off x="161925" y="819150"/>
            <a:ext cx="8982075" cy="6038850"/>
          </a:xfrm>
          <a:prstGeom prst="rect">
            <a:avLst/>
          </a:prstGeom>
          <a:gradFill>
            <a:gsLst>
              <a:gs pos="0">
                <a:srgbClr val="BEE0EE"/>
              </a:gs>
              <a:gs pos="100000">
                <a:srgbClr val="EAF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1">
            <a:hlinkClick r:id="rId2"/>
            <a:extLst>
              <a:ext uri="{FF2B5EF4-FFF2-40B4-BE49-F238E27FC236}">
                <a16:creationId xmlns:a16="http://schemas.microsoft.com/office/drawing/2014/main" id="{02C2DD49-2356-4F82-96A4-88C86CE5F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6602413"/>
            <a:ext cx="172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1000">
                <a:solidFill>
                  <a:srgbClr val="000000"/>
                </a:solidFill>
                <a:latin typeface="Arial Narrow" panose="020B0606020202030204" pitchFamily="34" charset="0"/>
              </a:rPr>
              <a:t>Source: www.myhealthywaist.org</a:t>
            </a:r>
          </a:p>
        </p:txBody>
      </p:sp>
      <p:pic>
        <p:nvPicPr>
          <p:cNvPr id="6" name="Image 15" descr="LogoProducedBy.png">
            <a:extLst>
              <a:ext uri="{FF2B5EF4-FFF2-40B4-BE49-F238E27FC236}">
                <a16:creationId xmlns:a16="http://schemas.microsoft.com/office/drawing/2014/main" id="{29017B3B-8F2F-4108-BEF5-FF0EC92D7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008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3366F1-A14F-4688-B830-EBE1D30A9C89}"/>
              </a:ext>
            </a:extLst>
          </p:cNvPr>
          <p:cNvSpPr/>
          <p:nvPr/>
        </p:nvSpPr>
        <p:spPr>
          <a:xfrm>
            <a:off x="161925" y="819150"/>
            <a:ext cx="8982075" cy="6038850"/>
          </a:xfrm>
          <a:prstGeom prst="rect">
            <a:avLst/>
          </a:prstGeom>
          <a:gradFill>
            <a:gsLst>
              <a:gs pos="0">
                <a:srgbClr val="BEE0EE"/>
              </a:gs>
              <a:gs pos="100000">
                <a:srgbClr val="EAF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1">
            <a:hlinkClick r:id="rId2"/>
            <a:extLst>
              <a:ext uri="{FF2B5EF4-FFF2-40B4-BE49-F238E27FC236}">
                <a16:creationId xmlns:a16="http://schemas.microsoft.com/office/drawing/2014/main" id="{0C703989-39C1-42B8-A085-D88FE9EF4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6602413"/>
            <a:ext cx="172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1000">
                <a:solidFill>
                  <a:srgbClr val="000000"/>
                </a:solidFill>
                <a:latin typeface="Arial Narrow" panose="020B0606020202030204" pitchFamily="34" charset="0"/>
              </a:rPr>
              <a:t>Source: www.myhealthywaist.org</a:t>
            </a:r>
          </a:p>
        </p:txBody>
      </p:sp>
      <p:pic>
        <p:nvPicPr>
          <p:cNvPr id="9" name="Image 15" descr="LogoProducedBy.png">
            <a:extLst>
              <a:ext uri="{FF2B5EF4-FFF2-40B4-BE49-F238E27FC236}">
                <a16:creationId xmlns:a16="http://schemas.microsoft.com/office/drawing/2014/main" id="{F2201FFD-6BB7-4317-88F7-C73C5E7E8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54029B-47FC-4546-A3BE-2C14FDD28DB2}"/>
              </a:ext>
            </a:extLst>
          </p:cNvPr>
          <p:cNvSpPr/>
          <p:nvPr/>
        </p:nvSpPr>
        <p:spPr>
          <a:xfrm>
            <a:off x="4533900" y="6115050"/>
            <a:ext cx="4400550" cy="533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476250" y="1104899"/>
            <a:ext cx="4038600" cy="5010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>
          <a:xfrm>
            <a:off x="4667250" y="1104899"/>
            <a:ext cx="4038600" cy="5010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2124074" y="6105525"/>
            <a:ext cx="6800851" cy="552450"/>
          </a:xfrm>
        </p:spPr>
        <p:txBody>
          <a:bodyPr anchorCtr="0"/>
          <a:lstStyle>
            <a:lvl1pPr marL="0" indent="0" algn="r">
              <a:spcBef>
                <a:spcPts val="0"/>
              </a:spcBef>
              <a:buNone/>
              <a:defRPr lang="fr-CA" sz="1000" dirty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828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ique Sans Réfé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15AF7C-B2C1-4110-B333-2CEA747E8A4C}"/>
              </a:ext>
            </a:extLst>
          </p:cNvPr>
          <p:cNvSpPr/>
          <p:nvPr/>
        </p:nvSpPr>
        <p:spPr>
          <a:xfrm>
            <a:off x="161925" y="819150"/>
            <a:ext cx="8982075" cy="6038850"/>
          </a:xfrm>
          <a:prstGeom prst="rect">
            <a:avLst/>
          </a:prstGeom>
          <a:gradFill>
            <a:gsLst>
              <a:gs pos="0">
                <a:srgbClr val="BEE0EE"/>
              </a:gs>
              <a:gs pos="100000">
                <a:srgbClr val="EAF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1">
            <a:hlinkClick r:id="rId2"/>
            <a:extLst>
              <a:ext uri="{FF2B5EF4-FFF2-40B4-BE49-F238E27FC236}">
                <a16:creationId xmlns:a16="http://schemas.microsoft.com/office/drawing/2014/main" id="{A2351780-240A-4FF5-B1F2-8341D189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6602413"/>
            <a:ext cx="172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1000">
                <a:solidFill>
                  <a:srgbClr val="000000"/>
                </a:solidFill>
                <a:latin typeface="Arial Narrow" panose="020B0606020202030204" pitchFamily="34" charset="0"/>
              </a:rPr>
              <a:t>Source: www.myhealthywaist.org</a:t>
            </a:r>
          </a:p>
        </p:txBody>
      </p:sp>
      <p:pic>
        <p:nvPicPr>
          <p:cNvPr id="9" name="Image 15" descr="LogoProducedBy.png">
            <a:extLst>
              <a:ext uri="{FF2B5EF4-FFF2-40B4-BE49-F238E27FC236}">
                <a16:creationId xmlns:a16="http://schemas.microsoft.com/office/drawing/2014/main" id="{797DC6D3-91F4-4E27-A076-8FB179A32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476250" y="1104899"/>
            <a:ext cx="4038600" cy="5010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>
          <a:xfrm>
            <a:off x="4667250" y="1104899"/>
            <a:ext cx="4038600" cy="5010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332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hlinkClick r:id="rId2"/>
            <a:extLst>
              <a:ext uri="{FF2B5EF4-FFF2-40B4-BE49-F238E27FC236}">
                <a16:creationId xmlns:a16="http://schemas.microsoft.com/office/drawing/2014/main" id="{E7DD0D7B-B665-46D7-958A-05C87610B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6602413"/>
            <a:ext cx="172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1000">
                <a:solidFill>
                  <a:srgbClr val="000000"/>
                </a:solidFill>
                <a:latin typeface="Arial Narrow" panose="020B0606020202030204" pitchFamily="34" charset="0"/>
              </a:rPr>
              <a:t>Source: www.myhealthywaist.org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070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476250" y="1104899"/>
            <a:ext cx="4038600" cy="5010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2"/>
          <p:cNvSpPr>
            <a:spLocks noGrp="1"/>
          </p:cNvSpPr>
          <p:nvPr>
            <p:ph idx="11"/>
          </p:nvPr>
        </p:nvSpPr>
        <p:spPr>
          <a:xfrm>
            <a:off x="4667250" y="1104899"/>
            <a:ext cx="4038600" cy="5010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006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épara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LogoMYHW.png">
            <a:extLst>
              <a:ext uri="{FF2B5EF4-FFF2-40B4-BE49-F238E27FC236}">
                <a16:creationId xmlns:a16="http://schemas.microsoft.com/office/drawing/2014/main" id="{FA87F01A-359D-45D2-9F76-8D140FB6E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-278" b="29025"/>
          <a:stretch>
            <a:fillRect/>
          </a:stretch>
        </p:blipFill>
        <p:spPr bwMode="auto">
          <a:xfrm>
            <a:off x="847725" y="57150"/>
            <a:ext cx="172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22313" y="194945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1628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507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1314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myhealthywais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>
            <a:extLst>
              <a:ext uri="{FF2B5EF4-FFF2-40B4-BE49-F238E27FC236}">
                <a16:creationId xmlns:a16="http://schemas.microsoft.com/office/drawing/2014/main" id="{4256A1C4-9D57-4413-A11F-062C094B3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04900"/>
            <a:ext cx="82296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C80E89-B834-4B6A-A966-99A257C594D5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2F7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D5B2AE-8DC1-4EA9-B4D9-AA5808FE4C10}"/>
              </a:ext>
            </a:extLst>
          </p:cNvPr>
          <p:cNvSpPr/>
          <p:nvPr/>
        </p:nvSpPr>
        <p:spPr>
          <a:xfrm>
            <a:off x="0" y="114300"/>
            <a:ext cx="9144000" cy="704850"/>
          </a:xfrm>
          <a:prstGeom prst="rect">
            <a:avLst/>
          </a:prstGeom>
          <a:gradFill>
            <a:gsLst>
              <a:gs pos="0">
                <a:srgbClr val="EAF4F9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E93746-FBB5-4959-9B0C-D5BD27BB3766}"/>
              </a:ext>
            </a:extLst>
          </p:cNvPr>
          <p:cNvSpPr/>
          <p:nvPr/>
        </p:nvSpPr>
        <p:spPr>
          <a:xfrm>
            <a:off x="0" y="114300"/>
            <a:ext cx="161925" cy="704850"/>
          </a:xfrm>
          <a:prstGeom prst="rect">
            <a:avLst/>
          </a:prstGeom>
          <a:gradFill>
            <a:gsLst>
              <a:gs pos="0">
                <a:srgbClr val="316598"/>
              </a:gs>
              <a:gs pos="100000">
                <a:srgbClr val="2F7CB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11">
            <a:extLst>
              <a:ext uri="{FF2B5EF4-FFF2-40B4-BE49-F238E27FC236}">
                <a16:creationId xmlns:a16="http://schemas.microsoft.com/office/drawing/2014/main" id="{DC77EA1A-5252-4741-823F-6222833EB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9175" y="155575"/>
            <a:ext cx="7686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pic>
        <p:nvPicPr>
          <p:cNvPr id="1031" name="Image 14" descr="LogoMYHW.png">
            <a:extLst>
              <a:ext uri="{FF2B5EF4-FFF2-40B4-BE49-F238E27FC236}">
                <a16:creationId xmlns:a16="http://schemas.microsoft.com/office/drawing/2014/main" id="{E2C82F8A-69CE-4312-A7A8-E81A76C825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35"/>
          <a:stretch>
            <a:fillRect/>
          </a:stretch>
        </p:blipFill>
        <p:spPr bwMode="auto">
          <a:xfrm>
            <a:off x="485775" y="57150"/>
            <a:ext cx="3905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16" descr="LogoProducedBy.png">
            <a:extLst>
              <a:ext uri="{FF2B5EF4-FFF2-40B4-BE49-F238E27FC236}">
                <a16:creationId xmlns:a16="http://schemas.microsoft.com/office/drawing/2014/main" id="{B15BE147-5E87-4423-9661-9EAFCDF758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118225"/>
            <a:ext cx="15652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8">
            <a:hlinkClick r:id="rId18"/>
            <a:extLst>
              <a:ext uri="{FF2B5EF4-FFF2-40B4-BE49-F238E27FC236}">
                <a16:creationId xmlns:a16="http://schemas.microsoft.com/office/drawing/2014/main" id="{A21371EC-475E-44F5-81DD-4719323C3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6602413"/>
            <a:ext cx="172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1000">
                <a:solidFill>
                  <a:srgbClr val="000000"/>
                </a:solidFill>
                <a:latin typeface="Arial Narrow" panose="020B0606020202030204" pitchFamily="34" charset="0"/>
              </a:rPr>
              <a:t>Source: www.myhealthywaist.org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74" r:id="rId7"/>
    <p:sldLayoutId id="2147483782" r:id="rId8"/>
    <p:sldLayoutId id="2147483775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 Narrow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9pPr>
    </p:titleStyle>
    <p:bodyStyle>
      <a:lvl1pPr marL="449263" indent="-449263" algn="l" rtl="0" fontAlgn="base">
        <a:spcBef>
          <a:spcPct val="20000"/>
        </a:spcBef>
        <a:spcAft>
          <a:spcPct val="0"/>
        </a:spcAft>
        <a:buClr>
          <a:srgbClr val="333333"/>
        </a:buClr>
        <a:buFont typeface="Arial" panose="020B0604020202020204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22388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30375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13836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png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png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4.png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2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slin.org/care/why_wait.html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7C632C8-A9C2-43A6-9CA4-F1D1CD14A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6025" y="1452563"/>
            <a:ext cx="6784975" cy="2862262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 Lifestyle Modification in the Prevention of Type 2 Diabetes: The Experience with the DIABETES PREVENTION PROGRAM and L</a:t>
            </a:r>
            <a:r>
              <a:rPr lang="en-US" sz="3600" cap="none" dirty="0"/>
              <a:t>OOK </a:t>
            </a:r>
            <a:r>
              <a:rPr lang="en-US" sz="3600" dirty="0"/>
              <a:t>AHEAD Studies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795FEDF-D5D5-4DC8-B9DC-6D17F5355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4665663"/>
            <a:ext cx="7772400" cy="1500187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2800" b="1" kern="1200" dirty="0">
                <a:solidFill>
                  <a:schemeClr val="tx2"/>
                </a:solidFill>
                <a:latin typeface="Arial Narrow" pitchFamily="34" charset="0"/>
              </a:rPr>
              <a:t>Edward S Horton, MD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kern="1200" dirty="0" err="1">
                <a:solidFill>
                  <a:schemeClr val="tx2"/>
                </a:solidFill>
                <a:latin typeface="Arial Narrow" pitchFamily="34" charset="0"/>
              </a:rPr>
              <a:t>Joslin</a:t>
            </a:r>
            <a:r>
              <a:rPr lang="en-US" sz="2400" kern="1200" dirty="0">
                <a:solidFill>
                  <a:schemeClr val="tx2"/>
                </a:solidFill>
                <a:latin typeface="Arial Narrow" pitchFamily="34" charset="0"/>
              </a:rPr>
              <a:t> Diabetes Center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kern="1200" dirty="0">
                <a:solidFill>
                  <a:schemeClr val="tx2"/>
                </a:solidFill>
                <a:latin typeface="Arial Narrow" pitchFamily="34" charset="0"/>
              </a:rPr>
              <a:t>Harvard Medical School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kern="1200" dirty="0">
                <a:solidFill>
                  <a:schemeClr val="tx2"/>
                </a:solidFill>
                <a:latin typeface="Arial Narrow" pitchFamily="34" charset="0"/>
              </a:rPr>
              <a:t>Boston, MA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4CFA1E4-C596-43D3-872D-C265959BE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175" y="155575"/>
            <a:ext cx="8124825" cy="523875"/>
          </a:xfrm>
        </p:spPr>
        <p:txBody>
          <a:bodyPr/>
          <a:lstStyle/>
          <a:p>
            <a:r>
              <a:rPr lang="en-US" altLang="fr-FR" sz="2700"/>
              <a:t>Summary of Medication Trials to Prevent Type 2 Diabetes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C4A6063-8C7B-478D-90CB-12EF287CD7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400" y="1106488"/>
            <a:ext cx="6764338" cy="1928812"/>
          </a:xfrm>
        </p:spPr>
        <p:txBody>
          <a:bodyPr/>
          <a:lstStyle/>
          <a:p>
            <a:pPr marL="266700" indent="-26670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kern="1200" dirty="0"/>
              <a:t> </a:t>
            </a:r>
            <a:r>
              <a:rPr lang="en-US" sz="2400" b="1" kern="1200" dirty="0"/>
              <a:t>AGIs</a:t>
            </a:r>
            <a:r>
              <a:rPr lang="en-US" sz="2400" kern="1200" dirty="0"/>
              <a:t> </a:t>
            </a:r>
            <a:r>
              <a:rPr lang="en-US" sz="2200" kern="1200" dirty="0"/>
              <a:t>(STOP-NIDDM, </a:t>
            </a:r>
            <a:r>
              <a:rPr lang="en-US" sz="2200" kern="1200" dirty="0" err="1"/>
              <a:t>Voglibose</a:t>
            </a:r>
            <a:r>
              <a:rPr lang="en-US" sz="2200" kern="1200" dirty="0"/>
              <a:t>) </a:t>
            </a:r>
          </a:p>
          <a:p>
            <a:pPr marL="266700" indent="-26670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kern="1200" dirty="0"/>
              <a:t> </a:t>
            </a:r>
            <a:r>
              <a:rPr lang="en-US" sz="2400" b="1" kern="1200" dirty="0"/>
              <a:t>Metformin</a:t>
            </a:r>
            <a:r>
              <a:rPr lang="en-US" sz="2400" kern="1200" dirty="0"/>
              <a:t> </a:t>
            </a:r>
            <a:r>
              <a:rPr lang="en-US" sz="2200" kern="1200" dirty="0"/>
              <a:t>(</a:t>
            </a:r>
            <a:r>
              <a:rPr lang="en-US" sz="2200" dirty="0"/>
              <a:t>Diabetes Prevention Program</a:t>
            </a:r>
            <a:r>
              <a:rPr lang="en-US" sz="2200" kern="1200" dirty="0"/>
              <a:t>)</a:t>
            </a:r>
          </a:p>
          <a:p>
            <a:pPr marL="266700" indent="-26670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kern="1200" dirty="0"/>
              <a:t> </a:t>
            </a:r>
            <a:r>
              <a:rPr lang="en-US" sz="2400" b="1" kern="1200" dirty="0"/>
              <a:t>TZDs</a:t>
            </a:r>
            <a:r>
              <a:rPr lang="en-US" sz="2400" kern="1200" dirty="0"/>
              <a:t> </a:t>
            </a:r>
            <a:r>
              <a:rPr lang="en-US" sz="2200" kern="1200" dirty="0"/>
              <a:t>(TRIPOD, DREAM, ACT NOW) </a:t>
            </a:r>
          </a:p>
        </p:txBody>
      </p:sp>
      <p:sp>
        <p:nvSpPr>
          <p:cNvPr id="2288644" name="Text Box 4">
            <a:extLst>
              <a:ext uri="{FF2B5EF4-FFF2-40B4-BE49-F238E27FC236}">
                <a16:creationId xmlns:a16="http://schemas.microsoft.com/office/drawing/2014/main" id="{AC45B926-96B8-47A7-8C45-783283E10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3040063"/>
            <a:ext cx="8566150" cy="2174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150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The major concerns are long-term safety, tolerance, efficacy and cost-effectiveness of medications:</a:t>
            </a:r>
          </a:p>
          <a:p>
            <a:pPr marL="342900" indent="-76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  AGIs: gastrointestinal side effects</a:t>
            </a:r>
          </a:p>
          <a:p>
            <a:pPr marL="342900" indent="-76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  Metformin: gastrointestinal side effects</a:t>
            </a:r>
          </a:p>
          <a:p>
            <a:pPr marL="342900" indent="-76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569913" algn="l"/>
              </a:tabLst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rPr>
              <a:t>  TZDs: weight gain, fluid retention, cardiovascular disease, fractures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F0102581-8026-40F2-A175-C8081380B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725" y="1106488"/>
            <a:ext cx="216376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2400">
                <a:ea typeface="Verdana" panose="020B0604030504040204" pitchFamily="34" charset="0"/>
                <a:cs typeface="Verdana" panose="020B0604030504040204" pitchFamily="34" charset="0"/>
              </a:rPr>
              <a:t>25-40%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2400">
                <a:ea typeface="Verdana" panose="020B0604030504040204" pitchFamily="34" charset="0"/>
                <a:cs typeface="Verdana" panose="020B0604030504040204" pitchFamily="34" charset="0"/>
              </a:rPr>
              <a:t>31%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2400">
                <a:ea typeface="Verdana" panose="020B0604030504040204" pitchFamily="34" charset="0"/>
                <a:cs typeface="Verdana" panose="020B0604030504040204" pitchFamily="34" charset="0"/>
              </a:rPr>
              <a:t>55-80%</a:t>
            </a:r>
          </a:p>
        </p:txBody>
      </p:sp>
      <p:grpSp>
        <p:nvGrpSpPr>
          <p:cNvPr id="23558" name="Groupe 4">
            <a:extLst>
              <a:ext uri="{FF2B5EF4-FFF2-40B4-BE49-F238E27FC236}">
                <a16:creationId xmlns:a16="http://schemas.microsoft.com/office/drawing/2014/main" id="{8166FC85-21F7-4228-AA5B-2E2B3B30DD92}"/>
              </a:ext>
            </a:extLst>
          </p:cNvPr>
          <p:cNvGrpSpPr>
            <a:grpSpLocks/>
          </p:cNvGrpSpPr>
          <p:nvPr/>
        </p:nvGrpSpPr>
        <p:grpSpPr bwMode="auto">
          <a:xfrm>
            <a:off x="6432550" y="1552575"/>
            <a:ext cx="431800" cy="1008063"/>
            <a:chOff x="6566956" y="1552120"/>
            <a:chExt cx="432000" cy="1009144"/>
          </a:xfrm>
        </p:grpSpPr>
        <p:cxnSp>
          <p:nvCxnSpPr>
            <p:cNvPr id="4" name="Connecteur droit avec flèche 3">
              <a:extLst>
                <a:ext uri="{FF2B5EF4-FFF2-40B4-BE49-F238E27FC236}">
                  <a16:creationId xmlns:a16="http://schemas.microsoft.com/office/drawing/2014/main" id="{DC29102C-9C78-4FC5-9955-4FD4A264C11A}"/>
                </a:ext>
              </a:extLst>
            </p:cNvPr>
            <p:cNvCxnSpPr/>
            <p:nvPr/>
          </p:nvCxnSpPr>
          <p:spPr>
            <a:xfrm>
              <a:off x="6566956" y="1552120"/>
              <a:ext cx="432000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5F78E0C8-33B3-4347-AA2E-D2590CE77D24}"/>
                </a:ext>
              </a:extLst>
            </p:cNvPr>
            <p:cNvCxnSpPr/>
            <p:nvPr/>
          </p:nvCxnSpPr>
          <p:spPr>
            <a:xfrm>
              <a:off x="6566956" y="2068611"/>
              <a:ext cx="432000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69E39A95-176B-4D22-955F-AAF5DC2CD6F8}"/>
                </a:ext>
              </a:extLst>
            </p:cNvPr>
            <p:cNvCxnSpPr/>
            <p:nvPr/>
          </p:nvCxnSpPr>
          <p:spPr>
            <a:xfrm>
              <a:off x="6566956" y="2561264"/>
              <a:ext cx="432000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123D6220-BEAB-489E-8F10-3B41160E28CC}"/>
              </a:ext>
            </a:extLst>
          </p:cNvPr>
          <p:cNvSpPr/>
          <p:nvPr/>
        </p:nvSpPr>
        <p:spPr>
          <a:xfrm>
            <a:off x="3949642" y="5334095"/>
            <a:ext cx="4938980" cy="1413153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100" dirty="0">
                <a:solidFill>
                  <a:schemeClr val="tx1"/>
                </a:solidFill>
              </a:rPr>
              <a:t>ACT NOW: </a:t>
            </a:r>
            <a:r>
              <a:rPr lang="en-US" sz="1100" dirty="0" err="1">
                <a:solidFill>
                  <a:schemeClr val="tx1"/>
                </a:solidFill>
              </a:rPr>
              <a:t>Actos</a:t>
            </a:r>
            <a:r>
              <a:rPr lang="en-US" sz="1100" dirty="0">
                <a:solidFill>
                  <a:schemeClr val="tx1"/>
                </a:solidFill>
              </a:rPr>
              <a:t> Now for Prevention of Diabetes </a:t>
            </a:r>
          </a:p>
          <a:p>
            <a:pPr eaLnBrk="0" hangingPunct="0">
              <a:defRPr/>
            </a:pPr>
            <a:r>
              <a:rPr lang="fr-CA" sz="1100" dirty="0" err="1">
                <a:solidFill>
                  <a:schemeClr val="tx1"/>
                </a:solidFill>
              </a:rPr>
              <a:t>AGIs</a:t>
            </a:r>
            <a:r>
              <a:rPr lang="fr-CA" sz="1100" dirty="0">
                <a:solidFill>
                  <a:schemeClr val="tx1"/>
                </a:solidFill>
              </a:rPr>
              <a:t>: alpha-</a:t>
            </a:r>
            <a:r>
              <a:rPr lang="fr-CA" sz="1100" dirty="0" err="1">
                <a:solidFill>
                  <a:schemeClr val="tx1"/>
                </a:solidFill>
              </a:rPr>
              <a:t>glucosidase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inhibitors</a:t>
            </a:r>
            <a:endParaRPr lang="fr-CA" sz="11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fr-CA" sz="1100" dirty="0">
                <a:solidFill>
                  <a:schemeClr val="tx1"/>
                </a:solidFill>
              </a:rPr>
              <a:t>DREAM: </a:t>
            </a:r>
            <a:r>
              <a:rPr lang="fr-CA" sz="1100" dirty="0" err="1">
                <a:solidFill>
                  <a:schemeClr val="tx1"/>
                </a:solidFill>
              </a:rPr>
              <a:t>Diabetes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Reduction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Approaches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with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Ramipril</a:t>
            </a:r>
            <a:r>
              <a:rPr lang="fr-CA" sz="1100" dirty="0">
                <a:solidFill>
                  <a:schemeClr val="tx1"/>
                </a:solidFill>
              </a:rPr>
              <a:t> and </a:t>
            </a:r>
            <a:r>
              <a:rPr lang="fr-CA" sz="1100" dirty="0" err="1">
                <a:solidFill>
                  <a:schemeClr val="tx1"/>
                </a:solidFill>
              </a:rPr>
              <a:t>Rosiglitazone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</a:p>
          <a:p>
            <a:pPr eaLnBrk="0" hangingPunct="0">
              <a:defRPr/>
            </a:pPr>
            <a:r>
              <a:rPr lang="fr-CA" sz="1100" dirty="0">
                <a:solidFill>
                  <a:schemeClr val="tx1"/>
                </a:solidFill>
              </a:rPr>
              <a:t>RRR: Relative </a:t>
            </a:r>
            <a:r>
              <a:rPr lang="fr-CA" sz="1100" dirty="0" err="1">
                <a:solidFill>
                  <a:schemeClr val="tx1"/>
                </a:solidFill>
              </a:rPr>
              <a:t>risk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reduction</a:t>
            </a:r>
            <a:endParaRPr lang="fr-CA" sz="11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fr-CA" sz="1100" dirty="0">
                <a:solidFill>
                  <a:schemeClr val="tx1"/>
                </a:solidFill>
              </a:rPr>
              <a:t>STOP-NIDDM: </a:t>
            </a:r>
            <a:r>
              <a:rPr lang="fr-CA" sz="1100" dirty="0" err="1">
                <a:solidFill>
                  <a:schemeClr val="tx1"/>
                </a:solidFill>
              </a:rPr>
              <a:t>Study</a:t>
            </a:r>
            <a:r>
              <a:rPr lang="fr-CA" sz="1100" dirty="0">
                <a:solidFill>
                  <a:schemeClr val="tx1"/>
                </a:solidFill>
              </a:rPr>
              <a:t> to </a:t>
            </a:r>
            <a:r>
              <a:rPr lang="fr-CA" sz="1100" dirty="0" err="1">
                <a:solidFill>
                  <a:schemeClr val="tx1"/>
                </a:solidFill>
              </a:rPr>
              <a:t>Prevent</a:t>
            </a:r>
            <a:r>
              <a:rPr lang="fr-CA" sz="1100" dirty="0">
                <a:solidFill>
                  <a:schemeClr val="tx1"/>
                </a:solidFill>
              </a:rPr>
              <a:t> Non–</a:t>
            </a:r>
            <a:r>
              <a:rPr lang="fr-CA" sz="1100" dirty="0" err="1">
                <a:solidFill>
                  <a:schemeClr val="tx1"/>
                </a:solidFill>
              </a:rPr>
              <a:t>Insulin-Dependent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Diabetes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Mellitus</a:t>
            </a:r>
            <a:endParaRPr lang="fr-CA" sz="11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fr-CA" sz="1100" dirty="0">
                <a:solidFill>
                  <a:schemeClr val="tx1"/>
                </a:solidFill>
              </a:rPr>
              <a:t>TRIPOD: </a:t>
            </a:r>
            <a:r>
              <a:rPr lang="fr-CA" sz="1100" dirty="0" err="1">
                <a:solidFill>
                  <a:schemeClr val="tx1"/>
                </a:solidFill>
              </a:rPr>
              <a:t>Troglitazone</a:t>
            </a:r>
            <a:r>
              <a:rPr lang="fr-CA" sz="1100" dirty="0">
                <a:solidFill>
                  <a:schemeClr val="tx1"/>
                </a:solidFill>
              </a:rPr>
              <a:t> in </a:t>
            </a:r>
            <a:r>
              <a:rPr lang="fr-CA" sz="1100" dirty="0" err="1">
                <a:solidFill>
                  <a:schemeClr val="tx1"/>
                </a:solidFill>
              </a:rPr>
              <a:t>Prevention</a:t>
            </a:r>
            <a:r>
              <a:rPr lang="fr-CA" sz="1100" dirty="0">
                <a:solidFill>
                  <a:schemeClr val="tx1"/>
                </a:solidFill>
              </a:rPr>
              <a:t> of </a:t>
            </a:r>
            <a:r>
              <a:rPr lang="fr-CA" sz="1100" dirty="0" err="1">
                <a:solidFill>
                  <a:schemeClr val="tx1"/>
                </a:solidFill>
              </a:rPr>
              <a:t>Diabetes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Study</a:t>
            </a:r>
            <a:endParaRPr lang="fr-CA" sz="11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fr-CA" sz="1100" dirty="0" err="1">
                <a:solidFill>
                  <a:schemeClr val="tx1"/>
                </a:solidFill>
              </a:rPr>
              <a:t>TZDs</a:t>
            </a:r>
            <a:r>
              <a:rPr lang="fr-CA" sz="1100" dirty="0">
                <a:solidFill>
                  <a:schemeClr val="tx1"/>
                </a:solidFill>
              </a:rPr>
              <a:t>: </a:t>
            </a:r>
            <a:r>
              <a:rPr lang="fr-CA" sz="1100" dirty="0" err="1">
                <a:solidFill>
                  <a:schemeClr val="tx1"/>
                </a:solidFill>
              </a:rPr>
              <a:t>thiazolidinediones</a:t>
            </a:r>
            <a:endParaRPr lang="fr-CA" sz="11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7319C9-8A2B-4E5B-8FFF-748DDAAEC377}"/>
              </a:ext>
            </a:extLst>
          </p:cNvPr>
          <p:cNvSpPr/>
          <p:nvPr/>
        </p:nvSpPr>
        <p:spPr>
          <a:xfrm>
            <a:off x="7132638" y="911225"/>
            <a:ext cx="936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r>
              <a:rPr lang="en-US" sz="2400" dirty="0">
                <a:latin typeface="Arial" charset="0"/>
                <a:ea typeface="Verdana" pitchFamily="34" charset="0"/>
                <a:cs typeface="Verdana" pitchFamily="34" charset="0"/>
              </a:rPr>
              <a:t>RRR </a:t>
            </a: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5E34BDD-C37D-430D-B0BB-C95BB196E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738" y="1004888"/>
            <a:ext cx="7686675" cy="1074737"/>
          </a:xfrm>
        </p:spPr>
        <p:txBody>
          <a:bodyPr lIns="93662" tIns="47625" rIns="93662" bIns="47625"/>
          <a:lstStyle/>
          <a:p>
            <a:pPr algn="ctr">
              <a:spcBef>
                <a:spcPts val="0"/>
              </a:spcBef>
              <a:defRPr/>
            </a:pP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 A randomized clinical trial to prevent type 2 diabetes in persons at high risk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0F7E3163-D192-496D-8606-C677B432795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17" y="2390862"/>
            <a:ext cx="2921046" cy="249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F8E53887-4902-4781-AB53-0AB84934A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5211763"/>
            <a:ext cx="82756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2000">
                <a:solidFill>
                  <a:schemeClr val="tx2"/>
                </a:solidFill>
              </a:rPr>
              <a:t>Sponsored by the NIH, NIDDK,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2000">
                <a:solidFill>
                  <a:schemeClr val="tx2"/>
                </a:solidFill>
              </a:rPr>
              <a:t> NIA, NICHD, IHS, CDC, ADA and other agencies and corporations</a:t>
            </a: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C9BD0432-3C5A-459D-8C0D-A02BF9A4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71450"/>
            <a:ext cx="7686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b="1">
                <a:solidFill>
                  <a:srgbClr val="333333"/>
                </a:solidFill>
                <a:latin typeface="Arial Narrow" panose="020B0606020202030204" pitchFamily="34" charset="0"/>
              </a:rPr>
              <a:t>The Diabetes Prevention Program (DPP)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>
            <a:extLst>
              <a:ext uri="{FF2B5EF4-FFF2-40B4-BE49-F238E27FC236}">
                <a16:creationId xmlns:a16="http://schemas.microsoft.com/office/drawing/2014/main" id="{E02F39B9-D2D9-494F-84E4-3B1D91AD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Study Population</a:t>
            </a:r>
            <a:endParaRPr lang="fr-CA" altLang="fr-FR"/>
          </a:p>
        </p:txBody>
      </p:sp>
      <p:sp>
        <p:nvSpPr>
          <p:cNvPr id="25603" name="Espace réservé du texte 3">
            <a:extLst>
              <a:ext uri="{FF2B5EF4-FFF2-40B4-BE49-F238E27FC236}">
                <a16:creationId xmlns:a16="http://schemas.microsoft.com/office/drawing/2014/main" id="{330C1DF5-07B7-4D42-88F2-4A2CF4AC8F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fr-FR"/>
              <a:t>Adapted from Knowler WC et al. N Engl J Med 2002;346:393-403</a:t>
            </a:r>
          </a:p>
        </p:txBody>
      </p:sp>
      <p:graphicFrame>
        <p:nvGraphicFramePr>
          <p:cNvPr id="25604" name="Graphique 5">
            <a:extLst>
              <a:ext uri="{FF2B5EF4-FFF2-40B4-BE49-F238E27FC236}">
                <a16:creationId xmlns:a16="http://schemas.microsoft.com/office/drawing/2014/main" id="{799214AC-6942-4F65-9047-7F6814044CC8}"/>
              </a:ext>
            </a:extLst>
          </p:cNvPr>
          <p:cNvGraphicFramePr>
            <a:graphicFrameLocks/>
          </p:cNvGraphicFramePr>
          <p:nvPr/>
        </p:nvGraphicFramePr>
        <p:xfrm>
          <a:off x="617538" y="341313"/>
          <a:ext cx="5024437" cy="573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r:id="rId3" imgW="5023539" imgH="5730737" progId="Excel.Chart.8">
                  <p:embed/>
                </p:oleObj>
              </mc:Choice>
              <mc:Fallback>
                <p:oleObj r:id="rId3" imgW="5023539" imgH="5730737" progId="Excel.Chart.8">
                  <p:embed/>
                  <p:pic>
                    <p:nvPicPr>
                      <p:cNvPr id="0" name="Graphiqu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341313"/>
                        <a:ext cx="5024437" cy="573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5" name="Groupe 6">
            <a:extLst>
              <a:ext uri="{FF2B5EF4-FFF2-40B4-BE49-F238E27FC236}">
                <a16:creationId xmlns:a16="http://schemas.microsoft.com/office/drawing/2014/main" id="{8EB32BD1-0FCA-4F61-B593-577795C50871}"/>
              </a:ext>
            </a:extLst>
          </p:cNvPr>
          <p:cNvGrpSpPr>
            <a:grpSpLocks/>
          </p:cNvGrpSpPr>
          <p:nvPr/>
        </p:nvGrpSpPr>
        <p:grpSpPr bwMode="auto">
          <a:xfrm>
            <a:off x="5273675" y="4257675"/>
            <a:ext cx="4133850" cy="1617663"/>
            <a:chOff x="460375" y="1468438"/>
            <a:chExt cx="4133786" cy="1617464"/>
          </a:xfrm>
        </p:grpSpPr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3F0B27C4-C13F-4475-9ED8-26DC6DC5F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375" y="1468438"/>
              <a:ext cx="3700145" cy="1617464"/>
            </a:xfrm>
            <a:prstGeom prst="round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Caucasian	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African-American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Hispanic-American	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Asian-American &amp; Pacific Islander</a:t>
              </a:r>
            </a:p>
            <a:p>
              <a:pPr eaLnBrk="0" hangingPunct="0"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American Indian</a:t>
              </a:r>
            </a:p>
            <a:p>
              <a:pPr eaLnBrk="0" hangingPunct="0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Total</a:t>
              </a:r>
            </a:p>
          </p:txBody>
        </p:sp>
        <p:sp>
          <p:nvSpPr>
            <p:cNvPr id="25623" name="Text Box 10">
              <a:extLst>
                <a:ext uri="{FF2B5EF4-FFF2-40B4-BE49-F238E27FC236}">
                  <a16:creationId xmlns:a16="http://schemas.microsoft.com/office/drawing/2014/main" id="{D750AA79-862B-4FA5-98DA-2F706164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5913" y="1542108"/>
              <a:ext cx="1218248" cy="146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400"/>
                <a:t>1768	</a:t>
              </a:r>
            </a:p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400"/>
                <a:t>645	</a:t>
              </a:r>
            </a:p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400"/>
                <a:t>508	</a:t>
              </a:r>
            </a:p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400"/>
                <a:t>142</a:t>
              </a:r>
            </a:p>
            <a:p>
              <a:pPr algn="l">
                <a:spcBef>
                  <a:spcPct val="0"/>
                </a:spcBef>
                <a:spcAft>
                  <a:spcPts val="600"/>
                </a:spcAft>
              </a:pPr>
              <a:r>
                <a:rPr lang="en-US" altLang="fr-FR" sz="1400"/>
                <a:t>171</a:t>
              </a:r>
            </a:p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400" b="1"/>
                <a:t>3234</a:t>
              </a:r>
            </a:p>
          </p:txBody>
        </p:sp>
      </p:grpSp>
      <p:grpSp>
        <p:nvGrpSpPr>
          <p:cNvPr id="25606" name="Groupe 9">
            <a:extLst>
              <a:ext uri="{FF2B5EF4-FFF2-40B4-BE49-F238E27FC236}">
                <a16:creationId xmlns:a16="http://schemas.microsoft.com/office/drawing/2014/main" id="{601235CC-744B-4F70-BD61-DB790EADBFFE}"/>
              </a:ext>
            </a:extLst>
          </p:cNvPr>
          <p:cNvGrpSpPr>
            <a:grpSpLocks/>
          </p:cNvGrpSpPr>
          <p:nvPr/>
        </p:nvGrpSpPr>
        <p:grpSpPr bwMode="auto">
          <a:xfrm>
            <a:off x="6354763" y="1176338"/>
            <a:ext cx="2339975" cy="1611312"/>
            <a:chOff x="6705601" y="1054458"/>
            <a:chExt cx="2339340" cy="1612542"/>
          </a:xfrm>
        </p:grpSpPr>
        <p:sp>
          <p:nvSpPr>
            <p:cNvPr id="11" name="Rectangle à coins arrondis 10">
              <a:extLst>
                <a:ext uri="{FF2B5EF4-FFF2-40B4-BE49-F238E27FC236}">
                  <a16:creationId xmlns:a16="http://schemas.microsoft.com/office/drawing/2014/main" id="{CBF2B0E2-D859-4B9A-B77B-B8D2190C5054}"/>
                </a:ext>
              </a:extLst>
            </p:cNvPr>
            <p:cNvSpPr/>
            <p:nvPr/>
          </p:nvSpPr>
          <p:spPr>
            <a:xfrm>
              <a:off x="6705601" y="1054458"/>
              <a:ext cx="2339340" cy="1612542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fr-CA" sz="1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C35EA6-E271-4981-A408-A9600DED371C}"/>
                </a:ext>
              </a:extLst>
            </p:cNvPr>
            <p:cNvSpPr/>
            <p:nvPr/>
          </p:nvSpPr>
          <p:spPr>
            <a:xfrm>
              <a:off x="6964293" y="1203797"/>
              <a:ext cx="180926" cy="1795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11" name="ZoneTexte 12">
              <a:extLst>
                <a:ext uri="{FF2B5EF4-FFF2-40B4-BE49-F238E27FC236}">
                  <a16:creationId xmlns:a16="http://schemas.microsoft.com/office/drawing/2014/main" id="{B79B303D-4CBB-4E71-ADC2-52184615F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487" y="1139897"/>
              <a:ext cx="10310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400"/>
                <a:t>Caucasian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E65819-99C7-4997-9340-82A590A91153}"/>
                </a:ext>
              </a:extLst>
            </p:cNvPr>
            <p:cNvSpPr/>
            <p:nvPr/>
          </p:nvSpPr>
          <p:spPr>
            <a:xfrm>
              <a:off x="6964293" y="1481821"/>
              <a:ext cx="180926" cy="17952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13" name="ZoneTexte 14">
              <a:extLst>
                <a:ext uri="{FF2B5EF4-FFF2-40B4-BE49-F238E27FC236}">
                  <a16:creationId xmlns:a16="http://schemas.microsoft.com/office/drawing/2014/main" id="{38D1449D-9093-4FD7-8669-602CB34CE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487" y="1418027"/>
              <a:ext cx="15584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400"/>
                <a:t>African-American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57AC9E-E08F-42BB-88F5-4098A64AAAD2}"/>
                </a:ext>
              </a:extLst>
            </p:cNvPr>
            <p:cNvSpPr/>
            <p:nvPr/>
          </p:nvSpPr>
          <p:spPr>
            <a:xfrm>
              <a:off x="6964293" y="1759846"/>
              <a:ext cx="180926" cy="17952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15" name="ZoneTexte 16">
              <a:extLst>
                <a:ext uri="{FF2B5EF4-FFF2-40B4-BE49-F238E27FC236}">
                  <a16:creationId xmlns:a16="http://schemas.microsoft.com/office/drawing/2014/main" id="{D5F19B66-D2F7-468A-950B-32CECF643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487" y="1696157"/>
              <a:ext cx="16882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400"/>
                <a:t>Hispanic-American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3E97D4-747A-45AB-A6BF-18CE4A36E8ED}"/>
                </a:ext>
              </a:extLst>
            </p:cNvPr>
            <p:cNvSpPr/>
            <p:nvPr/>
          </p:nvSpPr>
          <p:spPr>
            <a:xfrm>
              <a:off x="6964293" y="2037870"/>
              <a:ext cx="180926" cy="17952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17" name="ZoneTexte 18">
              <a:extLst>
                <a:ext uri="{FF2B5EF4-FFF2-40B4-BE49-F238E27FC236}">
                  <a16:creationId xmlns:a16="http://schemas.microsoft.com/office/drawing/2014/main" id="{26BA196A-3A05-4EAB-A0C3-5114F30F3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487" y="1974287"/>
              <a:ext cx="6335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400"/>
                <a:t>Asian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637B7A-814E-411F-92CF-5DF5964E0E40}"/>
                </a:ext>
              </a:extLst>
            </p:cNvPr>
            <p:cNvSpPr/>
            <p:nvPr/>
          </p:nvSpPr>
          <p:spPr>
            <a:xfrm>
              <a:off x="6964293" y="2315895"/>
              <a:ext cx="180926" cy="181113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19" name="ZoneTexte 20">
              <a:extLst>
                <a:ext uri="{FF2B5EF4-FFF2-40B4-BE49-F238E27FC236}">
                  <a16:creationId xmlns:a16="http://schemas.microsoft.com/office/drawing/2014/main" id="{83C5C525-9221-42B8-88ED-1BE1A166E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487" y="2252417"/>
              <a:ext cx="14782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400"/>
                <a:t>American Indian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33EA3A1-1AEE-40EE-8B85-569D2683C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3662" tIns="47625" rIns="93662" bIns="47625"/>
          <a:lstStyle/>
          <a:p>
            <a:r>
              <a:rPr lang="en-US" altLang="fr-FR"/>
              <a:t>Study Interventions</a:t>
            </a:r>
          </a:p>
        </p:txBody>
      </p:sp>
      <p:grpSp>
        <p:nvGrpSpPr>
          <p:cNvPr id="26627" name="Groupe 6">
            <a:extLst>
              <a:ext uri="{FF2B5EF4-FFF2-40B4-BE49-F238E27FC236}">
                <a16:creationId xmlns:a16="http://schemas.microsoft.com/office/drawing/2014/main" id="{F1AF2F88-0566-4EF7-9DE6-3B443C174A9C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1174750"/>
            <a:ext cx="7483475" cy="4697413"/>
            <a:chOff x="550387" y="1022463"/>
            <a:chExt cx="7482050" cy="4696691"/>
          </a:xfrm>
        </p:grpSpPr>
        <p:sp>
          <p:nvSpPr>
            <p:cNvPr id="2223107" name="Rectangle 3">
              <a:extLst>
                <a:ext uri="{FF2B5EF4-FFF2-40B4-BE49-F238E27FC236}">
                  <a16:creationId xmlns:a16="http://schemas.microsoft.com/office/drawing/2014/main" id="{376DA3F7-C738-4774-8244-4D76D6AFE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275" y="3173195"/>
              <a:ext cx="6117060" cy="576173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dirty="0"/>
                <a:t>Standard lifestyle recommendations</a:t>
              </a:r>
            </a:p>
          </p:txBody>
        </p:sp>
        <p:grpSp>
          <p:nvGrpSpPr>
            <p:cNvPr id="26629" name="Groupe 3">
              <a:extLst>
                <a:ext uri="{FF2B5EF4-FFF2-40B4-BE49-F238E27FC236}">
                  <a16:creationId xmlns:a16="http://schemas.microsoft.com/office/drawing/2014/main" id="{6E6A93F7-7419-4151-A91B-5C89BAEDBB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387" y="4751181"/>
              <a:ext cx="7482050" cy="507940"/>
              <a:chOff x="550387" y="4577964"/>
              <a:chExt cx="7482050" cy="507940"/>
            </a:xfrm>
          </p:grpSpPr>
          <p:sp>
            <p:nvSpPr>
              <p:cNvPr id="2223108" name="Rectangle 4">
                <a:extLst>
                  <a:ext uri="{FF2B5EF4-FFF2-40B4-BE49-F238E27FC236}">
                    <a16:creationId xmlns:a16="http://schemas.microsoft.com/office/drawing/2014/main" id="{F31BB2B4-5E68-4512-A832-D4A767BE1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387" y="4577711"/>
                <a:ext cx="2780770" cy="507922"/>
              </a:xfrm>
              <a:prstGeom prst="round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dirty="0"/>
                  <a:t>Intensive lifestyle</a:t>
                </a:r>
              </a:p>
            </p:txBody>
          </p:sp>
          <p:sp>
            <p:nvSpPr>
              <p:cNvPr id="2223109" name="Rectangle 5">
                <a:extLst>
                  <a:ext uri="{FF2B5EF4-FFF2-40B4-BE49-F238E27FC236}">
                    <a16:creationId xmlns:a16="http://schemas.microsoft.com/office/drawing/2014/main" id="{47372C9D-EA14-472C-BFF8-2C40E3D08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903" y="4577711"/>
                <a:ext cx="1596721" cy="507922"/>
              </a:xfrm>
              <a:prstGeom prst="round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400" dirty="0"/>
                  <a:t>Metformin</a:t>
                </a:r>
              </a:p>
            </p:txBody>
          </p:sp>
          <p:sp>
            <p:nvSpPr>
              <p:cNvPr id="2223110" name="Rectangle 6">
                <a:extLst>
                  <a:ext uri="{FF2B5EF4-FFF2-40B4-BE49-F238E27FC236}">
                    <a16:creationId xmlns:a16="http://schemas.microsoft.com/office/drawing/2014/main" id="{7E7B0860-A918-4B4D-83E6-480BA3FB8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7603" y="4577711"/>
                <a:ext cx="1334834" cy="507922"/>
              </a:xfrm>
              <a:prstGeom prst="round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400" dirty="0"/>
                  <a:t>Placebo</a:t>
                </a:r>
              </a:p>
            </p:txBody>
          </p:sp>
        </p:grpSp>
        <p:grpSp>
          <p:nvGrpSpPr>
            <p:cNvPr id="26630" name="Groupe 2">
              <a:extLst>
                <a:ext uri="{FF2B5EF4-FFF2-40B4-BE49-F238E27FC236}">
                  <a16:creationId xmlns:a16="http://schemas.microsoft.com/office/drawing/2014/main" id="{4C8FABCC-7130-44E8-8E03-488C5358B5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002" y="3904946"/>
              <a:ext cx="5415809" cy="669926"/>
              <a:chOff x="1994254" y="3729615"/>
              <a:chExt cx="5415809" cy="669926"/>
            </a:xfrm>
          </p:grpSpPr>
          <p:sp>
            <p:nvSpPr>
              <p:cNvPr id="2223113" name="Line 9">
                <a:extLst>
                  <a:ext uri="{FF2B5EF4-FFF2-40B4-BE49-F238E27FC236}">
                    <a16:creationId xmlns:a16="http://schemas.microsoft.com/office/drawing/2014/main" id="{A6859E66-229E-404D-AF01-85FC84C51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4390" y="3729589"/>
                <a:ext cx="996760" cy="669822"/>
              </a:xfrm>
              <a:prstGeom prst="line">
                <a:avLst/>
              </a:prstGeom>
              <a:ln w="120650">
                <a:solidFill>
                  <a:srgbClr val="51515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en-US"/>
              </a:p>
            </p:txBody>
          </p:sp>
          <p:sp>
            <p:nvSpPr>
              <p:cNvPr id="2223114" name="Line 10">
                <a:extLst>
                  <a:ext uri="{FF2B5EF4-FFF2-40B4-BE49-F238E27FC236}">
                    <a16:creationId xmlns:a16="http://schemas.microsoft.com/office/drawing/2014/main" id="{BADE4F55-A074-45A7-A58D-C744A1E5E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6754" y="3729589"/>
                <a:ext cx="0" cy="669822"/>
              </a:xfrm>
              <a:prstGeom prst="line">
                <a:avLst/>
              </a:prstGeom>
              <a:ln w="120650">
                <a:solidFill>
                  <a:srgbClr val="51515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en-US"/>
              </a:p>
            </p:txBody>
          </p:sp>
          <p:sp>
            <p:nvSpPr>
              <p:cNvPr id="2223115" name="Line 11">
                <a:extLst>
                  <a:ext uri="{FF2B5EF4-FFF2-40B4-BE49-F238E27FC236}">
                    <a16:creationId xmlns:a16="http://schemas.microsoft.com/office/drawing/2014/main" id="{0342C10A-D593-4538-9DCA-3253FE19A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1078" y="3729589"/>
                <a:ext cx="888831" cy="669822"/>
              </a:xfrm>
              <a:prstGeom prst="line">
                <a:avLst/>
              </a:prstGeom>
              <a:ln w="120650">
                <a:solidFill>
                  <a:srgbClr val="51515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6631" name="Groupe 1">
              <a:extLst>
                <a:ext uri="{FF2B5EF4-FFF2-40B4-BE49-F238E27FC236}">
                  <a16:creationId xmlns:a16="http://schemas.microsoft.com/office/drawing/2014/main" id="{79006C1E-CB53-4882-A175-6973C6709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1085" y="2101215"/>
              <a:ext cx="2517266" cy="993201"/>
              <a:chOff x="3331085" y="1024890"/>
              <a:chExt cx="2517266" cy="993201"/>
            </a:xfrm>
          </p:grpSpPr>
          <p:sp>
            <p:nvSpPr>
              <p:cNvPr id="2223111" name="AutoShape 7">
                <a:extLst>
                  <a:ext uri="{FF2B5EF4-FFF2-40B4-BE49-F238E27FC236}">
                    <a16:creationId xmlns:a16="http://schemas.microsoft.com/office/drawing/2014/main" id="{3D6762E2-7DA2-4688-9FAD-633924399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373946" y="1657200"/>
                <a:ext cx="431718" cy="360307"/>
              </a:xfrm>
              <a:prstGeom prst="downArrow">
                <a:avLst>
                  <a:gd name="adj1" fmla="val 50000"/>
                  <a:gd name="adj2" fmla="val 50060"/>
                </a:avLst>
              </a:prstGeom>
              <a:solidFill>
                <a:srgbClr val="515151"/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en-US"/>
              </a:p>
            </p:txBody>
          </p:sp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3B5BE3AE-203A-4E6F-AD83-165CBB7A2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157" y="1025472"/>
                <a:ext cx="2517296" cy="57458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/>
                  <a:t>Randomized</a:t>
                </a:r>
              </a:p>
            </p:txBody>
          </p:sp>
        </p:grpSp>
        <p:grpSp>
          <p:nvGrpSpPr>
            <p:cNvPr id="26632" name="Groupe 5">
              <a:extLst>
                <a:ext uri="{FF2B5EF4-FFF2-40B4-BE49-F238E27FC236}">
                  <a16:creationId xmlns:a16="http://schemas.microsoft.com/office/drawing/2014/main" id="{55237FA7-F179-46E9-837D-37A09B3ED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4835" y="1022463"/>
              <a:ext cx="3469766" cy="993201"/>
              <a:chOff x="2854835" y="2098788"/>
              <a:chExt cx="3469766" cy="993201"/>
            </a:xfrm>
          </p:grpSpPr>
          <p:sp>
            <p:nvSpPr>
              <p:cNvPr id="2223112" name="AutoShape 8">
                <a:extLst>
                  <a:ext uri="{FF2B5EF4-FFF2-40B4-BE49-F238E27FC236}">
                    <a16:creationId xmlns:a16="http://schemas.microsoft.com/office/drawing/2014/main" id="{2CA25353-2404-4A3F-934C-81E342568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373946" y="2732103"/>
                <a:ext cx="431718" cy="360306"/>
              </a:xfrm>
              <a:prstGeom prst="downArrow">
                <a:avLst>
                  <a:gd name="adj1" fmla="val 50000"/>
                  <a:gd name="adj2" fmla="val 50060"/>
                </a:avLst>
              </a:prstGeom>
              <a:solidFill>
                <a:srgbClr val="515151"/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F3AF7F98-CDF4-4086-9F07-FCBF9486C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4998" y="2098788"/>
                <a:ext cx="3469614" cy="57617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/>
                  <a:t>Eligible participants</a:t>
                </a:r>
              </a:p>
            </p:txBody>
          </p:sp>
        </p:grpSp>
        <p:grpSp>
          <p:nvGrpSpPr>
            <p:cNvPr id="26633" name="Groupe 4">
              <a:extLst>
                <a:ext uri="{FF2B5EF4-FFF2-40B4-BE49-F238E27FC236}">
                  <a16:creationId xmlns:a16="http://schemas.microsoft.com/office/drawing/2014/main" id="{65B62A81-D17F-4ACD-9774-1D25211C48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7348" y="5352387"/>
              <a:ext cx="6576057" cy="366767"/>
              <a:chOff x="1408741" y="5643852"/>
              <a:chExt cx="6576057" cy="366767"/>
            </a:xfrm>
          </p:grpSpPr>
          <p:sp>
            <p:nvSpPr>
              <p:cNvPr id="26634" name="Rectangle 4">
                <a:extLst>
                  <a:ext uri="{FF2B5EF4-FFF2-40B4-BE49-F238E27FC236}">
                    <a16:creationId xmlns:a16="http://schemas.microsoft.com/office/drawing/2014/main" id="{57FFB644-BD7D-4EF0-85CB-BEA5DE917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8741" y="5643852"/>
                <a:ext cx="1125309" cy="36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1800" b="1"/>
                  <a:t>(n=1079)</a:t>
                </a:r>
              </a:p>
            </p:txBody>
          </p:sp>
          <p:sp>
            <p:nvSpPr>
              <p:cNvPr id="26635" name="Rectangle 5">
                <a:extLst>
                  <a:ext uri="{FF2B5EF4-FFF2-40B4-BE49-F238E27FC236}">
                    <a16:creationId xmlns:a16="http://schemas.microsoft.com/office/drawing/2014/main" id="{70FB170C-3C76-41DA-8644-1D993FA1F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114" y="5643852"/>
                <a:ext cx="1125309" cy="36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1800" b="1"/>
                  <a:t>(n=1073)</a:t>
                </a:r>
              </a:p>
            </p:txBody>
          </p:sp>
          <p:sp>
            <p:nvSpPr>
              <p:cNvPr id="26636" name="Rectangle 6">
                <a:extLst>
                  <a:ext uri="{FF2B5EF4-FFF2-40B4-BE49-F238E27FC236}">
                    <a16:creationId xmlns:a16="http://schemas.microsoft.com/office/drawing/2014/main" id="{CF30985B-D72A-4964-A36D-A40B209F3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9489" y="5643852"/>
                <a:ext cx="1125309" cy="36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1800" b="1"/>
                  <a:t>(n=1082)</a:t>
                </a:r>
              </a:p>
            </p:txBody>
          </p:sp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95901F9A-0DAA-4024-A895-E03A153D8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3413" y="1347788"/>
            <a:ext cx="4656137" cy="684212"/>
          </a:xfrm>
        </p:spPr>
        <p:txBody>
          <a:bodyPr lIns="93662" tIns="47625" rIns="93662" bIns="47625"/>
          <a:lstStyle/>
          <a:p>
            <a:pPr mar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fr-FR" sz="2800" b="1">
                <a:solidFill>
                  <a:schemeClr val="tx2"/>
                </a:solidFill>
              </a:rPr>
              <a:t>Intensive lifestyle goals  </a:t>
            </a:r>
            <a:endParaRPr lang="en-US" altLang="fr-FR" sz="2400" b="1">
              <a:solidFill>
                <a:schemeClr val="tx2"/>
              </a:solidFill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A93EF379-79EF-47A7-964C-7C38E44B6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2244725"/>
            <a:ext cx="81597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>
            <a:lvl1pPr marL="457200" indent="-274638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fr-FR" sz="2400">
                <a:solidFill>
                  <a:schemeClr val="tx2"/>
                </a:solidFill>
              </a:rPr>
              <a:t>  </a:t>
            </a:r>
            <a:r>
              <a:rPr lang="en-US" altLang="fr-FR" sz="2400"/>
              <a:t>Reduction of fat and calorie intake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fr-FR" sz="2400"/>
              <a:t>  Physical activity at least 150 minutes/week 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fr-FR" sz="2400"/>
              <a:t>  Achieve and maintain at least 7% weight loss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7B857950-CD9B-42E9-A468-3653FB4F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4165600"/>
            <a:ext cx="31178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fr-FR" b="1">
                <a:solidFill>
                  <a:schemeClr val="tx2"/>
                </a:solidFill>
              </a:rPr>
              <a:t> Metformin goals</a:t>
            </a: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FBA07436-40A9-4D42-B900-37353BB0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153988"/>
            <a:ext cx="76866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7625" rIns="93662" bIns="47625" anchor="ctr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b="1">
                <a:solidFill>
                  <a:srgbClr val="333333"/>
                </a:solidFill>
                <a:latin typeface="Arial Narrow" panose="020B0606020202030204" pitchFamily="34" charset="0"/>
              </a:rPr>
              <a:t>Lifestyle &amp; Metformin Interventions</a:t>
            </a:r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B2ECC135-49DA-4EEC-81C6-BE3B3B6D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4784725"/>
            <a:ext cx="46323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457200" indent="-4572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SzPct val="80000"/>
              <a:buFont typeface="Wingdings" panose="05000000000000000000" pitchFamily="2" charset="2"/>
              <a:buChar char="q"/>
            </a:pPr>
            <a:r>
              <a:rPr lang="en-US" altLang="fr-FR" sz="2400"/>
              <a:t>Metformin 850 mg twice daily</a:t>
            </a:r>
            <a:endParaRPr lang="en-US" altLang="fr-FR" u="sng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B25DE437-61F6-4E03-9FE1-57AA553D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Study Timeline</a:t>
            </a:r>
          </a:p>
        </p:txBody>
      </p:sp>
      <p:sp>
        <p:nvSpPr>
          <p:cNvPr id="28675" name="Espace réservé du texte 5">
            <a:extLst>
              <a:ext uri="{FF2B5EF4-FFF2-40B4-BE49-F238E27FC236}">
                <a16:creationId xmlns:a16="http://schemas.microsoft.com/office/drawing/2014/main" id="{D05959AD-4685-481A-9133-8CEBF0BE9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fr-FR"/>
              <a:t>Adapted from </a:t>
            </a:r>
            <a:r>
              <a:rPr lang="en-US" altLang="fr-FR"/>
              <a:t>Diabetes Prevention Program Research Group </a:t>
            </a:r>
            <a:r>
              <a:rPr altLang="fr-FR"/>
              <a:t>Lancet 2009;374:1677-86</a:t>
            </a:r>
          </a:p>
        </p:txBody>
      </p:sp>
      <p:grpSp>
        <p:nvGrpSpPr>
          <p:cNvPr id="28676" name="Groupe 726023">
            <a:extLst>
              <a:ext uri="{FF2B5EF4-FFF2-40B4-BE49-F238E27FC236}">
                <a16:creationId xmlns:a16="http://schemas.microsoft.com/office/drawing/2014/main" id="{F7B1D89A-765B-4E4A-9375-67F8A1280DCD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1085850"/>
            <a:ext cx="8355012" cy="3821113"/>
            <a:chOff x="754666" y="1207702"/>
            <a:chExt cx="8354122" cy="3822352"/>
          </a:xfrm>
        </p:grpSpPr>
        <p:grpSp>
          <p:nvGrpSpPr>
            <p:cNvPr id="28680" name="Groupe 726022">
              <a:extLst>
                <a:ext uri="{FF2B5EF4-FFF2-40B4-BE49-F238E27FC236}">
                  <a16:creationId xmlns:a16="http://schemas.microsoft.com/office/drawing/2014/main" id="{7E07145F-DF47-4DE0-BFDE-46F1208D22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666" y="3830606"/>
              <a:ext cx="8354122" cy="1199448"/>
              <a:chOff x="754666" y="4283612"/>
              <a:chExt cx="8354122" cy="1199448"/>
            </a:xfrm>
          </p:grpSpPr>
          <p:sp>
            <p:nvSpPr>
              <p:cNvPr id="7" name="Flèche droite 6">
                <a:extLst>
                  <a:ext uri="{FF2B5EF4-FFF2-40B4-BE49-F238E27FC236}">
                    <a16:creationId xmlns:a16="http://schemas.microsoft.com/office/drawing/2014/main" id="{C6986652-755A-4232-8324-02820B011978}"/>
                  </a:ext>
                </a:extLst>
              </p:cNvPr>
              <p:cNvSpPr/>
              <p:nvPr/>
            </p:nvSpPr>
            <p:spPr>
              <a:xfrm>
                <a:off x="1334041" y="4284108"/>
                <a:ext cx="7255690" cy="719371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3"/>
                  </a:gs>
                  <a:gs pos="4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06" name="ZoneTexte 7">
                <a:extLst>
                  <a:ext uri="{FF2B5EF4-FFF2-40B4-BE49-F238E27FC236}">
                    <a16:creationId xmlns:a16="http://schemas.microsoft.com/office/drawing/2014/main" id="{45CA66BC-EA66-42C0-9832-744BAFC6B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666" y="5144506"/>
                <a:ext cx="117532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June 1996</a:t>
                </a:r>
              </a:p>
            </p:txBody>
          </p:sp>
          <p:sp>
            <p:nvSpPr>
              <p:cNvPr id="28707" name="ZoneTexte 10">
                <a:extLst>
                  <a:ext uri="{FF2B5EF4-FFF2-40B4-BE49-F238E27FC236}">
                    <a16:creationId xmlns:a16="http://schemas.microsoft.com/office/drawing/2014/main" id="{09FF4967-ECF3-4CA5-A780-0E3015C22C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0504" y="5144506"/>
                <a:ext cx="16882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December 2013</a:t>
                </a:r>
              </a:p>
            </p:txBody>
          </p:sp>
          <p:sp>
            <p:nvSpPr>
              <p:cNvPr id="28708" name="ZoneTexte 11">
                <a:extLst>
                  <a:ext uri="{FF2B5EF4-FFF2-40B4-BE49-F238E27FC236}">
                    <a16:creationId xmlns:a16="http://schemas.microsoft.com/office/drawing/2014/main" id="{EE6F6842-A868-4CF7-9BA1-B6F711B74D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553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1998</a:t>
                </a:r>
              </a:p>
            </p:txBody>
          </p:sp>
          <p:sp>
            <p:nvSpPr>
              <p:cNvPr id="28709" name="ZoneTexte 12">
                <a:extLst>
                  <a:ext uri="{FF2B5EF4-FFF2-40B4-BE49-F238E27FC236}">
                    <a16:creationId xmlns:a16="http://schemas.microsoft.com/office/drawing/2014/main" id="{D53583E0-7749-4241-8475-95438F04BD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6873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2000</a:t>
                </a:r>
              </a:p>
            </p:txBody>
          </p:sp>
          <p:sp>
            <p:nvSpPr>
              <p:cNvPr id="28710" name="ZoneTexte 13">
                <a:extLst>
                  <a:ext uri="{FF2B5EF4-FFF2-40B4-BE49-F238E27FC236}">
                    <a16:creationId xmlns:a16="http://schemas.microsoft.com/office/drawing/2014/main" id="{24935BBA-E0CF-4637-8B8C-4037850DAD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4693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2002</a:t>
                </a:r>
              </a:p>
            </p:txBody>
          </p:sp>
          <p:sp>
            <p:nvSpPr>
              <p:cNvPr id="28711" name="ZoneTexte 14">
                <a:extLst>
                  <a:ext uri="{FF2B5EF4-FFF2-40B4-BE49-F238E27FC236}">
                    <a16:creationId xmlns:a16="http://schemas.microsoft.com/office/drawing/2014/main" id="{8217888D-CBEA-45CC-9EFC-C31848D22E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0036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2004</a:t>
                </a:r>
              </a:p>
            </p:txBody>
          </p:sp>
          <p:sp>
            <p:nvSpPr>
              <p:cNvPr id="28712" name="ZoneTexte 15">
                <a:extLst>
                  <a:ext uri="{FF2B5EF4-FFF2-40B4-BE49-F238E27FC236}">
                    <a16:creationId xmlns:a16="http://schemas.microsoft.com/office/drawing/2014/main" id="{E50210DB-DA7C-4152-831E-869C1933D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5379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2006</a:t>
                </a:r>
              </a:p>
            </p:txBody>
          </p:sp>
          <p:sp>
            <p:nvSpPr>
              <p:cNvPr id="28713" name="ZoneTexte 16">
                <a:extLst>
                  <a:ext uri="{FF2B5EF4-FFF2-40B4-BE49-F238E27FC236}">
                    <a16:creationId xmlns:a16="http://schemas.microsoft.com/office/drawing/2014/main" id="{E45E93DC-CDA4-4A2E-85C8-86EA736577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2667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2008</a:t>
                </a:r>
              </a:p>
            </p:txBody>
          </p:sp>
          <p:sp>
            <p:nvSpPr>
              <p:cNvPr id="28714" name="ZoneTexte 17">
                <a:extLst>
                  <a:ext uri="{FF2B5EF4-FFF2-40B4-BE49-F238E27FC236}">
                    <a16:creationId xmlns:a16="http://schemas.microsoft.com/office/drawing/2014/main" id="{845C7CFA-F7BD-4AB4-B879-D77A9654D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2844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2010</a:t>
                </a:r>
              </a:p>
            </p:txBody>
          </p:sp>
          <p:sp>
            <p:nvSpPr>
              <p:cNvPr id="28715" name="ZoneTexte 18">
                <a:extLst>
                  <a:ext uri="{FF2B5EF4-FFF2-40B4-BE49-F238E27FC236}">
                    <a16:creationId xmlns:a16="http://schemas.microsoft.com/office/drawing/2014/main" id="{C4D34FF9-0B9E-4FBF-A101-1406A8BD3D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5163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2012</a:t>
                </a:r>
              </a:p>
            </p:txBody>
          </p: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1733EC64-349D-4EF2-9C6D-769D21DB5044}"/>
                  </a:ext>
                </a:extLst>
              </p:cNvPr>
              <p:cNvCxnSpPr/>
              <p:nvPr/>
            </p:nvCxnSpPr>
            <p:spPr>
              <a:xfrm flipH="1" flipV="1">
                <a:off x="1964212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0B43AB24-76F4-456B-9479-6F3FF31EACF9}"/>
                  </a:ext>
                </a:extLst>
              </p:cNvPr>
              <p:cNvCxnSpPr/>
              <p:nvPr/>
            </p:nvCxnSpPr>
            <p:spPr>
              <a:xfrm flipH="1" flipV="1">
                <a:off x="2767402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D977423A-1913-456F-A076-7D2FCAB180D4}"/>
                  </a:ext>
                </a:extLst>
              </p:cNvPr>
              <p:cNvCxnSpPr/>
              <p:nvPr/>
            </p:nvCxnSpPr>
            <p:spPr>
              <a:xfrm flipH="1" flipV="1">
                <a:off x="3569003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5B3563A9-E457-4FD2-8D0C-AAB6EDC7A181}"/>
                  </a:ext>
                </a:extLst>
              </p:cNvPr>
              <p:cNvCxnSpPr/>
              <p:nvPr/>
            </p:nvCxnSpPr>
            <p:spPr>
              <a:xfrm flipH="1" flipV="1">
                <a:off x="4372193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78EF7D1B-E6C2-4564-BF68-F580ACBF06DF}"/>
                  </a:ext>
                </a:extLst>
              </p:cNvPr>
              <p:cNvCxnSpPr/>
              <p:nvPr/>
            </p:nvCxnSpPr>
            <p:spPr>
              <a:xfrm flipH="1" flipV="1">
                <a:off x="5173795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94747665-67EE-4280-9E66-369A35828916}"/>
                  </a:ext>
                </a:extLst>
              </p:cNvPr>
              <p:cNvCxnSpPr/>
              <p:nvPr/>
            </p:nvCxnSpPr>
            <p:spPr>
              <a:xfrm flipH="1" flipV="1">
                <a:off x="5976985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00F4B9C1-AD19-41DA-A410-A9A61E58BD8C}"/>
                  </a:ext>
                </a:extLst>
              </p:cNvPr>
              <p:cNvCxnSpPr/>
              <p:nvPr/>
            </p:nvCxnSpPr>
            <p:spPr>
              <a:xfrm flipH="1" flipV="1">
                <a:off x="6780174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E0A42B29-5AD5-44BE-B9C8-67075D53EACB}"/>
                  </a:ext>
                </a:extLst>
              </p:cNvPr>
              <p:cNvCxnSpPr/>
              <p:nvPr/>
            </p:nvCxnSpPr>
            <p:spPr>
              <a:xfrm flipH="1" flipV="1">
                <a:off x="7581776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423D9247-85BE-4583-95F8-B3F93F5DF0F3}"/>
                  </a:ext>
                </a:extLst>
              </p:cNvPr>
              <p:cNvCxnSpPr/>
              <p:nvPr/>
            </p:nvCxnSpPr>
            <p:spPr>
              <a:xfrm flipH="1" flipV="1">
                <a:off x="1562617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F52374B5-2110-49B7-AA5B-B71FC2F6A564}"/>
                  </a:ext>
                </a:extLst>
              </p:cNvPr>
              <p:cNvCxnSpPr/>
              <p:nvPr/>
            </p:nvCxnSpPr>
            <p:spPr>
              <a:xfrm flipH="1" flipV="1">
                <a:off x="2365806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0BAADAF6-410F-45E0-9585-E10A1C299538}"/>
                  </a:ext>
                </a:extLst>
              </p:cNvPr>
              <p:cNvCxnSpPr/>
              <p:nvPr/>
            </p:nvCxnSpPr>
            <p:spPr>
              <a:xfrm flipH="1" flipV="1">
                <a:off x="3168996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A4BBD4E2-8C20-48CB-9F71-84DAFA2D40AD}"/>
                  </a:ext>
                </a:extLst>
              </p:cNvPr>
              <p:cNvCxnSpPr/>
              <p:nvPr/>
            </p:nvCxnSpPr>
            <p:spPr>
              <a:xfrm flipH="1" flipV="1">
                <a:off x="3970598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2BC7F525-3E64-4F8B-B8C7-94184B323FB3}"/>
                  </a:ext>
                </a:extLst>
              </p:cNvPr>
              <p:cNvCxnSpPr/>
              <p:nvPr/>
            </p:nvCxnSpPr>
            <p:spPr>
              <a:xfrm flipH="1" flipV="1">
                <a:off x="4773788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8534339E-1D42-421D-BECD-341624A21383}"/>
                  </a:ext>
                </a:extLst>
              </p:cNvPr>
              <p:cNvCxnSpPr/>
              <p:nvPr/>
            </p:nvCxnSpPr>
            <p:spPr>
              <a:xfrm flipH="1" flipV="1">
                <a:off x="5575389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E4445726-A114-42DB-BB4F-6F23AA811FF7}"/>
                  </a:ext>
                </a:extLst>
              </p:cNvPr>
              <p:cNvCxnSpPr/>
              <p:nvPr/>
            </p:nvCxnSpPr>
            <p:spPr>
              <a:xfrm flipH="1" flipV="1">
                <a:off x="6378579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DFBC9B60-DCD2-4DBD-A8F8-537078EAC80E}"/>
                  </a:ext>
                </a:extLst>
              </p:cNvPr>
              <p:cNvCxnSpPr/>
              <p:nvPr/>
            </p:nvCxnSpPr>
            <p:spPr>
              <a:xfrm flipH="1" flipV="1">
                <a:off x="7180181" y="4465142"/>
                <a:ext cx="0" cy="355715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681" name="Groupe 19">
              <a:extLst>
                <a:ext uri="{FF2B5EF4-FFF2-40B4-BE49-F238E27FC236}">
                  <a16:creationId xmlns:a16="http://schemas.microsoft.com/office/drawing/2014/main" id="{2F37EE09-20D5-42A1-809A-4F8C95787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048" y="2533462"/>
              <a:ext cx="1047104" cy="936330"/>
              <a:chOff x="640571" y="4008381"/>
              <a:chExt cx="1047104" cy="936330"/>
            </a:xfrm>
          </p:grpSpPr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DCDDB79-A362-473C-90B1-F21B88979A85}"/>
                  </a:ext>
                </a:extLst>
              </p:cNvPr>
              <p:cNvSpPr txBox="1"/>
              <p:nvPr/>
            </p:nvSpPr>
            <p:spPr>
              <a:xfrm>
                <a:off x="640254" y="4297633"/>
                <a:ext cx="1047638" cy="6463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r>
                  <a:rPr lang="fr-CA" sz="1200" b="1" dirty="0">
                    <a:solidFill>
                      <a:schemeClr val="accent3"/>
                    </a:solidFill>
                    <a:latin typeface="Arial" charset="0"/>
                    <a:cs typeface="+mn-cs"/>
                  </a:rPr>
                  <a:t>DPP </a:t>
                </a:r>
                <a:r>
                  <a:rPr lang="fr-CA" sz="1200" b="1" dirty="0" err="1">
                    <a:solidFill>
                      <a:schemeClr val="accent3"/>
                    </a:solidFill>
                    <a:latin typeface="Arial" charset="0"/>
                    <a:cs typeface="+mn-cs"/>
                  </a:rPr>
                  <a:t>recruitment</a:t>
                </a:r>
                <a:r>
                  <a:rPr lang="fr-CA" sz="1200" b="1" dirty="0">
                    <a:solidFill>
                      <a:schemeClr val="accent3"/>
                    </a:solidFill>
                    <a:latin typeface="Arial" charset="0"/>
                    <a:cs typeface="+mn-cs"/>
                  </a:rPr>
                  <a:t> </a:t>
                </a:r>
                <a:r>
                  <a:rPr lang="fr-CA" sz="1200" b="1" dirty="0" err="1">
                    <a:solidFill>
                      <a:schemeClr val="accent3"/>
                    </a:solidFill>
                    <a:latin typeface="Arial" charset="0"/>
                    <a:cs typeface="+mn-cs"/>
                  </a:rPr>
                  <a:t>began</a:t>
                </a:r>
                <a:endParaRPr lang="fr-CA" sz="1200" b="1" dirty="0">
                  <a:solidFill>
                    <a:schemeClr val="accent3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8704" name="ZoneTexte 42">
                <a:extLst>
                  <a:ext uri="{FF2B5EF4-FFF2-40B4-BE49-F238E27FC236}">
                    <a16:creationId xmlns:a16="http://schemas.microsoft.com/office/drawing/2014/main" id="{66D423BD-0E08-4393-A948-6D64CC1B0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344" y="4008381"/>
                <a:ext cx="8485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 b="1"/>
                  <a:t>1996</a:t>
                </a:r>
              </a:p>
            </p:txBody>
          </p:sp>
        </p:grpSp>
        <p:grpSp>
          <p:nvGrpSpPr>
            <p:cNvPr id="28682" name="Groupe 20">
              <a:extLst>
                <a:ext uri="{FF2B5EF4-FFF2-40B4-BE49-F238E27FC236}">
                  <a16:creationId xmlns:a16="http://schemas.microsoft.com/office/drawing/2014/main" id="{F9F0637D-280B-4E4F-B1BA-4C2CE1168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6736" y="2377320"/>
              <a:ext cx="1047104" cy="936330"/>
              <a:chOff x="1862877" y="4008381"/>
              <a:chExt cx="1047104" cy="936330"/>
            </a:xfrm>
          </p:grpSpPr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38B813C9-8BD0-4650-A5F3-938D4C1BBECC}"/>
                  </a:ext>
                </a:extLst>
              </p:cNvPr>
              <p:cNvSpPr txBox="1"/>
              <p:nvPr/>
            </p:nvSpPr>
            <p:spPr>
              <a:xfrm>
                <a:off x="1862891" y="4298149"/>
                <a:ext cx="1047638" cy="6463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r>
                  <a:rPr lang="fr-CA" sz="1200" b="1" dirty="0">
                    <a:solidFill>
                      <a:schemeClr val="accent3"/>
                    </a:solidFill>
                    <a:latin typeface="Arial" charset="0"/>
                    <a:cs typeface="+mn-cs"/>
                  </a:rPr>
                  <a:t>DPP </a:t>
                </a:r>
                <a:r>
                  <a:rPr lang="fr-CA" sz="1200" b="1" dirty="0" err="1">
                    <a:solidFill>
                      <a:schemeClr val="accent3"/>
                    </a:solidFill>
                    <a:latin typeface="Arial" charset="0"/>
                    <a:cs typeface="+mn-cs"/>
                  </a:rPr>
                  <a:t>enrollment</a:t>
                </a:r>
                <a:r>
                  <a:rPr lang="fr-CA" sz="1200" b="1" dirty="0">
                    <a:solidFill>
                      <a:schemeClr val="accent3"/>
                    </a:solidFill>
                    <a:latin typeface="Arial" charset="0"/>
                    <a:cs typeface="+mn-cs"/>
                  </a:rPr>
                  <a:t> </a:t>
                </a:r>
                <a:r>
                  <a:rPr lang="fr-CA" sz="1200" b="1" dirty="0" err="1">
                    <a:solidFill>
                      <a:schemeClr val="accent3"/>
                    </a:solidFill>
                    <a:latin typeface="Arial" charset="0"/>
                    <a:cs typeface="+mn-cs"/>
                  </a:rPr>
                  <a:t>completed</a:t>
                </a:r>
                <a:endParaRPr lang="fr-CA" sz="1200" b="1" dirty="0">
                  <a:solidFill>
                    <a:schemeClr val="accent3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8702" name="ZoneTexte 43">
                <a:extLst>
                  <a:ext uri="{FF2B5EF4-FFF2-40B4-BE49-F238E27FC236}">
                    <a16:creationId xmlns:a16="http://schemas.microsoft.com/office/drawing/2014/main" id="{0564FB2C-B5AD-43F3-850D-819EE84D0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0010" y="4008381"/>
                <a:ext cx="6937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 b="1"/>
                  <a:t>1999</a:t>
                </a:r>
              </a:p>
            </p:txBody>
          </p:sp>
        </p:grpSp>
        <p:grpSp>
          <p:nvGrpSpPr>
            <p:cNvPr id="28683" name="Groupe 726015">
              <a:extLst>
                <a:ext uri="{FF2B5EF4-FFF2-40B4-BE49-F238E27FC236}">
                  <a16:creationId xmlns:a16="http://schemas.microsoft.com/office/drawing/2014/main" id="{4531C5F6-2502-4745-8983-B9F7430D18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9485" y="2172602"/>
              <a:ext cx="777820" cy="742139"/>
              <a:chOff x="2892234" y="4017906"/>
              <a:chExt cx="777820" cy="742139"/>
            </a:xfrm>
          </p:grpSpPr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5AD8F4B4-57D7-4C86-8269-1EA3D7D338A0}"/>
                  </a:ext>
                </a:extLst>
              </p:cNvPr>
              <p:cNvSpPr txBox="1"/>
              <p:nvPr/>
            </p:nvSpPr>
            <p:spPr>
              <a:xfrm>
                <a:off x="2891897" y="4298010"/>
                <a:ext cx="777792" cy="4621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r>
                  <a:rPr lang="fr-CA" sz="1200" b="1" dirty="0">
                    <a:solidFill>
                      <a:schemeClr val="accent3"/>
                    </a:solidFill>
                    <a:latin typeface="Arial" charset="0"/>
                    <a:cs typeface="+mn-cs"/>
                  </a:rPr>
                  <a:t>DPP </a:t>
                </a:r>
                <a:r>
                  <a:rPr lang="fr-CA" sz="1200" b="1" dirty="0" err="1">
                    <a:solidFill>
                      <a:schemeClr val="accent3"/>
                    </a:solidFill>
                    <a:latin typeface="Arial" charset="0"/>
                    <a:cs typeface="+mn-cs"/>
                  </a:rPr>
                  <a:t>results</a:t>
                </a:r>
                <a:endParaRPr lang="fr-CA" sz="1200" b="1" dirty="0">
                  <a:solidFill>
                    <a:schemeClr val="accent3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8700" name="ZoneTexte 44">
                <a:extLst>
                  <a:ext uri="{FF2B5EF4-FFF2-40B4-BE49-F238E27FC236}">
                    <a16:creationId xmlns:a16="http://schemas.microsoft.com/office/drawing/2014/main" id="{DE7615E3-89A2-466A-B339-1B15FEA0D9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4250" y="4017906"/>
                <a:ext cx="6937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 b="1"/>
                  <a:t>2001</a:t>
                </a:r>
              </a:p>
            </p:txBody>
          </p:sp>
        </p:grpSp>
        <p:grpSp>
          <p:nvGrpSpPr>
            <p:cNvPr id="28684" name="Groupe 726016">
              <a:extLst>
                <a:ext uri="{FF2B5EF4-FFF2-40B4-BE49-F238E27FC236}">
                  <a16:creationId xmlns:a16="http://schemas.microsoft.com/office/drawing/2014/main" id="{2576B6FB-F460-4295-82D1-1616555BD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8324" y="1207702"/>
              <a:ext cx="777820" cy="742139"/>
              <a:chOff x="3705966" y="4017906"/>
              <a:chExt cx="777820" cy="742139"/>
            </a:xfrm>
          </p:grpSpPr>
          <p:sp>
            <p:nvSpPr>
              <p:cNvPr id="28697" name="ZoneTexte 39">
                <a:extLst>
                  <a:ext uri="{FF2B5EF4-FFF2-40B4-BE49-F238E27FC236}">
                    <a16:creationId xmlns:a16="http://schemas.microsoft.com/office/drawing/2014/main" id="{C21D2B17-3D95-4C80-B397-6D1A08831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5966" y="4298380"/>
                <a:ext cx="77782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200" b="1">
                    <a:solidFill>
                      <a:schemeClr val="tx2"/>
                    </a:solidFill>
                  </a:rPr>
                  <a:t>DPPOS began</a:t>
                </a:r>
              </a:p>
            </p:txBody>
          </p:sp>
          <p:sp>
            <p:nvSpPr>
              <p:cNvPr id="28698" name="ZoneTexte 45">
                <a:extLst>
                  <a:ext uri="{FF2B5EF4-FFF2-40B4-BE49-F238E27FC236}">
                    <a16:creationId xmlns:a16="http://schemas.microsoft.com/office/drawing/2014/main" id="{51617878-2ADA-4785-B7A8-BD328F62F2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7982" y="4017906"/>
                <a:ext cx="6937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 b="1"/>
                  <a:t>2002</a:t>
                </a:r>
              </a:p>
            </p:txBody>
          </p:sp>
        </p:grpSp>
        <p:grpSp>
          <p:nvGrpSpPr>
            <p:cNvPr id="28685" name="Groupe 726018">
              <a:extLst>
                <a:ext uri="{FF2B5EF4-FFF2-40B4-BE49-F238E27FC236}">
                  <a16:creationId xmlns:a16="http://schemas.microsoft.com/office/drawing/2014/main" id="{23CA7D4E-80DF-4A7E-8A70-1CF2798803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9070" y="1618550"/>
              <a:ext cx="847858" cy="926805"/>
              <a:chOff x="5972392" y="4017906"/>
              <a:chExt cx="847858" cy="926805"/>
            </a:xfrm>
          </p:grpSpPr>
          <p:sp>
            <p:nvSpPr>
              <p:cNvPr id="28695" name="ZoneTexte 40">
                <a:extLst>
                  <a:ext uri="{FF2B5EF4-FFF2-40B4-BE49-F238E27FC236}">
                    <a16:creationId xmlns:a16="http://schemas.microsoft.com/office/drawing/2014/main" id="{D4344CB8-17AA-4433-A5B9-4420877FD5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2392" y="4298380"/>
                <a:ext cx="84785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200" b="1">
                    <a:solidFill>
                      <a:schemeClr val="tx2"/>
                    </a:solidFill>
                  </a:rPr>
                  <a:t>DPPOS midpoint results</a:t>
                </a:r>
              </a:p>
            </p:txBody>
          </p:sp>
          <p:sp>
            <p:nvSpPr>
              <p:cNvPr id="28696" name="ZoneTexte 46">
                <a:extLst>
                  <a:ext uri="{FF2B5EF4-FFF2-40B4-BE49-F238E27FC236}">
                    <a16:creationId xmlns:a16="http://schemas.microsoft.com/office/drawing/2014/main" id="{B1DFDFC3-E8E3-4ABF-A849-17A90712C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427" y="4017906"/>
                <a:ext cx="6937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 b="1"/>
                  <a:t>2009</a:t>
                </a:r>
              </a:p>
            </p:txBody>
          </p:sp>
        </p:grpSp>
        <p:grpSp>
          <p:nvGrpSpPr>
            <p:cNvPr id="28686" name="Groupe 726019">
              <a:extLst>
                <a:ext uri="{FF2B5EF4-FFF2-40B4-BE49-F238E27FC236}">
                  <a16:creationId xmlns:a16="http://schemas.microsoft.com/office/drawing/2014/main" id="{368C91A7-C7DD-4A21-856F-AD9409B4A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8027" y="1831552"/>
              <a:ext cx="963906" cy="742139"/>
              <a:chOff x="7534142" y="4017906"/>
              <a:chExt cx="963906" cy="742139"/>
            </a:xfrm>
          </p:grpSpPr>
          <p:sp>
            <p:nvSpPr>
              <p:cNvPr id="28693" name="ZoneTexte 41">
                <a:extLst>
                  <a:ext uri="{FF2B5EF4-FFF2-40B4-BE49-F238E27FC236}">
                    <a16:creationId xmlns:a16="http://schemas.microsoft.com/office/drawing/2014/main" id="{063C8800-1A3A-4116-A47A-07E7A98AA4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142" y="4298380"/>
                <a:ext cx="9639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200" b="1">
                    <a:solidFill>
                      <a:schemeClr val="tx2"/>
                    </a:solidFill>
                  </a:rPr>
                  <a:t>DPPOS visits end</a:t>
                </a:r>
              </a:p>
            </p:txBody>
          </p:sp>
          <p:sp>
            <p:nvSpPr>
              <p:cNvPr id="28694" name="ZoneTexte 47">
                <a:extLst>
                  <a:ext uri="{FF2B5EF4-FFF2-40B4-BE49-F238E27FC236}">
                    <a16:creationId xmlns:a16="http://schemas.microsoft.com/office/drawing/2014/main" id="{90C2677B-7A49-47F6-BDE3-9EF1931C9B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9201" y="4017906"/>
                <a:ext cx="6937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 b="1"/>
                  <a:t>2013</a:t>
                </a:r>
              </a:p>
            </p:txBody>
          </p:sp>
        </p:grpSp>
        <p:cxnSp>
          <p:nvCxnSpPr>
            <p:cNvPr id="726022" name="Connecteur droit avec flèche 726021">
              <a:extLst>
                <a:ext uri="{FF2B5EF4-FFF2-40B4-BE49-F238E27FC236}">
                  <a16:creationId xmlns:a16="http://schemas.microsoft.com/office/drawing/2014/main" id="{9B2279AF-8A42-425B-AF43-D5E256AA8EBC}"/>
                </a:ext>
              </a:extLst>
            </p:cNvPr>
            <p:cNvCxnSpPr/>
            <p:nvPr/>
          </p:nvCxnSpPr>
          <p:spPr>
            <a:xfrm flipH="1">
              <a:off x="1362613" y="3557964"/>
              <a:ext cx="7937" cy="40335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3EDE1018-F1AB-4139-BD18-828A447C296D}"/>
                </a:ext>
              </a:extLst>
            </p:cNvPr>
            <p:cNvCxnSpPr/>
            <p:nvPr/>
          </p:nvCxnSpPr>
          <p:spPr>
            <a:xfrm flipH="1">
              <a:off x="2362632" y="3384871"/>
              <a:ext cx="7937" cy="57644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2C5E0F81-F70C-46A6-ABB1-B5310E66F796}"/>
                </a:ext>
              </a:extLst>
            </p:cNvPr>
            <p:cNvCxnSpPr/>
            <p:nvPr/>
          </p:nvCxnSpPr>
          <p:spPr>
            <a:xfrm flipH="1">
              <a:off x="3168996" y="2952931"/>
              <a:ext cx="7937" cy="100838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80D82728-56A9-4C27-B8AB-C1243068D23E}"/>
                </a:ext>
              </a:extLst>
            </p:cNvPr>
            <p:cNvCxnSpPr/>
            <p:nvPr/>
          </p:nvCxnSpPr>
          <p:spPr>
            <a:xfrm flipH="1">
              <a:off x="3562654" y="2017590"/>
              <a:ext cx="7937" cy="194373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459CA828-59E2-4F9E-A10A-E1499646689E}"/>
                </a:ext>
              </a:extLst>
            </p:cNvPr>
            <p:cNvCxnSpPr/>
            <p:nvPr/>
          </p:nvCxnSpPr>
          <p:spPr>
            <a:xfrm flipH="1">
              <a:off x="6373817" y="2628976"/>
              <a:ext cx="9524" cy="133234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52BFAD16-E3D4-4869-AD63-2346BCE7C447}"/>
                </a:ext>
              </a:extLst>
            </p:cNvPr>
            <p:cNvCxnSpPr/>
            <p:nvPr/>
          </p:nvCxnSpPr>
          <p:spPr>
            <a:xfrm flipH="1">
              <a:off x="8186549" y="2665500"/>
              <a:ext cx="7936" cy="129582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 Box 10">
            <a:extLst>
              <a:ext uri="{FF2B5EF4-FFF2-40B4-BE49-F238E27FC236}">
                <a16:creationId xmlns:a16="http://schemas.microsoft.com/office/drawing/2014/main" id="{834A325A-823C-4AA8-A5AA-B93F4D834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85" y="5321319"/>
            <a:ext cx="4722134" cy="578882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tx1"/>
                </a:solidFill>
              </a:rPr>
              <a:t>DPP: Diabetes Prevention Program</a:t>
            </a:r>
          </a:p>
          <a:p>
            <a:pPr eaLnBrk="0" hangingPunct="0">
              <a:defRPr/>
            </a:pPr>
            <a:r>
              <a:rPr lang="en-US" sz="1400" dirty="0">
                <a:solidFill>
                  <a:schemeClr val="tx1"/>
                </a:solidFill>
              </a:rPr>
              <a:t>DPPOS: Diabetes Prevention Program Outcomes Study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62C4E9DB-D26F-4355-A8F8-E482B75B2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3662" tIns="47625" rIns="93662" bIns="47625"/>
          <a:lstStyle/>
          <a:p>
            <a:r>
              <a:rPr lang="en-US" altLang="fr-FR"/>
              <a:t>Mean Weight Change</a:t>
            </a:r>
            <a:endParaRPr lang="en-US" altLang="fr-FR" b="0">
              <a:solidFill>
                <a:srgbClr val="FFFF00"/>
              </a:solidFill>
            </a:endParaRPr>
          </a:p>
        </p:txBody>
      </p:sp>
      <p:graphicFrame>
        <p:nvGraphicFramePr>
          <p:cNvPr id="29699" name="Object 2">
            <a:extLst>
              <a:ext uri="{FF2B5EF4-FFF2-40B4-BE49-F238E27FC236}">
                <a16:creationId xmlns:a16="http://schemas.microsoft.com/office/drawing/2014/main" id="{18BB6448-8446-4652-B213-3977709D98A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858838" y="1163638"/>
          <a:ext cx="76200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r:id="rId4" imgW="7620660" imgH="5108891" progId="Excel.Chart.8">
                  <p:embed/>
                </p:oleObj>
              </mc:Choice>
              <mc:Fallback>
                <p:oleObj r:id="rId4" imgW="7620660" imgH="510889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163638"/>
                        <a:ext cx="7620000" cy="511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Espace réservé du texte 15">
            <a:extLst>
              <a:ext uri="{FF2B5EF4-FFF2-40B4-BE49-F238E27FC236}">
                <a16:creationId xmlns:a16="http://schemas.microsoft.com/office/drawing/2014/main" id="{7730469B-EAAB-4A66-9665-E56AA8458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fr-FR"/>
              <a:t>Adapted from Knowler WC et al. N Engl J Med 2002;346:393-403</a:t>
            </a:r>
          </a:p>
        </p:txBody>
      </p:sp>
      <p:grpSp>
        <p:nvGrpSpPr>
          <p:cNvPr id="29701" name="Groupe 16">
            <a:extLst>
              <a:ext uri="{FF2B5EF4-FFF2-40B4-BE49-F238E27FC236}">
                <a16:creationId xmlns:a16="http://schemas.microsoft.com/office/drawing/2014/main" id="{696766C8-416A-4ACF-87FC-68039A5CEA6F}"/>
              </a:ext>
            </a:extLst>
          </p:cNvPr>
          <p:cNvGrpSpPr>
            <a:grpSpLocks/>
          </p:cNvGrpSpPr>
          <p:nvPr/>
        </p:nvGrpSpPr>
        <p:grpSpPr bwMode="auto">
          <a:xfrm>
            <a:off x="6402388" y="3686175"/>
            <a:ext cx="1766887" cy="987425"/>
            <a:chOff x="7277100" y="878302"/>
            <a:chExt cx="1767840" cy="987060"/>
          </a:xfrm>
        </p:grpSpPr>
        <p:sp>
          <p:nvSpPr>
            <p:cNvPr id="15" name="Rectangle à coins arrondis 14">
              <a:extLst>
                <a:ext uri="{FF2B5EF4-FFF2-40B4-BE49-F238E27FC236}">
                  <a16:creationId xmlns:a16="http://schemas.microsoft.com/office/drawing/2014/main" id="{CA8E29A4-F034-4DD9-8F73-68B3C4506724}"/>
                </a:ext>
              </a:extLst>
            </p:cNvPr>
            <p:cNvSpPr/>
            <p:nvPr/>
          </p:nvSpPr>
          <p:spPr>
            <a:xfrm>
              <a:off x="7277100" y="878302"/>
              <a:ext cx="1767840" cy="98706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9705" name="Groupe 10">
              <a:extLst>
                <a:ext uri="{FF2B5EF4-FFF2-40B4-BE49-F238E27FC236}">
                  <a16:creationId xmlns:a16="http://schemas.microsoft.com/office/drawing/2014/main" id="{DD04F5CA-EFB3-4881-BB2F-DE59E99C31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895080"/>
              <a:ext cx="1256799" cy="369332"/>
              <a:chOff x="350520" y="895080"/>
              <a:chExt cx="1256799" cy="369332"/>
            </a:xfrm>
          </p:grpSpPr>
          <p:sp>
            <p:nvSpPr>
              <p:cNvPr id="3" name="Triangle isocèle 2">
                <a:extLst>
                  <a:ext uri="{FF2B5EF4-FFF2-40B4-BE49-F238E27FC236}">
                    <a16:creationId xmlns:a16="http://schemas.microsoft.com/office/drawing/2014/main" id="{5322835F-AA08-4209-821D-27DD995511B2}"/>
                  </a:ext>
                </a:extLst>
              </p:cNvPr>
              <p:cNvSpPr/>
              <p:nvPr/>
            </p:nvSpPr>
            <p:spPr>
              <a:xfrm>
                <a:off x="350301" y="989386"/>
                <a:ext cx="179485" cy="180908"/>
              </a:xfrm>
              <a:prstGeom prst="triangl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13" name="ZoneTexte 3">
                <a:extLst>
                  <a:ext uri="{FF2B5EF4-FFF2-40B4-BE49-F238E27FC236}">
                    <a16:creationId xmlns:a16="http://schemas.microsoft.com/office/drawing/2014/main" id="{14BAEF1A-2BD8-496F-812D-937FCC3F7B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895080"/>
                <a:ext cx="10182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Placebo</a:t>
                </a:r>
              </a:p>
            </p:txBody>
          </p:sp>
        </p:grpSp>
        <p:grpSp>
          <p:nvGrpSpPr>
            <p:cNvPr id="29706" name="Groupe 7">
              <a:extLst>
                <a:ext uri="{FF2B5EF4-FFF2-40B4-BE49-F238E27FC236}">
                  <a16:creationId xmlns:a16="http://schemas.microsoft.com/office/drawing/2014/main" id="{E99B26CE-28E4-4CBA-B178-CA718049BB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169746"/>
              <a:ext cx="1449161" cy="369332"/>
              <a:chOff x="350520" y="1183200"/>
              <a:chExt cx="1449161" cy="36933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8DF366-02ED-4660-A552-D6E6F612AB5E}"/>
                  </a:ext>
                </a:extLst>
              </p:cNvPr>
              <p:cNvSpPr/>
              <p:nvPr/>
            </p:nvSpPr>
            <p:spPr>
              <a:xfrm>
                <a:off x="350301" y="1277376"/>
                <a:ext cx="179485" cy="180908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11" name="ZoneTexte 11">
                <a:extLst>
                  <a:ext uri="{FF2B5EF4-FFF2-40B4-BE49-F238E27FC236}">
                    <a16:creationId xmlns:a16="http://schemas.microsoft.com/office/drawing/2014/main" id="{8E7C5BFE-3EA8-4277-A243-D7A51CD4E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183200"/>
                <a:ext cx="12105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Metformin</a:t>
                </a:r>
              </a:p>
            </p:txBody>
          </p:sp>
        </p:grpSp>
        <p:grpSp>
          <p:nvGrpSpPr>
            <p:cNvPr id="29707" name="Groupe 6">
              <a:extLst>
                <a:ext uri="{FF2B5EF4-FFF2-40B4-BE49-F238E27FC236}">
                  <a16:creationId xmlns:a16="http://schemas.microsoft.com/office/drawing/2014/main" id="{85196C59-96A6-4A86-B7CC-0A66BB3C1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444412"/>
              <a:ext cx="1269624" cy="369332"/>
              <a:chOff x="350520" y="1444412"/>
              <a:chExt cx="1269624" cy="36933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1F7C0E0B-251F-497A-B7D2-B88248D7D9BF}"/>
                  </a:ext>
                </a:extLst>
              </p:cNvPr>
              <p:cNvSpPr/>
              <p:nvPr/>
            </p:nvSpPr>
            <p:spPr>
              <a:xfrm>
                <a:off x="350301" y="1538458"/>
                <a:ext cx="179485" cy="180908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09" name="ZoneTexte 13">
                <a:extLst>
                  <a:ext uri="{FF2B5EF4-FFF2-40B4-BE49-F238E27FC236}">
                    <a16:creationId xmlns:a16="http://schemas.microsoft.com/office/drawing/2014/main" id="{D061EE57-4DD5-46E3-AA79-4FDF1BA5E7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444412"/>
                <a:ext cx="10310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Lifestyle</a:t>
                </a:r>
              </a:p>
            </p:txBody>
          </p:sp>
        </p:grp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9D2BCDF-0178-4798-B93C-B025C7A19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Mean Change in Leisure Physical Activity</a:t>
            </a:r>
          </a:p>
        </p:txBody>
      </p:sp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5C9BD410-AE5E-41BA-995D-F9C44FF3C80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61975" y="1296988"/>
          <a:ext cx="7996238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r:id="rId4" imgW="7998645" imgH="4852837" progId="Excel.Chart.8">
                  <p:embed/>
                </p:oleObj>
              </mc:Choice>
              <mc:Fallback>
                <p:oleObj r:id="rId4" imgW="7998645" imgH="4852837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296988"/>
                        <a:ext cx="7996238" cy="485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Espace réservé du texte 2">
            <a:extLst>
              <a:ext uri="{FF2B5EF4-FFF2-40B4-BE49-F238E27FC236}">
                <a16:creationId xmlns:a16="http://schemas.microsoft.com/office/drawing/2014/main" id="{E93B9F29-BCDB-4CFE-BE7C-39B7474AE2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fr-FR"/>
              <a:t>Adapted from Knowler WC et al. N Engl J Med 2002;346:393-403</a:t>
            </a:r>
          </a:p>
        </p:txBody>
      </p:sp>
      <p:grpSp>
        <p:nvGrpSpPr>
          <p:cNvPr id="30725" name="Groupe 15">
            <a:extLst>
              <a:ext uri="{FF2B5EF4-FFF2-40B4-BE49-F238E27FC236}">
                <a16:creationId xmlns:a16="http://schemas.microsoft.com/office/drawing/2014/main" id="{8A939EED-5C87-4395-A56C-224F5CBAD2E7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2982913"/>
            <a:ext cx="1768475" cy="987425"/>
            <a:chOff x="7277100" y="878302"/>
            <a:chExt cx="1767840" cy="987060"/>
          </a:xfrm>
        </p:grpSpPr>
        <p:sp>
          <p:nvSpPr>
            <p:cNvPr id="17" name="Rectangle à coins arrondis 16">
              <a:extLst>
                <a:ext uri="{FF2B5EF4-FFF2-40B4-BE49-F238E27FC236}">
                  <a16:creationId xmlns:a16="http://schemas.microsoft.com/office/drawing/2014/main" id="{2EC6DA95-AD13-44F2-8AA6-D31C2F5DD4DD}"/>
                </a:ext>
              </a:extLst>
            </p:cNvPr>
            <p:cNvSpPr/>
            <p:nvPr/>
          </p:nvSpPr>
          <p:spPr>
            <a:xfrm>
              <a:off x="7277100" y="878302"/>
              <a:ext cx="1767840" cy="98706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0729" name="Groupe 17">
              <a:extLst>
                <a:ext uri="{FF2B5EF4-FFF2-40B4-BE49-F238E27FC236}">
                  <a16:creationId xmlns:a16="http://schemas.microsoft.com/office/drawing/2014/main" id="{4B82DAA4-F71B-483A-8D7A-3BB48FA75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895080"/>
              <a:ext cx="1256799" cy="369332"/>
              <a:chOff x="350520" y="895080"/>
              <a:chExt cx="1256799" cy="369332"/>
            </a:xfrm>
          </p:grpSpPr>
          <p:sp>
            <p:nvSpPr>
              <p:cNvPr id="36" name="Triangle isocèle 35">
                <a:extLst>
                  <a:ext uri="{FF2B5EF4-FFF2-40B4-BE49-F238E27FC236}">
                    <a16:creationId xmlns:a16="http://schemas.microsoft.com/office/drawing/2014/main" id="{B6A65CBB-1E0F-4B18-9BE4-4CF4DB3083F2}"/>
                  </a:ext>
                </a:extLst>
              </p:cNvPr>
              <p:cNvSpPr/>
              <p:nvPr/>
            </p:nvSpPr>
            <p:spPr>
              <a:xfrm>
                <a:off x="350137" y="989386"/>
                <a:ext cx="179323" cy="180908"/>
              </a:xfrm>
              <a:prstGeom prst="triangl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737" name="ZoneTexte 36">
                <a:extLst>
                  <a:ext uri="{FF2B5EF4-FFF2-40B4-BE49-F238E27FC236}">
                    <a16:creationId xmlns:a16="http://schemas.microsoft.com/office/drawing/2014/main" id="{2E2844E3-D22A-4D0F-AD00-BDF26ABE7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895080"/>
                <a:ext cx="10182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Placebo</a:t>
                </a:r>
              </a:p>
            </p:txBody>
          </p:sp>
        </p:grpSp>
        <p:grpSp>
          <p:nvGrpSpPr>
            <p:cNvPr id="30730" name="Groupe 18">
              <a:extLst>
                <a:ext uri="{FF2B5EF4-FFF2-40B4-BE49-F238E27FC236}">
                  <a16:creationId xmlns:a16="http://schemas.microsoft.com/office/drawing/2014/main" id="{833EB472-AFF0-4DAE-8616-173E850C6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169746"/>
              <a:ext cx="1449161" cy="369332"/>
              <a:chOff x="350520" y="1183200"/>
              <a:chExt cx="1449161" cy="3693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68FC6E-E23A-44EA-9ACA-ADBDBE8EE118}"/>
                  </a:ext>
                </a:extLst>
              </p:cNvPr>
              <p:cNvSpPr/>
              <p:nvPr/>
            </p:nvSpPr>
            <p:spPr>
              <a:xfrm>
                <a:off x="350137" y="1277375"/>
                <a:ext cx="179323" cy="180908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735" name="ZoneTexte 34">
                <a:extLst>
                  <a:ext uri="{FF2B5EF4-FFF2-40B4-BE49-F238E27FC236}">
                    <a16:creationId xmlns:a16="http://schemas.microsoft.com/office/drawing/2014/main" id="{4B74AA17-0AA0-41AD-821A-C3BED8ED8D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183200"/>
                <a:ext cx="12105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Metformin</a:t>
                </a:r>
              </a:p>
            </p:txBody>
          </p:sp>
        </p:grpSp>
        <p:grpSp>
          <p:nvGrpSpPr>
            <p:cNvPr id="30731" name="Groupe 19">
              <a:extLst>
                <a:ext uri="{FF2B5EF4-FFF2-40B4-BE49-F238E27FC236}">
                  <a16:creationId xmlns:a16="http://schemas.microsoft.com/office/drawing/2014/main" id="{3A845865-98E2-4D0E-945A-05C3D5C044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444412"/>
              <a:ext cx="1269624" cy="369332"/>
              <a:chOff x="350520" y="1444412"/>
              <a:chExt cx="1269624" cy="369332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57374670-DB2B-4DA5-A639-AF3C2BD43B51}"/>
                  </a:ext>
                </a:extLst>
              </p:cNvPr>
              <p:cNvSpPr/>
              <p:nvPr/>
            </p:nvSpPr>
            <p:spPr>
              <a:xfrm>
                <a:off x="350137" y="1538458"/>
                <a:ext cx="179323" cy="180908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733" name="ZoneTexte 32">
                <a:extLst>
                  <a:ext uri="{FF2B5EF4-FFF2-40B4-BE49-F238E27FC236}">
                    <a16:creationId xmlns:a16="http://schemas.microsoft.com/office/drawing/2014/main" id="{84E8EF2A-5E92-40A1-8B7B-7F5AFF6526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444412"/>
                <a:ext cx="10310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Lifestyle</a:t>
                </a:r>
              </a:p>
            </p:txBody>
          </p:sp>
        </p:grp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texte 3">
            <a:extLst>
              <a:ext uri="{FF2B5EF4-FFF2-40B4-BE49-F238E27FC236}">
                <a16:creationId xmlns:a16="http://schemas.microsoft.com/office/drawing/2014/main" id="{F5E7AB99-D011-4EC3-9928-E5CC2A89E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fr-FR"/>
              <a:t>Adapted from Orchard TJ et al. Ann Intern Med 2005;142:611-9</a:t>
            </a:r>
          </a:p>
        </p:txBody>
      </p:sp>
      <p:graphicFrame>
        <p:nvGraphicFramePr>
          <p:cNvPr id="31747" name="Object 5">
            <a:extLst>
              <a:ext uri="{FF2B5EF4-FFF2-40B4-BE49-F238E27FC236}">
                <a16:creationId xmlns:a16="http://schemas.microsoft.com/office/drawing/2014/main" id="{7F40D23C-B6CE-4D91-BC0E-490144E18A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3450" y="798513"/>
          <a:ext cx="5013325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r:id="rId4" imgW="5017443" imgH="4389500" progId="Excel.Chart.8">
                  <p:embed/>
                </p:oleObj>
              </mc:Choice>
              <mc:Fallback>
                <p:oleObj r:id="rId4" imgW="5017443" imgH="438950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798513"/>
                        <a:ext cx="5013325" cy="438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>
            <a:extLst>
              <a:ext uri="{FF2B5EF4-FFF2-40B4-BE49-F238E27FC236}">
                <a16:creationId xmlns:a16="http://schemas.microsoft.com/office/drawing/2014/main" id="{748756D9-8BBA-4B88-9B34-233095E8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4789488"/>
            <a:ext cx="1497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Study </a:t>
            </a:r>
            <a:r>
              <a:rPr lang="fr-CA" sz="20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year</a:t>
            </a:r>
            <a:endParaRPr lang="fr-CA" sz="2000" b="1" dirty="0">
              <a:solidFill>
                <a:schemeClr val="tx2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DEB3CF2-8174-41D8-9DA0-E3660D1AF61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48469" y="2477294"/>
            <a:ext cx="2890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Cumulative incidence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of </a:t>
            </a:r>
            <a:r>
              <a:rPr lang="fr-CA" sz="20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diabetes</a:t>
            </a: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 (%)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7890B1D-B1BB-484A-8287-DBCCA45C56A1}"/>
              </a:ext>
            </a:extLst>
          </p:cNvPr>
          <p:cNvSpPr>
            <a:spLocks/>
          </p:cNvSpPr>
          <p:nvPr/>
        </p:nvSpPr>
        <p:spPr bwMode="auto">
          <a:xfrm>
            <a:off x="3121025" y="2763838"/>
            <a:ext cx="3933825" cy="1651000"/>
          </a:xfrm>
          <a:custGeom>
            <a:avLst/>
            <a:gdLst>
              <a:gd name="T0" fmla="*/ 0 w 2788"/>
              <a:gd name="T1" fmla="*/ 2147483647 h 1040"/>
              <a:gd name="T2" fmla="*/ 2147483647 w 2788"/>
              <a:gd name="T3" fmla="*/ 2147483647 h 1040"/>
              <a:gd name="T4" fmla="*/ 2147483647 w 2788"/>
              <a:gd name="T5" fmla="*/ 2147483647 h 1040"/>
              <a:gd name="T6" fmla="*/ 2147483647 w 2788"/>
              <a:gd name="T7" fmla="*/ 2147483647 h 1040"/>
              <a:gd name="T8" fmla="*/ 2147483647 w 2788"/>
              <a:gd name="T9" fmla="*/ 2147483647 h 1040"/>
              <a:gd name="T10" fmla="*/ 2147483647 w 2788"/>
              <a:gd name="T11" fmla="*/ 2147483647 h 1040"/>
              <a:gd name="T12" fmla="*/ 2147483647 w 2788"/>
              <a:gd name="T13" fmla="*/ 2147483647 h 1040"/>
              <a:gd name="T14" fmla="*/ 2147483647 w 2788"/>
              <a:gd name="T15" fmla="*/ 2147483647 h 1040"/>
              <a:gd name="T16" fmla="*/ 2147483647 w 2788"/>
              <a:gd name="T17" fmla="*/ 2147483647 h 1040"/>
              <a:gd name="T18" fmla="*/ 2147483647 w 2788"/>
              <a:gd name="T19" fmla="*/ 2147483647 h 1040"/>
              <a:gd name="T20" fmla="*/ 2147483647 w 2788"/>
              <a:gd name="T21" fmla="*/ 2147483647 h 1040"/>
              <a:gd name="T22" fmla="*/ 2147483647 w 2788"/>
              <a:gd name="T23" fmla="*/ 2147483647 h 1040"/>
              <a:gd name="T24" fmla="*/ 2147483647 w 2788"/>
              <a:gd name="T25" fmla="*/ 2147483647 h 1040"/>
              <a:gd name="T26" fmla="*/ 2147483647 w 2788"/>
              <a:gd name="T27" fmla="*/ 2147483647 h 1040"/>
              <a:gd name="T28" fmla="*/ 2147483647 w 2788"/>
              <a:gd name="T29" fmla="*/ 2147483647 h 1040"/>
              <a:gd name="T30" fmla="*/ 2147483647 w 2788"/>
              <a:gd name="T31" fmla="*/ 2147483647 h 1040"/>
              <a:gd name="T32" fmla="*/ 2147483647 w 2788"/>
              <a:gd name="T33" fmla="*/ 0 h 1040"/>
              <a:gd name="T34" fmla="*/ 2147483647 w 2788"/>
              <a:gd name="T35" fmla="*/ 0 h 10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88"/>
              <a:gd name="T55" fmla="*/ 0 h 1040"/>
              <a:gd name="T56" fmla="*/ 2788 w 2788"/>
              <a:gd name="T57" fmla="*/ 1040 h 10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88" h="1040">
                <a:moveTo>
                  <a:pt x="0" y="1036"/>
                </a:moveTo>
                <a:lnTo>
                  <a:pt x="328" y="1040"/>
                </a:lnTo>
                <a:lnTo>
                  <a:pt x="328" y="992"/>
                </a:lnTo>
                <a:lnTo>
                  <a:pt x="668" y="992"/>
                </a:lnTo>
                <a:lnTo>
                  <a:pt x="668" y="836"/>
                </a:lnTo>
                <a:lnTo>
                  <a:pt x="988" y="836"/>
                </a:lnTo>
                <a:lnTo>
                  <a:pt x="988" y="796"/>
                </a:lnTo>
                <a:lnTo>
                  <a:pt x="1324" y="796"/>
                </a:lnTo>
                <a:lnTo>
                  <a:pt x="1324" y="616"/>
                </a:lnTo>
                <a:lnTo>
                  <a:pt x="1660" y="620"/>
                </a:lnTo>
                <a:lnTo>
                  <a:pt x="1660" y="508"/>
                </a:lnTo>
                <a:lnTo>
                  <a:pt x="1984" y="508"/>
                </a:lnTo>
                <a:lnTo>
                  <a:pt x="1984" y="328"/>
                </a:lnTo>
                <a:lnTo>
                  <a:pt x="2304" y="328"/>
                </a:lnTo>
                <a:lnTo>
                  <a:pt x="2304" y="228"/>
                </a:lnTo>
                <a:lnTo>
                  <a:pt x="2680" y="228"/>
                </a:lnTo>
                <a:lnTo>
                  <a:pt x="2680" y="0"/>
                </a:lnTo>
                <a:lnTo>
                  <a:pt x="2788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F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B3F15FF-E2A3-41D5-B0C4-A21726FC6E10}"/>
              </a:ext>
            </a:extLst>
          </p:cNvPr>
          <p:cNvSpPr>
            <a:spLocks/>
          </p:cNvSpPr>
          <p:nvPr/>
        </p:nvSpPr>
        <p:spPr bwMode="auto">
          <a:xfrm>
            <a:off x="3109913" y="2090738"/>
            <a:ext cx="3916362" cy="2305050"/>
          </a:xfrm>
          <a:custGeom>
            <a:avLst/>
            <a:gdLst>
              <a:gd name="T0" fmla="*/ 0 w 2776"/>
              <a:gd name="T1" fmla="*/ 2147483647 h 1452"/>
              <a:gd name="T2" fmla="*/ 2147483647 w 2776"/>
              <a:gd name="T3" fmla="*/ 2147483647 h 1452"/>
              <a:gd name="T4" fmla="*/ 2147483647 w 2776"/>
              <a:gd name="T5" fmla="*/ 2147483647 h 1452"/>
              <a:gd name="T6" fmla="*/ 2147483647 w 2776"/>
              <a:gd name="T7" fmla="*/ 2147483647 h 1452"/>
              <a:gd name="T8" fmla="*/ 2147483647 w 2776"/>
              <a:gd name="T9" fmla="*/ 2147483647 h 1452"/>
              <a:gd name="T10" fmla="*/ 2147483647 w 2776"/>
              <a:gd name="T11" fmla="*/ 2147483647 h 1452"/>
              <a:gd name="T12" fmla="*/ 2147483647 w 2776"/>
              <a:gd name="T13" fmla="*/ 2147483647 h 1452"/>
              <a:gd name="T14" fmla="*/ 2147483647 w 2776"/>
              <a:gd name="T15" fmla="*/ 2147483647 h 1452"/>
              <a:gd name="T16" fmla="*/ 2147483647 w 2776"/>
              <a:gd name="T17" fmla="*/ 2147483647 h 1452"/>
              <a:gd name="T18" fmla="*/ 2147483647 w 2776"/>
              <a:gd name="T19" fmla="*/ 2147483647 h 1452"/>
              <a:gd name="T20" fmla="*/ 2147483647 w 2776"/>
              <a:gd name="T21" fmla="*/ 2147483647 h 1452"/>
              <a:gd name="T22" fmla="*/ 2147483647 w 2776"/>
              <a:gd name="T23" fmla="*/ 2147483647 h 1452"/>
              <a:gd name="T24" fmla="*/ 2147483647 w 2776"/>
              <a:gd name="T25" fmla="*/ 2147483647 h 1452"/>
              <a:gd name="T26" fmla="*/ 2147483647 w 2776"/>
              <a:gd name="T27" fmla="*/ 2147483647 h 1452"/>
              <a:gd name="T28" fmla="*/ 2147483647 w 2776"/>
              <a:gd name="T29" fmla="*/ 2147483647 h 1452"/>
              <a:gd name="T30" fmla="*/ 2147483647 w 2776"/>
              <a:gd name="T31" fmla="*/ 2147483647 h 1452"/>
              <a:gd name="T32" fmla="*/ 2147483647 w 2776"/>
              <a:gd name="T33" fmla="*/ 2147483647 h 1452"/>
              <a:gd name="T34" fmla="*/ 2147483647 w 2776"/>
              <a:gd name="T35" fmla="*/ 2147483647 h 1452"/>
              <a:gd name="T36" fmla="*/ 2147483647 w 2776"/>
              <a:gd name="T37" fmla="*/ 0 h 14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76"/>
              <a:gd name="T58" fmla="*/ 0 h 1452"/>
              <a:gd name="T59" fmla="*/ 2776 w 2776"/>
              <a:gd name="T60" fmla="*/ 1452 h 145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76" h="1452">
                <a:moveTo>
                  <a:pt x="0" y="1452"/>
                </a:moveTo>
                <a:lnTo>
                  <a:pt x="324" y="1448"/>
                </a:lnTo>
                <a:lnTo>
                  <a:pt x="324" y="1408"/>
                </a:lnTo>
                <a:lnTo>
                  <a:pt x="664" y="1408"/>
                </a:lnTo>
                <a:lnTo>
                  <a:pt x="664" y="1068"/>
                </a:lnTo>
                <a:lnTo>
                  <a:pt x="988" y="1068"/>
                </a:lnTo>
                <a:lnTo>
                  <a:pt x="988" y="972"/>
                </a:lnTo>
                <a:lnTo>
                  <a:pt x="1320" y="972"/>
                </a:lnTo>
                <a:lnTo>
                  <a:pt x="1320" y="712"/>
                </a:lnTo>
                <a:lnTo>
                  <a:pt x="1656" y="712"/>
                </a:lnTo>
                <a:lnTo>
                  <a:pt x="1656" y="632"/>
                </a:lnTo>
                <a:lnTo>
                  <a:pt x="1988" y="632"/>
                </a:lnTo>
                <a:lnTo>
                  <a:pt x="1988" y="404"/>
                </a:lnTo>
                <a:lnTo>
                  <a:pt x="2300" y="408"/>
                </a:lnTo>
                <a:lnTo>
                  <a:pt x="2300" y="184"/>
                </a:lnTo>
                <a:lnTo>
                  <a:pt x="2664" y="184"/>
                </a:lnTo>
                <a:lnTo>
                  <a:pt x="2664" y="4"/>
                </a:lnTo>
                <a:lnTo>
                  <a:pt x="2776" y="4"/>
                </a:lnTo>
                <a:lnTo>
                  <a:pt x="2776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FR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8095BAC-C59D-429A-A49A-50045FAE9DB4}"/>
              </a:ext>
            </a:extLst>
          </p:cNvPr>
          <p:cNvSpPr>
            <a:spLocks/>
          </p:cNvSpPr>
          <p:nvPr/>
        </p:nvSpPr>
        <p:spPr bwMode="auto">
          <a:xfrm>
            <a:off x="3114675" y="1500188"/>
            <a:ext cx="3910013" cy="2889250"/>
          </a:xfrm>
          <a:custGeom>
            <a:avLst/>
            <a:gdLst>
              <a:gd name="T0" fmla="*/ 0 w 2771"/>
              <a:gd name="T1" fmla="*/ 2147483647 h 1820"/>
              <a:gd name="T2" fmla="*/ 2147483647 w 2771"/>
              <a:gd name="T3" fmla="*/ 2147483647 h 1820"/>
              <a:gd name="T4" fmla="*/ 2147483647 w 2771"/>
              <a:gd name="T5" fmla="*/ 2147483647 h 1820"/>
              <a:gd name="T6" fmla="*/ 2147483647 w 2771"/>
              <a:gd name="T7" fmla="*/ 2147483647 h 1820"/>
              <a:gd name="T8" fmla="*/ 2147483647 w 2771"/>
              <a:gd name="T9" fmla="*/ 2147483647 h 1820"/>
              <a:gd name="T10" fmla="*/ 2147483647 w 2771"/>
              <a:gd name="T11" fmla="*/ 2147483647 h 1820"/>
              <a:gd name="T12" fmla="*/ 2147483647 w 2771"/>
              <a:gd name="T13" fmla="*/ 2147483647 h 1820"/>
              <a:gd name="T14" fmla="*/ 2147483647 w 2771"/>
              <a:gd name="T15" fmla="*/ 2147483647 h 1820"/>
              <a:gd name="T16" fmla="*/ 2147483647 w 2771"/>
              <a:gd name="T17" fmla="*/ 2147483647 h 1820"/>
              <a:gd name="T18" fmla="*/ 2147483647 w 2771"/>
              <a:gd name="T19" fmla="*/ 2147483647 h 1820"/>
              <a:gd name="T20" fmla="*/ 2147483647 w 2771"/>
              <a:gd name="T21" fmla="*/ 2147483647 h 1820"/>
              <a:gd name="T22" fmla="*/ 2147483647 w 2771"/>
              <a:gd name="T23" fmla="*/ 2147483647 h 1820"/>
              <a:gd name="T24" fmla="*/ 2147483647 w 2771"/>
              <a:gd name="T25" fmla="*/ 2147483647 h 1820"/>
              <a:gd name="T26" fmla="*/ 2147483647 w 2771"/>
              <a:gd name="T27" fmla="*/ 2147483647 h 1820"/>
              <a:gd name="T28" fmla="*/ 2147483647 w 2771"/>
              <a:gd name="T29" fmla="*/ 2147483647 h 1820"/>
              <a:gd name="T30" fmla="*/ 2147483647 w 2771"/>
              <a:gd name="T31" fmla="*/ 2147483647 h 1820"/>
              <a:gd name="T32" fmla="*/ 2147483647 w 2771"/>
              <a:gd name="T33" fmla="*/ 2147483647 h 1820"/>
              <a:gd name="T34" fmla="*/ 2147483647 w 2771"/>
              <a:gd name="T35" fmla="*/ 2147483647 h 1820"/>
              <a:gd name="T36" fmla="*/ 2147483647 w 2771"/>
              <a:gd name="T37" fmla="*/ 0 h 1820"/>
              <a:gd name="T38" fmla="*/ 2147483647 w 2771"/>
              <a:gd name="T39" fmla="*/ 2147483647 h 18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771"/>
              <a:gd name="T61" fmla="*/ 0 h 1820"/>
              <a:gd name="T62" fmla="*/ 2771 w 2771"/>
              <a:gd name="T63" fmla="*/ 1820 h 182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771" h="1820">
                <a:moveTo>
                  <a:pt x="0" y="1820"/>
                </a:moveTo>
                <a:lnTo>
                  <a:pt x="324" y="1816"/>
                </a:lnTo>
                <a:lnTo>
                  <a:pt x="323" y="1648"/>
                </a:lnTo>
                <a:lnTo>
                  <a:pt x="663" y="1648"/>
                </a:lnTo>
                <a:lnTo>
                  <a:pt x="663" y="1180"/>
                </a:lnTo>
                <a:lnTo>
                  <a:pt x="979" y="1176"/>
                </a:lnTo>
                <a:lnTo>
                  <a:pt x="979" y="1096"/>
                </a:lnTo>
                <a:lnTo>
                  <a:pt x="1315" y="1100"/>
                </a:lnTo>
                <a:lnTo>
                  <a:pt x="1315" y="768"/>
                </a:lnTo>
                <a:lnTo>
                  <a:pt x="1663" y="768"/>
                </a:lnTo>
                <a:lnTo>
                  <a:pt x="1663" y="592"/>
                </a:lnTo>
                <a:lnTo>
                  <a:pt x="1983" y="592"/>
                </a:lnTo>
                <a:lnTo>
                  <a:pt x="1983" y="364"/>
                </a:lnTo>
                <a:lnTo>
                  <a:pt x="2299" y="368"/>
                </a:lnTo>
                <a:lnTo>
                  <a:pt x="2299" y="264"/>
                </a:lnTo>
                <a:lnTo>
                  <a:pt x="2663" y="268"/>
                </a:lnTo>
                <a:lnTo>
                  <a:pt x="2663" y="4"/>
                </a:lnTo>
                <a:lnTo>
                  <a:pt x="2771" y="4"/>
                </a:lnTo>
                <a:lnTo>
                  <a:pt x="2767" y="0"/>
                </a:lnTo>
                <a:lnTo>
                  <a:pt x="2767" y="12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FR"/>
          </a:p>
        </p:txBody>
      </p:sp>
      <p:sp>
        <p:nvSpPr>
          <p:cNvPr id="31753" name="Line 2">
            <a:extLst>
              <a:ext uri="{FF2B5EF4-FFF2-40B4-BE49-F238E27FC236}">
                <a16:creationId xmlns:a16="http://schemas.microsoft.com/office/drawing/2014/main" id="{7B9529EA-0547-4912-B145-E79AA9DF47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6138" y="1177925"/>
            <a:ext cx="0" cy="32400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1754" name="Titre 1">
            <a:extLst>
              <a:ext uri="{FF2B5EF4-FFF2-40B4-BE49-F238E27FC236}">
                <a16:creationId xmlns:a16="http://schemas.microsoft.com/office/drawing/2014/main" id="{817F63EB-A480-4D08-B6A9-E1CC3314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Incidence of Diabetes </a:t>
            </a:r>
            <a:endParaRPr lang="fr-CA" altLang="fr-FR">
              <a:solidFill>
                <a:schemeClr val="tx1"/>
              </a:solidFill>
            </a:endParaRPr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A54016AA-9A49-4788-A56C-577A1516B7B0}"/>
              </a:ext>
            </a:extLst>
          </p:cNvPr>
          <p:cNvSpPr/>
          <p:nvPr/>
        </p:nvSpPr>
        <p:spPr>
          <a:xfrm>
            <a:off x="257858" y="5273825"/>
            <a:ext cx="5342841" cy="724685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8" name="ZoneTexte 28">
            <a:extLst>
              <a:ext uri="{FF2B5EF4-FFF2-40B4-BE49-F238E27FC236}">
                <a16:creationId xmlns:a16="http://schemas.microsoft.com/office/drawing/2014/main" id="{B105A30D-E786-49EC-B14B-DC08CBEDD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5273675"/>
            <a:ext cx="51958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fr-CA" altLang="fr-FR" sz="1400"/>
              <a:t>Placebo: n=1082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pt-BR" altLang="fr-FR" sz="1400"/>
              <a:t>Metformin: n=1073, p&lt;0.001 vs. placebo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pt-BR" altLang="fr-FR" sz="1400"/>
              <a:t>Lifestyle: n=1079, p&lt;0.001 vs. metformin, p&lt;0.001 vs. placebo</a:t>
            </a:r>
            <a:endParaRPr lang="fr-CA" altLang="fr-FR" sz="1400"/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097387EB-CF7F-4EB5-84DF-6C3703A79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73163"/>
            <a:ext cx="2047875" cy="957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latin typeface="+mn-lt"/>
                <a:cs typeface="+mn-cs"/>
              </a:rPr>
              <a:t>Risk reduction</a:t>
            </a:r>
          </a:p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31% by metformin</a:t>
            </a:r>
            <a:endParaRPr lang="en-US" sz="1800" u="sng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58% by lifestyle</a:t>
            </a:r>
          </a:p>
        </p:txBody>
      </p:sp>
      <p:grpSp>
        <p:nvGrpSpPr>
          <p:cNvPr id="31760" name="Groupe 25">
            <a:extLst>
              <a:ext uri="{FF2B5EF4-FFF2-40B4-BE49-F238E27FC236}">
                <a16:creationId xmlns:a16="http://schemas.microsoft.com/office/drawing/2014/main" id="{FBB8D2C9-DF9B-42E4-AC2D-DBB71790DDB1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3351213"/>
            <a:ext cx="1768475" cy="985837"/>
            <a:chOff x="7277100" y="878302"/>
            <a:chExt cx="1767840" cy="987060"/>
          </a:xfrm>
        </p:grpSpPr>
        <p:sp>
          <p:nvSpPr>
            <p:cNvPr id="27" name="Rectangle à coins arrondis 26">
              <a:extLst>
                <a:ext uri="{FF2B5EF4-FFF2-40B4-BE49-F238E27FC236}">
                  <a16:creationId xmlns:a16="http://schemas.microsoft.com/office/drawing/2014/main" id="{684E355E-BE57-4978-B27E-E3AD6BAE3971}"/>
                </a:ext>
              </a:extLst>
            </p:cNvPr>
            <p:cNvSpPr/>
            <p:nvPr/>
          </p:nvSpPr>
          <p:spPr>
            <a:xfrm>
              <a:off x="7277100" y="878302"/>
              <a:ext cx="1767840" cy="98706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1764" name="Groupe 27">
              <a:extLst>
                <a:ext uri="{FF2B5EF4-FFF2-40B4-BE49-F238E27FC236}">
                  <a16:creationId xmlns:a16="http://schemas.microsoft.com/office/drawing/2014/main" id="{E2791672-DD9E-4364-B040-98276B25CA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895080"/>
              <a:ext cx="1256799" cy="369332"/>
              <a:chOff x="350520" y="895080"/>
              <a:chExt cx="1256799" cy="36933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9E4120D-6C07-4524-88B5-CBFF099508E2}"/>
                  </a:ext>
                </a:extLst>
              </p:cNvPr>
              <p:cNvSpPr/>
              <p:nvPr/>
            </p:nvSpPr>
            <p:spPr>
              <a:xfrm>
                <a:off x="350137" y="989565"/>
                <a:ext cx="179323" cy="18120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72" name="ZoneTexte 37">
                <a:extLst>
                  <a:ext uri="{FF2B5EF4-FFF2-40B4-BE49-F238E27FC236}">
                    <a16:creationId xmlns:a16="http://schemas.microsoft.com/office/drawing/2014/main" id="{4373836A-BB2F-4263-B8AF-B925EDB66B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895080"/>
                <a:ext cx="10182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Placebo</a:t>
                </a:r>
              </a:p>
            </p:txBody>
          </p:sp>
        </p:grpSp>
        <p:grpSp>
          <p:nvGrpSpPr>
            <p:cNvPr id="31765" name="Groupe 30">
              <a:extLst>
                <a:ext uri="{FF2B5EF4-FFF2-40B4-BE49-F238E27FC236}">
                  <a16:creationId xmlns:a16="http://schemas.microsoft.com/office/drawing/2014/main" id="{2F0A69EA-7550-4620-A321-0BA716750D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169746"/>
              <a:ext cx="1449161" cy="369332"/>
              <a:chOff x="350520" y="1183200"/>
              <a:chExt cx="1449161" cy="36933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0A1136-6B4A-4BDC-9258-17FF66153C1B}"/>
                  </a:ext>
                </a:extLst>
              </p:cNvPr>
              <p:cNvSpPr/>
              <p:nvPr/>
            </p:nvSpPr>
            <p:spPr>
              <a:xfrm>
                <a:off x="350137" y="1277997"/>
                <a:ext cx="179323" cy="17961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70" name="ZoneTexte 35">
                <a:extLst>
                  <a:ext uri="{FF2B5EF4-FFF2-40B4-BE49-F238E27FC236}">
                    <a16:creationId xmlns:a16="http://schemas.microsoft.com/office/drawing/2014/main" id="{0161B325-41F4-4B2F-85DF-8C326E4D65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183200"/>
                <a:ext cx="12105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Metformin</a:t>
                </a:r>
              </a:p>
            </p:txBody>
          </p:sp>
        </p:grpSp>
        <p:grpSp>
          <p:nvGrpSpPr>
            <p:cNvPr id="31766" name="Groupe 31">
              <a:extLst>
                <a:ext uri="{FF2B5EF4-FFF2-40B4-BE49-F238E27FC236}">
                  <a16:creationId xmlns:a16="http://schemas.microsoft.com/office/drawing/2014/main" id="{07E798AA-B8C5-4476-AE6D-A5588C9D0F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444412"/>
              <a:ext cx="1269624" cy="369332"/>
              <a:chOff x="350520" y="1444412"/>
              <a:chExt cx="1269624" cy="36933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0170085-BA49-4835-A446-E659704FDA8B}"/>
                  </a:ext>
                </a:extLst>
              </p:cNvPr>
              <p:cNvSpPr/>
              <p:nvPr/>
            </p:nvSpPr>
            <p:spPr>
              <a:xfrm>
                <a:off x="350137" y="1539521"/>
                <a:ext cx="179323" cy="17961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68" name="ZoneTexte 33">
                <a:extLst>
                  <a:ext uri="{FF2B5EF4-FFF2-40B4-BE49-F238E27FC236}">
                    <a16:creationId xmlns:a16="http://schemas.microsoft.com/office/drawing/2014/main" id="{FBE7273D-D077-4E17-A2FF-FB80FE779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444412"/>
                <a:ext cx="10310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Lifestyle</a:t>
                </a: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9">
            <a:extLst>
              <a:ext uri="{FF2B5EF4-FFF2-40B4-BE49-F238E27FC236}">
                <a16:creationId xmlns:a16="http://schemas.microsoft.com/office/drawing/2014/main" id="{DF151B5C-6BF1-4512-BAA6-83C7D13162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5350" y="2020888"/>
            <a:ext cx="0" cy="650875"/>
          </a:xfrm>
          <a:prstGeom prst="line">
            <a:avLst/>
          </a:prstGeom>
          <a:ln w="88900">
            <a:solidFill>
              <a:schemeClr val="tx1"/>
            </a:solidFill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Titre 1">
            <a:extLst>
              <a:ext uri="{FF2B5EF4-FFF2-40B4-BE49-F238E27FC236}">
                <a16:creationId xmlns:a16="http://schemas.microsoft.com/office/drawing/2014/main" id="{9A6EEC76-479C-489D-B6B8-56DCA0A3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-60325"/>
            <a:ext cx="7696200" cy="955675"/>
          </a:xfrm>
        </p:spPr>
        <p:txBody>
          <a:bodyPr/>
          <a:lstStyle/>
          <a:p>
            <a:r>
              <a:rPr lang="en-US" altLang="fr-FR"/>
              <a:t>Metabolic Syndrome </a:t>
            </a:r>
            <a:r>
              <a:rPr lang="en-US" altLang="fr-FR">
                <a:sym typeface="Symbol" panose="05050102010706020507" pitchFamily="18" charset="2"/>
              </a:rPr>
              <a:t></a:t>
            </a:r>
            <a:r>
              <a:rPr lang="en-US" altLang="fr-FR"/>
              <a:t> NCEP-ATP III Clinical Criteria (3 of 5)</a:t>
            </a:r>
            <a:endParaRPr lang="fr-CA" altLang="fr-FR"/>
          </a:p>
        </p:txBody>
      </p:sp>
      <p:sp>
        <p:nvSpPr>
          <p:cNvPr id="32772" name="Espace réservé du texte 3">
            <a:extLst>
              <a:ext uri="{FF2B5EF4-FFF2-40B4-BE49-F238E27FC236}">
                <a16:creationId xmlns:a16="http://schemas.microsoft.com/office/drawing/2014/main" id="{B6B61B49-0E73-49B0-B23D-FF435072D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fr-FR"/>
              <a:t>Adapted from </a:t>
            </a:r>
            <a:r>
              <a:rPr lang="en-US" altLang="fr-FR"/>
              <a:t>Expert Panel on Detection, Evaluation, and Treatment of High Blood Cholesterol in Adults </a:t>
            </a:r>
          </a:p>
          <a:p>
            <a:pPr>
              <a:spcBef>
                <a:spcPct val="0"/>
              </a:spcBef>
            </a:pPr>
            <a:r>
              <a:rPr altLang="fr-FR"/>
              <a:t>JAMA 2001;285:2486-97</a:t>
            </a: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91723E7D-BB11-4440-ADBD-4AB3703BA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1003300"/>
            <a:ext cx="2200275" cy="1163638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/>
              <a:t>Obesity </a:t>
            </a:r>
          </a:p>
          <a:p>
            <a:pPr algn="ctr" eaLnBrk="0" hangingPunct="0">
              <a:defRPr/>
            </a:pPr>
            <a:r>
              <a:rPr lang="en-US" sz="2000" b="1" dirty="0"/>
              <a:t>(esp. abdominal</a:t>
            </a:r>
          </a:p>
          <a:p>
            <a:pPr algn="ctr" eaLnBrk="0" hangingPunct="0">
              <a:defRPr/>
            </a:pPr>
            <a:r>
              <a:rPr lang="en-US" sz="2000" b="1" dirty="0"/>
              <a:t>obesity)</a:t>
            </a:r>
          </a:p>
        </p:txBody>
      </p:sp>
      <p:sp>
        <p:nvSpPr>
          <p:cNvPr id="32774" name="Text Box 14">
            <a:extLst>
              <a:ext uri="{FF2B5EF4-FFF2-40B4-BE49-F238E27FC236}">
                <a16:creationId xmlns:a16="http://schemas.microsoft.com/office/drawing/2014/main" id="{E7B8DE6E-7813-4E2F-8818-4F1D836B7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1154113"/>
            <a:ext cx="2462212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1800" b="1"/>
              <a:t>Waist circumference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1600" b="1">
                <a:solidFill>
                  <a:schemeClr val="tx2"/>
                </a:solidFill>
              </a:rPr>
              <a:t>	Men: ≥102 cm (40 in)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1600" b="1">
                <a:solidFill>
                  <a:schemeClr val="tx2"/>
                </a:solidFill>
              </a:rPr>
              <a:t>	Women: ≥88 cm (35 in)</a:t>
            </a:r>
          </a:p>
        </p:txBody>
      </p:sp>
      <p:sp>
        <p:nvSpPr>
          <p:cNvPr id="32775" name="Text Box 5">
            <a:extLst>
              <a:ext uri="{FF2B5EF4-FFF2-40B4-BE49-F238E27FC236}">
                <a16:creationId xmlns:a16="http://schemas.microsoft.com/office/drawing/2014/main" id="{7F7755D6-061E-48E9-BC92-5B6A99311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585913"/>
            <a:ext cx="17367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/>
              <a:t>Atherogenic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/>
              <a:t>dyslipidemia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D32AB3D4-E79C-4250-9E49-9AEDB567E2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63800" y="2293938"/>
            <a:ext cx="715963" cy="577850"/>
          </a:xfrm>
          <a:prstGeom prst="line">
            <a:avLst/>
          </a:prstGeom>
          <a:ln w="88900">
            <a:solidFill>
              <a:schemeClr val="accent1"/>
            </a:solidFill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BB0F3DE3-D8FC-437E-A92A-BADD20F74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2354263"/>
            <a:ext cx="27241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00025" eaLnBrk="0" hangingPunct="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chemeClr val="tx2"/>
                </a:solidFill>
                <a:cs typeface="+mn-cs"/>
              </a:rPr>
              <a:t>Triglycerides </a:t>
            </a:r>
          </a:p>
          <a:p>
            <a:pPr eaLnBrk="0" hangingPunct="0">
              <a:spcAft>
                <a:spcPts val="0"/>
              </a:spcAft>
              <a:tabLst>
                <a:tab pos="285750" algn="l"/>
              </a:tabLst>
              <a:defRPr/>
            </a:pPr>
            <a:r>
              <a:rPr lang="en-US" sz="1600" b="1" dirty="0">
                <a:solidFill>
                  <a:schemeClr val="tx2"/>
                </a:solidFill>
                <a:cs typeface="+mn-cs"/>
              </a:rPr>
              <a:t>	≥1.69 </a:t>
            </a:r>
            <a:r>
              <a:rPr lang="en-US" sz="1600" b="1" dirty="0" err="1">
                <a:solidFill>
                  <a:schemeClr val="tx2"/>
                </a:solidFill>
                <a:cs typeface="+mn-cs"/>
              </a:rPr>
              <a:t>mmol</a:t>
            </a:r>
            <a:r>
              <a:rPr lang="en-US" sz="1600" b="1" dirty="0">
                <a:solidFill>
                  <a:schemeClr val="tx2"/>
                </a:solidFill>
                <a:cs typeface="+mn-cs"/>
              </a:rPr>
              <a:t>/l</a:t>
            </a:r>
            <a:endParaRPr lang="en-US" sz="300" b="1" dirty="0">
              <a:solidFill>
                <a:schemeClr val="tx2"/>
              </a:solidFill>
              <a:cs typeface="+mn-cs"/>
            </a:endParaRPr>
          </a:p>
          <a:p>
            <a:pPr marL="285750" indent="-200025" eaLnBrk="0" hangingPunct="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chemeClr val="tx2"/>
                </a:solidFill>
                <a:cs typeface="+mn-cs"/>
              </a:rPr>
              <a:t>HDL cholesterol</a:t>
            </a:r>
          </a:p>
          <a:p>
            <a:pPr eaLnBrk="0" hangingPunct="0">
              <a:spcAft>
                <a:spcPts val="0"/>
              </a:spcAft>
              <a:tabLst>
                <a:tab pos="285750" algn="l"/>
              </a:tabLst>
              <a:defRPr/>
            </a:pPr>
            <a:r>
              <a:rPr lang="en-US" sz="1600" b="1" dirty="0">
                <a:solidFill>
                  <a:schemeClr val="tx2"/>
                </a:solidFill>
                <a:cs typeface="+mn-cs"/>
              </a:rPr>
              <a:t>	Men: &lt;1.03 </a:t>
            </a:r>
            <a:r>
              <a:rPr lang="en-US" sz="1600" b="1" dirty="0" err="1">
                <a:solidFill>
                  <a:schemeClr val="tx2"/>
                </a:solidFill>
                <a:cs typeface="+mn-cs"/>
              </a:rPr>
              <a:t>mmol</a:t>
            </a:r>
            <a:r>
              <a:rPr lang="en-US" sz="1600" b="1" dirty="0">
                <a:solidFill>
                  <a:schemeClr val="tx2"/>
                </a:solidFill>
                <a:cs typeface="+mn-cs"/>
              </a:rPr>
              <a:t>/l </a:t>
            </a:r>
          </a:p>
          <a:p>
            <a:pPr eaLnBrk="0" hangingPunct="0">
              <a:spcAft>
                <a:spcPts val="0"/>
              </a:spcAft>
              <a:tabLst>
                <a:tab pos="285750" algn="l"/>
              </a:tabLst>
              <a:defRPr/>
            </a:pPr>
            <a:r>
              <a:rPr lang="en-US" sz="1600" b="1" dirty="0">
                <a:solidFill>
                  <a:schemeClr val="tx2"/>
                </a:solidFill>
                <a:cs typeface="+mn-cs"/>
              </a:rPr>
              <a:t>	Women: &lt;1.29 </a:t>
            </a:r>
            <a:r>
              <a:rPr lang="en-US" sz="1600" b="1" dirty="0" err="1">
                <a:solidFill>
                  <a:schemeClr val="tx2"/>
                </a:solidFill>
                <a:cs typeface="+mn-cs"/>
              </a:rPr>
              <a:t>mmol</a:t>
            </a:r>
            <a:r>
              <a:rPr lang="en-US" sz="1600" b="1" dirty="0">
                <a:solidFill>
                  <a:schemeClr val="tx2"/>
                </a:solidFill>
                <a:cs typeface="+mn-cs"/>
              </a:rPr>
              <a:t>/l</a:t>
            </a:r>
          </a:p>
        </p:txBody>
      </p:sp>
      <p:sp>
        <p:nvSpPr>
          <p:cNvPr id="32778" name="Text Box 4">
            <a:extLst>
              <a:ext uri="{FF2B5EF4-FFF2-40B4-BE49-F238E27FC236}">
                <a16:creationId xmlns:a16="http://schemas.microsoft.com/office/drawing/2014/main" id="{D403E47F-A361-42B2-A76F-5B4176A0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595813"/>
            <a:ext cx="20796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/>
              <a:t>Elevated blood 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/>
              <a:t>pressure</a:t>
            </a:r>
            <a:endParaRPr lang="en-US" altLang="fr-FR" sz="2000" b="1" u="sng">
              <a:solidFill>
                <a:schemeClr val="tx2"/>
              </a:solidFill>
            </a:endParaRP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269CC2F2-C350-4132-B38C-E793CA1F04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3800" y="4132263"/>
            <a:ext cx="962025" cy="817562"/>
          </a:xfrm>
          <a:prstGeom prst="line">
            <a:avLst/>
          </a:prstGeom>
          <a:ln w="88900">
            <a:solidFill>
              <a:schemeClr val="accent1"/>
            </a:solidFill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0" name="Text Box 6">
            <a:extLst>
              <a:ext uri="{FF2B5EF4-FFF2-40B4-BE49-F238E27FC236}">
                <a16:creationId xmlns:a16="http://schemas.microsoft.com/office/drawing/2014/main" id="{354B5292-A2C3-46CE-A53E-846B39AB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0" y="5067300"/>
            <a:ext cx="2598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/>
              <a:t>Insulin resistance</a:t>
            </a:r>
          </a:p>
        </p:txBody>
      </p:sp>
      <p:sp>
        <p:nvSpPr>
          <p:cNvPr id="30" name="Line 16">
            <a:extLst>
              <a:ext uri="{FF2B5EF4-FFF2-40B4-BE49-F238E27FC236}">
                <a16:creationId xmlns:a16="http://schemas.microsoft.com/office/drawing/2014/main" id="{03B4F7E4-DCB0-45A4-9851-CC94093A32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2638" y="4132263"/>
            <a:ext cx="0" cy="828675"/>
          </a:xfrm>
          <a:prstGeom prst="line">
            <a:avLst/>
          </a:prstGeom>
          <a:ln w="88900">
            <a:solidFill>
              <a:schemeClr val="accent1"/>
            </a:solidFill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2" name="Text Box 17">
            <a:extLst>
              <a:ext uri="{FF2B5EF4-FFF2-40B4-BE49-F238E27FC236}">
                <a16:creationId xmlns:a16="http://schemas.microsoft.com/office/drawing/2014/main" id="{D6EAD36F-02CA-42D7-9531-8F79B76B1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0" y="5424488"/>
            <a:ext cx="32273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1600" b="1">
                <a:solidFill>
                  <a:schemeClr val="tx2"/>
                </a:solidFill>
              </a:rPr>
              <a:t>Fasting glucose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1600" b="1">
                <a:solidFill>
                  <a:schemeClr val="tx2"/>
                </a:solidFill>
              </a:rPr>
              <a:t>≥5.6 mmol/l (modified)</a:t>
            </a:r>
          </a:p>
        </p:txBody>
      </p:sp>
      <p:sp>
        <p:nvSpPr>
          <p:cNvPr id="32783" name="Text Box 7">
            <a:extLst>
              <a:ext uri="{FF2B5EF4-FFF2-40B4-BE49-F238E27FC236}">
                <a16:creationId xmlns:a16="http://schemas.microsoft.com/office/drawing/2014/main" id="{C4BE5A3D-B05B-40FB-B75B-5F4EA0460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5" y="4995863"/>
            <a:ext cx="2828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/>
              <a:t>Pro-thrombotic state</a:t>
            </a:r>
          </a:p>
        </p:txBody>
      </p:sp>
      <p:sp>
        <p:nvSpPr>
          <p:cNvPr id="33" name="Line 12">
            <a:extLst>
              <a:ext uri="{FF2B5EF4-FFF2-40B4-BE49-F238E27FC236}">
                <a16:creationId xmlns:a16="http://schemas.microsoft.com/office/drawing/2014/main" id="{3555310C-DF8C-48E9-8217-5B28D9C81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3954463"/>
            <a:ext cx="1155700" cy="938212"/>
          </a:xfrm>
          <a:prstGeom prst="line">
            <a:avLst/>
          </a:prstGeom>
          <a:ln w="88900">
            <a:solidFill>
              <a:schemeClr val="accent1"/>
            </a:solidFill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5" name="Text Box 8">
            <a:extLst>
              <a:ext uri="{FF2B5EF4-FFF2-40B4-BE49-F238E27FC236}">
                <a16:creationId xmlns:a16="http://schemas.microsoft.com/office/drawing/2014/main" id="{C6EB8016-5B67-4404-80F5-8EA0DA135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2841625"/>
            <a:ext cx="1965325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/>
              <a:t>Pro- 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/>
              <a:t>inflammatory 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/>
              <a:t>state</a:t>
            </a:r>
          </a:p>
        </p:txBody>
      </p:sp>
      <p:sp>
        <p:nvSpPr>
          <p:cNvPr id="35" name="Line 13">
            <a:extLst>
              <a:ext uri="{FF2B5EF4-FFF2-40B4-BE49-F238E27FC236}">
                <a16:creationId xmlns:a16="http://schemas.microsoft.com/office/drawing/2014/main" id="{E120EA82-EC33-4B70-87E8-02FC4AE03E7D}"/>
              </a:ext>
            </a:extLst>
          </p:cNvPr>
          <p:cNvSpPr>
            <a:spLocks noChangeShapeType="1"/>
          </p:cNvSpPr>
          <p:nvPr/>
        </p:nvSpPr>
        <p:spPr bwMode="auto">
          <a:xfrm rot="10528771" flipH="1">
            <a:off x="6353175" y="3378200"/>
            <a:ext cx="744538" cy="136525"/>
          </a:xfrm>
          <a:prstGeom prst="line">
            <a:avLst/>
          </a:prstGeom>
          <a:ln w="88900">
            <a:solidFill>
              <a:schemeClr val="accent1"/>
            </a:solidFill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7" name="Text Box 4">
            <a:extLst>
              <a:ext uri="{FF2B5EF4-FFF2-40B4-BE49-F238E27FC236}">
                <a16:creationId xmlns:a16="http://schemas.microsoft.com/office/drawing/2014/main" id="{7A5391DF-15B8-4FC3-9E19-9D49551CF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5267325"/>
            <a:ext cx="16779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600" b="1">
                <a:solidFill>
                  <a:schemeClr val="tx2"/>
                </a:solidFill>
              </a:rPr>
              <a:t>≥130/85 mmHg</a:t>
            </a:r>
            <a:endParaRPr lang="en-US" altLang="fr-FR" sz="1600" b="1" u="sng">
              <a:solidFill>
                <a:schemeClr val="tx2"/>
              </a:solidFill>
            </a:endParaRPr>
          </a:p>
        </p:txBody>
      </p:sp>
      <p:sp>
        <p:nvSpPr>
          <p:cNvPr id="20" name="Oval 3">
            <a:extLst>
              <a:ext uri="{FF2B5EF4-FFF2-40B4-BE49-F238E27FC236}">
                <a16:creationId xmlns:a16="http://schemas.microsoft.com/office/drawing/2014/main" id="{EF774A27-BDC6-47CE-9921-829E72F32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120" y="2672546"/>
            <a:ext cx="3503531" cy="1534782"/>
          </a:xfrm>
          <a:prstGeom prst="round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</a:rPr>
              <a:t>Genetic variation in </a:t>
            </a:r>
          </a:p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</a:rPr>
              <a:t>cardiovascular disease </a:t>
            </a:r>
          </a:p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</a:rPr>
              <a:t>risk factor regulation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 descr="World Map page suitable to label inverted">
            <a:extLst>
              <a:ext uri="{FF2B5EF4-FFF2-40B4-BE49-F238E27FC236}">
                <a16:creationId xmlns:a16="http://schemas.microsoft.com/office/drawing/2014/main" id="{F61EF383-AC84-49FC-A3B9-30FDF2B4F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-595"/>
          <a:stretch>
            <a:fillRect/>
          </a:stretch>
        </p:blipFill>
        <p:spPr bwMode="auto">
          <a:xfrm>
            <a:off x="377825" y="796925"/>
            <a:ext cx="8636000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0">
            <a:extLst>
              <a:ext uri="{FF2B5EF4-FFF2-40B4-BE49-F238E27FC236}">
                <a16:creationId xmlns:a16="http://schemas.microsoft.com/office/drawing/2014/main" id="{BBDAF113-C356-4365-875B-D92B44C6E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175" y="1588"/>
            <a:ext cx="7194550" cy="831850"/>
          </a:xfrm>
        </p:spPr>
        <p:txBody>
          <a:bodyPr/>
          <a:lstStyle/>
          <a:p>
            <a:r>
              <a:rPr lang="en-US" altLang="fr-FR"/>
              <a:t>Global Projections for the Diabetes Epidemic: 2003-2025 (in Millions)</a:t>
            </a:r>
          </a:p>
        </p:txBody>
      </p:sp>
      <p:sp>
        <p:nvSpPr>
          <p:cNvPr id="15364" name="Espace réservé du texte 3">
            <a:extLst>
              <a:ext uri="{FF2B5EF4-FFF2-40B4-BE49-F238E27FC236}">
                <a16:creationId xmlns:a16="http://schemas.microsoft.com/office/drawing/2014/main" id="{88076EB5-6861-47FE-8088-4EC3D68E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fr-FR"/>
              <a:t>Adapted from Diabetes Atlas Committee. Diabetes Atlas 2nd Edition: IDF 2003</a:t>
            </a:r>
          </a:p>
        </p:txBody>
      </p:sp>
      <p:graphicFrame>
        <p:nvGraphicFramePr>
          <p:cNvPr id="15365" name="Graphique 11">
            <a:extLst>
              <a:ext uri="{FF2B5EF4-FFF2-40B4-BE49-F238E27FC236}">
                <a16:creationId xmlns:a16="http://schemas.microsoft.com/office/drawing/2014/main" id="{7BBA58CC-582D-4F7B-BE2D-48019F596A7D}"/>
              </a:ext>
            </a:extLst>
          </p:cNvPr>
          <p:cNvGraphicFramePr>
            <a:graphicFrameLocks/>
          </p:cNvGraphicFramePr>
          <p:nvPr/>
        </p:nvGraphicFramePr>
        <p:xfrm>
          <a:off x="4146550" y="1027113"/>
          <a:ext cx="12827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r:id="rId5" imgW="1286367" imgH="1341236" progId="Excel.Chart.8">
                  <p:embed/>
                </p:oleObj>
              </mc:Choice>
              <mc:Fallback>
                <p:oleObj r:id="rId5" imgW="1286367" imgH="1341236" progId="Excel.Chart.8">
                  <p:embed/>
                  <p:pic>
                    <p:nvPicPr>
                      <p:cNvPr id="0" name="Graphiqu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1027113"/>
                        <a:ext cx="12827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3">
            <a:extLst>
              <a:ext uri="{FF2B5EF4-FFF2-40B4-BE49-F238E27FC236}">
                <a16:creationId xmlns:a16="http://schemas.microsoft.com/office/drawing/2014/main" id="{7A712752-776B-419B-8A21-CFF7B979B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1377950"/>
            <a:ext cx="609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48.4</a:t>
            </a:r>
          </a:p>
        </p:txBody>
      </p:sp>
      <p:sp>
        <p:nvSpPr>
          <p:cNvPr id="15367" name="Text Box 3">
            <a:extLst>
              <a:ext uri="{FF2B5EF4-FFF2-40B4-BE49-F238E27FC236}">
                <a16:creationId xmlns:a16="http://schemas.microsoft.com/office/drawing/2014/main" id="{793AB5EB-8465-4684-9155-66102F87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1223963"/>
            <a:ext cx="5492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58.6</a:t>
            </a:r>
          </a:p>
        </p:txBody>
      </p:sp>
      <p:sp>
        <p:nvSpPr>
          <p:cNvPr id="15368" name="Text Box 3">
            <a:extLst>
              <a:ext uri="{FF2B5EF4-FFF2-40B4-BE49-F238E27FC236}">
                <a16:creationId xmlns:a16="http://schemas.microsoft.com/office/drawing/2014/main" id="{E6DC5AC0-0CA4-418F-8078-5ECE70EDF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2146300"/>
            <a:ext cx="7048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600" b="1">
                <a:solidFill>
                  <a:schemeClr val="accent2"/>
                </a:solidFill>
                <a:ea typeface="Arial Unicode MS" pitchFamily="34" charset="-128"/>
              </a:rPr>
              <a:t>21</a:t>
            </a:r>
            <a:r>
              <a:rPr lang="en-US" altLang="fr-FR" sz="1600" b="1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15369" name="Rectangle 55">
            <a:extLst>
              <a:ext uri="{FF2B5EF4-FFF2-40B4-BE49-F238E27FC236}">
                <a16:creationId xmlns:a16="http://schemas.microsoft.com/office/drawing/2014/main" id="{DA49B974-E17B-4501-A0E2-761FF2983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1681163"/>
            <a:ext cx="9763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CA" altLang="fr-FR" sz="1400" b="1"/>
              <a:t>Europe</a:t>
            </a:r>
            <a:endParaRPr lang="fr-CA" altLang="fr-FR" sz="1600" b="1"/>
          </a:p>
        </p:txBody>
      </p:sp>
      <p:graphicFrame>
        <p:nvGraphicFramePr>
          <p:cNvPr id="15370" name="Graphique 90">
            <a:extLst>
              <a:ext uri="{FF2B5EF4-FFF2-40B4-BE49-F238E27FC236}">
                <a16:creationId xmlns:a16="http://schemas.microsoft.com/office/drawing/2014/main" id="{063DE47C-0864-4DB6-953B-ADFCAADAFB0F}"/>
              </a:ext>
            </a:extLst>
          </p:cNvPr>
          <p:cNvGraphicFramePr>
            <a:graphicFrameLocks/>
          </p:cNvGraphicFramePr>
          <p:nvPr/>
        </p:nvGraphicFramePr>
        <p:xfrm>
          <a:off x="5041900" y="1376363"/>
          <a:ext cx="128270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r:id="rId7" imgW="1280271" imgH="1341236" progId="Excel.Chart.8">
                  <p:embed/>
                </p:oleObj>
              </mc:Choice>
              <mc:Fallback>
                <p:oleObj r:id="rId7" imgW="1280271" imgH="1341236" progId="Excel.Chart.8">
                  <p:embed/>
                  <p:pic>
                    <p:nvPicPr>
                      <p:cNvPr id="0" name="Graphique 9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1376363"/>
                        <a:ext cx="1282700" cy="134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3">
            <a:extLst>
              <a:ext uri="{FF2B5EF4-FFF2-40B4-BE49-F238E27FC236}">
                <a16:creationId xmlns:a16="http://schemas.microsoft.com/office/drawing/2014/main" id="{65130BCF-2483-4DD9-BA85-5397993C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1993900"/>
            <a:ext cx="6111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19.2</a:t>
            </a:r>
          </a:p>
        </p:txBody>
      </p:sp>
      <p:sp>
        <p:nvSpPr>
          <p:cNvPr id="15372" name="Text Box 3">
            <a:extLst>
              <a:ext uri="{FF2B5EF4-FFF2-40B4-BE49-F238E27FC236}">
                <a16:creationId xmlns:a16="http://schemas.microsoft.com/office/drawing/2014/main" id="{F4B38B91-B5AA-4066-B4B2-D5E5A674C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1757363"/>
            <a:ext cx="549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39.4</a:t>
            </a:r>
          </a:p>
        </p:txBody>
      </p:sp>
      <p:sp>
        <p:nvSpPr>
          <p:cNvPr id="15373" name="Text Box 3">
            <a:extLst>
              <a:ext uri="{FF2B5EF4-FFF2-40B4-BE49-F238E27FC236}">
                <a16:creationId xmlns:a16="http://schemas.microsoft.com/office/drawing/2014/main" id="{0BBDE64E-B8E8-4045-9E6C-74A4D554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2490788"/>
            <a:ext cx="9890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600" b="1">
                <a:solidFill>
                  <a:schemeClr val="accent2"/>
                </a:solidFill>
                <a:ea typeface="Arial Unicode MS" pitchFamily="34" charset="-128"/>
              </a:rPr>
              <a:t>105</a:t>
            </a:r>
            <a:r>
              <a:rPr lang="en-US" altLang="fr-FR" sz="1600" b="1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15374" name="Rectangle 61">
            <a:extLst>
              <a:ext uri="{FF2B5EF4-FFF2-40B4-BE49-F238E27FC236}">
                <a16:creationId xmlns:a16="http://schemas.microsoft.com/office/drawing/2014/main" id="{6BE10059-561B-488D-A9EB-335C4703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5" y="1958975"/>
            <a:ext cx="107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000" b="1"/>
              <a:t>Eastern Mediterranean and Middle East</a:t>
            </a:r>
            <a:endParaRPr lang="fr-CA" altLang="fr-FR" sz="1000" b="1"/>
          </a:p>
        </p:txBody>
      </p:sp>
      <p:sp>
        <p:nvSpPr>
          <p:cNvPr id="15375" name="Text Box 3">
            <a:extLst>
              <a:ext uri="{FF2B5EF4-FFF2-40B4-BE49-F238E27FC236}">
                <a16:creationId xmlns:a16="http://schemas.microsoft.com/office/drawing/2014/main" id="{835F933D-200A-4B05-8B67-9E4B30CD7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4167188"/>
            <a:ext cx="8556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600" b="1">
                <a:solidFill>
                  <a:schemeClr val="accent2"/>
                </a:solidFill>
                <a:ea typeface="Arial Unicode MS" pitchFamily="34" charset="-128"/>
              </a:rPr>
              <a:t>111</a:t>
            </a:r>
            <a:r>
              <a:rPr lang="en-US" altLang="fr-FR" sz="1600" b="1">
                <a:solidFill>
                  <a:schemeClr val="accent2"/>
                </a:solidFill>
              </a:rPr>
              <a:t>%</a:t>
            </a:r>
          </a:p>
        </p:txBody>
      </p:sp>
      <p:graphicFrame>
        <p:nvGraphicFramePr>
          <p:cNvPr id="15376" name="Graphique 86">
            <a:extLst>
              <a:ext uri="{FF2B5EF4-FFF2-40B4-BE49-F238E27FC236}">
                <a16:creationId xmlns:a16="http://schemas.microsoft.com/office/drawing/2014/main" id="{53A6D0BF-896A-4535-8EFB-C6F3DF6B0C21}"/>
              </a:ext>
            </a:extLst>
          </p:cNvPr>
          <p:cNvGraphicFramePr>
            <a:graphicFrameLocks/>
          </p:cNvGraphicFramePr>
          <p:nvPr/>
        </p:nvGraphicFramePr>
        <p:xfrm>
          <a:off x="4240213" y="3040063"/>
          <a:ext cx="128270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r:id="rId9" imgW="1280271" imgH="1341236" progId="Excel.Chart.8">
                  <p:embed/>
                </p:oleObj>
              </mc:Choice>
              <mc:Fallback>
                <p:oleObj r:id="rId9" imgW="1280271" imgH="1341236" progId="Excel.Chart.8">
                  <p:embed/>
                  <p:pic>
                    <p:nvPicPr>
                      <p:cNvPr id="0" name="Graphique 8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3040063"/>
                        <a:ext cx="1282700" cy="134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Text Box 3">
            <a:extLst>
              <a:ext uri="{FF2B5EF4-FFF2-40B4-BE49-F238E27FC236}">
                <a16:creationId xmlns:a16="http://schemas.microsoft.com/office/drawing/2014/main" id="{E014B5DD-239E-4953-AA82-17CB774AD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38" y="3771900"/>
            <a:ext cx="609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7.1</a:t>
            </a:r>
          </a:p>
        </p:txBody>
      </p:sp>
      <p:sp>
        <p:nvSpPr>
          <p:cNvPr id="15378" name="Text Box 3">
            <a:extLst>
              <a:ext uri="{FF2B5EF4-FFF2-40B4-BE49-F238E27FC236}">
                <a16:creationId xmlns:a16="http://schemas.microsoft.com/office/drawing/2014/main" id="{B0E5C1C9-2ECA-4F47-A069-61C11D075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3603625"/>
            <a:ext cx="549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15.0</a:t>
            </a:r>
          </a:p>
        </p:txBody>
      </p:sp>
      <p:sp>
        <p:nvSpPr>
          <p:cNvPr id="15379" name="Rectangle 49">
            <a:extLst>
              <a:ext uri="{FF2B5EF4-FFF2-40B4-BE49-F238E27FC236}">
                <a16:creationId xmlns:a16="http://schemas.microsoft.com/office/drawing/2014/main" id="{BD6F8949-BFBC-4141-B069-8B20810D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3730625"/>
            <a:ext cx="1246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1400" b="1"/>
              <a:t>Africa</a:t>
            </a:r>
          </a:p>
        </p:txBody>
      </p:sp>
      <p:graphicFrame>
        <p:nvGraphicFramePr>
          <p:cNvPr id="15380" name="Graphique 87">
            <a:extLst>
              <a:ext uri="{FF2B5EF4-FFF2-40B4-BE49-F238E27FC236}">
                <a16:creationId xmlns:a16="http://schemas.microsoft.com/office/drawing/2014/main" id="{8239CDB0-0B4A-436F-B02D-AC4C0D05411A}"/>
              </a:ext>
            </a:extLst>
          </p:cNvPr>
          <p:cNvGraphicFramePr>
            <a:graphicFrameLocks/>
          </p:cNvGraphicFramePr>
          <p:nvPr/>
        </p:nvGraphicFramePr>
        <p:xfrm>
          <a:off x="584200" y="1398588"/>
          <a:ext cx="128270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r:id="rId11" imgW="1280271" imgH="1347333" progId="Excel.Chart.8">
                  <p:embed/>
                </p:oleObj>
              </mc:Choice>
              <mc:Fallback>
                <p:oleObj r:id="rId11" imgW="1280271" imgH="1347333" progId="Excel.Chart.8">
                  <p:embed/>
                  <p:pic>
                    <p:nvPicPr>
                      <p:cNvPr id="0" name="Graphique 8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398588"/>
                        <a:ext cx="1282700" cy="134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Text Box 3">
            <a:extLst>
              <a:ext uri="{FF2B5EF4-FFF2-40B4-BE49-F238E27FC236}">
                <a16:creationId xmlns:a16="http://schemas.microsoft.com/office/drawing/2014/main" id="{425EFE6C-D47B-439B-8621-92F593A9A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949450"/>
            <a:ext cx="609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23.0</a:t>
            </a:r>
          </a:p>
        </p:txBody>
      </p:sp>
      <p:sp>
        <p:nvSpPr>
          <p:cNvPr id="15382" name="Text Box 3">
            <a:extLst>
              <a:ext uri="{FF2B5EF4-FFF2-40B4-BE49-F238E27FC236}">
                <a16:creationId xmlns:a16="http://schemas.microsoft.com/office/drawing/2014/main" id="{A4C847AC-5B36-402F-9F81-D5998A7DE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1789113"/>
            <a:ext cx="549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36.2</a:t>
            </a:r>
          </a:p>
        </p:txBody>
      </p:sp>
      <p:sp>
        <p:nvSpPr>
          <p:cNvPr id="15383" name="Text Box 3">
            <a:extLst>
              <a:ext uri="{FF2B5EF4-FFF2-40B4-BE49-F238E27FC236}">
                <a16:creationId xmlns:a16="http://schemas.microsoft.com/office/drawing/2014/main" id="{CAF4480D-AB82-48CB-8D80-670354E9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490788"/>
            <a:ext cx="704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600" b="1">
                <a:solidFill>
                  <a:schemeClr val="accent2"/>
                </a:solidFill>
                <a:ea typeface="Arial Unicode MS" pitchFamily="34" charset="-128"/>
              </a:rPr>
              <a:t>  57</a:t>
            </a:r>
            <a:r>
              <a:rPr lang="en-US" altLang="fr-FR" sz="1600" b="1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15384" name="Rectangle 6">
            <a:extLst>
              <a:ext uri="{FF2B5EF4-FFF2-40B4-BE49-F238E27FC236}">
                <a16:creationId xmlns:a16="http://schemas.microsoft.com/office/drawing/2014/main" id="{5F40D1E7-095C-4850-B438-F0AC5B2C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2039938"/>
            <a:ext cx="1246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1400" b="1"/>
              <a:t>North America</a:t>
            </a:r>
          </a:p>
        </p:txBody>
      </p:sp>
      <p:graphicFrame>
        <p:nvGraphicFramePr>
          <p:cNvPr id="15385" name="Graphique 88">
            <a:extLst>
              <a:ext uri="{FF2B5EF4-FFF2-40B4-BE49-F238E27FC236}">
                <a16:creationId xmlns:a16="http://schemas.microsoft.com/office/drawing/2014/main" id="{ACA6455F-B637-449B-B751-66E9F709DC15}"/>
              </a:ext>
            </a:extLst>
          </p:cNvPr>
          <p:cNvGraphicFramePr>
            <a:graphicFrameLocks/>
          </p:cNvGraphicFramePr>
          <p:nvPr/>
        </p:nvGraphicFramePr>
        <p:xfrm>
          <a:off x="1630363" y="3552825"/>
          <a:ext cx="128270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r:id="rId13" imgW="1286367" imgH="1341236" progId="Excel.Chart.8">
                  <p:embed/>
                </p:oleObj>
              </mc:Choice>
              <mc:Fallback>
                <p:oleObj r:id="rId13" imgW="1286367" imgH="1341236" progId="Excel.Chart.8">
                  <p:embed/>
                  <p:pic>
                    <p:nvPicPr>
                      <p:cNvPr id="0" name="Graphique 8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3552825"/>
                        <a:ext cx="1282700" cy="1344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6" name="Text Box 3">
            <a:extLst>
              <a:ext uri="{FF2B5EF4-FFF2-40B4-BE49-F238E27FC236}">
                <a16:creationId xmlns:a16="http://schemas.microsoft.com/office/drawing/2014/main" id="{AF8D27AB-1CF7-47E1-9F1D-3FCDDF90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205288"/>
            <a:ext cx="6111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14.2</a:t>
            </a:r>
          </a:p>
        </p:txBody>
      </p:sp>
      <p:sp>
        <p:nvSpPr>
          <p:cNvPr id="15387" name="Text Box 3">
            <a:extLst>
              <a:ext uri="{FF2B5EF4-FFF2-40B4-BE49-F238E27FC236}">
                <a16:creationId xmlns:a16="http://schemas.microsoft.com/office/drawing/2014/main" id="{91FC2271-142B-4463-9BFA-C4D8D83C7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4029075"/>
            <a:ext cx="547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26.2</a:t>
            </a:r>
          </a:p>
        </p:txBody>
      </p:sp>
      <p:sp>
        <p:nvSpPr>
          <p:cNvPr id="15388" name="Text Box 3">
            <a:extLst>
              <a:ext uri="{FF2B5EF4-FFF2-40B4-BE49-F238E27FC236}">
                <a16:creationId xmlns:a16="http://schemas.microsoft.com/office/drawing/2014/main" id="{C3B5C469-C6D5-4D9A-ACE9-AF3452096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4665663"/>
            <a:ext cx="7048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600" b="1">
                <a:solidFill>
                  <a:schemeClr val="accent2"/>
                </a:solidFill>
                <a:ea typeface="Arial Unicode MS" pitchFamily="34" charset="-128"/>
              </a:rPr>
              <a:t>85</a:t>
            </a:r>
            <a:r>
              <a:rPr lang="en-US" altLang="fr-FR" sz="1600" b="1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15389" name="Rectangle 43">
            <a:extLst>
              <a:ext uri="{FF2B5EF4-FFF2-40B4-BE49-F238E27FC236}">
                <a16:creationId xmlns:a16="http://schemas.microsoft.com/office/drawing/2014/main" id="{DA43A856-DFBC-46E5-A45C-24A1C6B8C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4191000"/>
            <a:ext cx="12461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1400" b="1"/>
              <a:t>South and Central America</a:t>
            </a:r>
          </a:p>
        </p:txBody>
      </p:sp>
      <p:graphicFrame>
        <p:nvGraphicFramePr>
          <p:cNvPr id="15390" name="Graphique 91">
            <a:extLst>
              <a:ext uri="{FF2B5EF4-FFF2-40B4-BE49-F238E27FC236}">
                <a16:creationId xmlns:a16="http://schemas.microsoft.com/office/drawing/2014/main" id="{E42B2EA0-A1BC-4413-8FB5-1ADE75763C2E}"/>
              </a:ext>
            </a:extLst>
          </p:cNvPr>
          <p:cNvGraphicFramePr>
            <a:graphicFrameLocks/>
          </p:cNvGraphicFramePr>
          <p:nvPr/>
        </p:nvGraphicFramePr>
        <p:xfrm>
          <a:off x="6521450" y="2532063"/>
          <a:ext cx="12827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r:id="rId15" imgW="1280271" imgH="1347333" progId="Excel.Chart.8">
                  <p:embed/>
                </p:oleObj>
              </mc:Choice>
              <mc:Fallback>
                <p:oleObj r:id="rId15" imgW="1280271" imgH="1347333" progId="Excel.Chart.8">
                  <p:embed/>
                  <p:pic>
                    <p:nvPicPr>
                      <p:cNvPr id="0" name="Graphique 91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2532063"/>
                        <a:ext cx="12827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1" name="Text Box 3">
            <a:extLst>
              <a:ext uri="{FF2B5EF4-FFF2-40B4-BE49-F238E27FC236}">
                <a16:creationId xmlns:a16="http://schemas.microsoft.com/office/drawing/2014/main" id="{F2C7A184-4E4E-4332-813F-29BB84241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3" y="2974975"/>
            <a:ext cx="6111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39.3</a:t>
            </a:r>
          </a:p>
        </p:txBody>
      </p:sp>
      <p:sp>
        <p:nvSpPr>
          <p:cNvPr id="15392" name="Text Box 3">
            <a:extLst>
              <a:ext uri="{FF2B5EF4-FFF2-40B4-BE49-F238E27FC236}">
                <a16:creationId xmlns:a16="http://schemas.microsoft.com/office/drawing/2014/main" id="{6B1E5833-BD83-4806-825C-B1A2FF201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463" y="2600325"/>
            <a:ext cx="5492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81.6</a:t>
            </a:r>
          </a:p>
        </p:txBody>
      </p:sp>
      <p:sp>
        <p:nvSpPr>
          <p:cNvPr id="15393" name="Text Box 3">
            <a:extLst>
              <a:ext uri="{FF2B5EF4-FFF2-40B4-BE49-F238E27FC236}">
                <a16:creationId xmlns:a16="http://schemas.microsoft.com/office/drawing/2014/main" id="{149CCC10-CA32-488A-8E3B-DC500CE5C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363" y="3667125"/>
            <a:ext cx="9890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600" b="1">
                <a:solidFill>
                  <a:schemeClr val="accent2"/>
                </a:solidFill>
                <a:ea typeface="Arial Unicode MS" pitchFamily="34" charset="-128"/>
              </a:rPr>
              <a:t>108</a:t>
            </a:r>
            <a:r>
              <a:rPr lang="en-US" altLang="fr-FR" sz="1600" b="1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15394" name="Rectangle 67">
            <a:extLst>
              <a:ext uri="{FF2B5EF4-FFF2-40B4-BE49-F238E27FC236}">
                <a16:creationId xmlns:a16="http://schemas.microsoft.com/office/drawing/2014/main" id="{EB15751F-937D-4187-BB01-73473161B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2989263"/>
            <a:ext cx="1246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1400" b="1"/>
              <a:t>South-East Asia</a:t>
            </a:r>
          </a:p>
        </p:txBody>
      </p:sp>
      <p:graphicFrame>
        <p:nvGraphicFramePr>
          <p:cNvPr id="15395" name="Graphique 92">
            <a:extLst>
              <a:ext uri="{FF2B5EF4-FFF2-40B4-BE49-F238E27FC236}">
                <a16:creationId xmlns:a16="http://schemas.microsoft.com/office/drawing/2014/main" id="{ED0800FC-A319-456F-B935-F27F363D83C1}"/>
              </a:ext>
            </a:extLst>
          </p:cNvPr>
          <p:cNvGraphicFramePr>
            <a:graphicFrameLocks/>
          </p:cNvGraphicFramePr>
          <p:nvPr/>
        </p:nvGraphicFramePr>
        <p:xfrm>
          <a:off x="7908925" y="1452563"/>
          <a:ext cx="12827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r:id="rId17" imgW="1286367" imgH="1347333" progId="Excel.Chart.8">
                  <p:embed/>
                </p:oleObj>
              </mc:Choice>
              <mc:Fallback>
                <p:oleObj r:id="rId17" imgW="1286367" imgH="1347333" progId="Excel.Chart.8">
                  <p:embed/>
                  <p:pic>
                    <p:nvPicPr>
                      <p:cNvPr id="0" name="Graphique 92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8925" y="1452563"/>
                        <a:ext cx="12827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6" name="Text Box 3">
            <a:extLst>
              <a:ext uri="{FF2B5EF4-FFF2-40B4-BE49-F238E27FC236}">
                <a16:creationId xmlns:a16="http://schemas.microsoft.com/office/drawing/2014/main" id="{3098BAC2-A5A1-460F-BD21-DDD2584A8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463" y="1860550"/>
            <a:ext cx="6111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43.0</a:t>
            </a:r>
          </a:p>
        </p:txBody>
      </p:sp>
      <p:sp>
        <p:nvSpPr>
          <p:cNvPr id="15397" name="Text Box 3">
            <a:extLst>
              <a:ext uri="{FF2B5EF4-FFF2-40B4-BE49-F238E27FC236}">
                <a16:creationId xmlns:a16="http://schemas.microsoft.com/office/drawing/2014/main" id="{D296790D-05CF-417A-B8B6-93E3FEF35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1563688"/>
            <a:ext cx="549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300" b="1"/>
              <a:t>75.8</a:t>
            </a:r>
          </a:p>
        </p:txBody>
      </p:sp>
      <p:sp>
        <p:nvSpPr>
          <p:cNvPr id="15398" name="Text Box 3">
            <a:extLst>
              <a:ext uri="{FF2B5EF4-FFF2-40B4-BE49-F238E27FC236}">
                <a16:creationId xmlns:a16="http://schemas.microsoft.com/office/drawing/2014/main" id="{699710F6-77CF-4F82-9234-01B1A1E9B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2524125"/>
            <a:ext cx="9890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fr-FR" sz="1600" b="1">
                <a:solidFill>
                  <a:schemeClr val="accent2"/>
                </a:solidFill>
                <a:ea typeface="Arial Unicode MS" pitchFamily="34" charset="-128"/>
              </a:rPr>
              <a:t>76</a:t>
            </a:r>
            <a:r>
              <a:rPr lang="en-US" altLang="fr-FR" sz="1600" b="1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15399" name="Rectangle 73">
            <a:extLst>
              <a:ext uri="{FF2B5EF4-FFF2-40B4-BE49-F238E27FC236}">
                <a16:creationId xmlns:a16="http://schemas.microsoft.com/office/drawing/2014/main" id="{37A7289A-35AD-4E70-A32F-04483DC22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1836738"/>
            <a:ext cx="124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 altLang="fr-FR" sz="1400" b="1"/>
              <a:t>Western pacific</a:t>
            </a:r>
          </a:p>
        </p:txBody>
      </p:sp>
      <p:sp>
        <p:nvSpPr>
          <p:cNvPr id="21" name="Rectangle à coins arrondis 20">
            <a:extLst>
              <a:ext uri="{FF2B5EF4-FFF2-40B4-BE49-F238E27FC236}">
                <a16:creationId xmlns:a16="http://schemas.microsoft.com/office/drawing/2014/main" id="{60F35492-BDBF-4D77-893C-AD862469ACBB}"/>
              </a:ext>
            </a:extLst>
          </p:cNvPr>
          <p:cNvSpPr/>
          <p:nvPr/>
        </p:nvSpPr>
        <p:spPr>
          <a:xfrm>
            <a:off x="240852" y="4503311"/>
            <a:ext cx="1169246" cy="676851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03" name="Text Box 20">
            <a:extLst>
              <a:ext uri="{FF2B5EF4-FFF2-40B4-BE49-F238E27FC236}">
                <a16:creationId xmlns:a16="http://schemas.microsoft.com/office/drawing/2014/main" id="{5EA860CC-7286-4276-A92A-B88C46C77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4506913"/>
            <a:ext cx="75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1800"/>
              <a:t>2003</a:t>
            </a:r>
          </a:p>
        </p:txBody>
      </p:sp>
      <p:sp>
        <p:nvSpPr>
          <p:cNvPr id="291861" name="Rectangle 21">
            <a:extLst>
              <a:ext uri="{FF2B5EF4-FFF2-40B4-BE49-F238E27FC236}">
                <a16:creationId xmlns:a16="http://schemas.microsoft.com/office/drawing/2014/main" id="{6D8B7B9E-48A5-4E5A-A80E-9B2069B58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4600575"/>
            <a:ext cx="179388" cy="17938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1862" name="Rectangle 22">
            <a:extLst>
              <a:ext uri="{FF2B5EF4-FFF2-40B4-BE49-F238E27FC236}">
                <a16:creationId xmlns:a16="http://schemas.microsoft.com/office/drawing/2014/main" id="{57BFC1CF-9107-4EA1-BFCC-8D6960344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4900613"/>
            <a:ext cx="179388" cy="17938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06" name="Text Box 20">
            <a:extLst>
              <a:ext uri="{FF2B5EF4-FFF2-40B4-BE49-F238E27FC236}">
                <a16:creationId xmlns:a16="http://schemas.microsoft.com/office/drawing/2014/main" id="{6BD48A76-8BE9-40FA-8392-DF8E7170B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4806950"/>
            <a:ext cx="784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fr-FR" sz="1800"/>
              <a:t>2025</a:t>
            </a:r>
            <a:endParaRPr lang="en-US" altLang="fr-FR" sz="1800" b="1">
              <a:solidFill>
                <a:schemeClr val="tx2"/>
              </a:solidFill>
              <a:ea typeface="Arial Unicode MS" pitchFamily="34" charset="-128"/>
            </a:endParaRPr>
          </a:p>
        </p:txBody>
      </p:sp>
      <p:grpSp>
        <p:nvGrpSpPr>
          <p:cNvPr id="15407" name="Groupe 7">
            <a:extLst>
              <a:ext uri="{FF2B5EF4-FFF2-40B4-BE49-F238E27FC236}">
                <a16:creationId xmlns:a16="http://schemas.microsoft.com/office/drawing/2014/main" id="{1E0FE12A-B6FF-4B47-9A4C-7A32326E1897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2541588"/>
            <a:ext cx="215900" cy="215900"/>
            <a:chOff x="850366" y="2542236"/>
            <a:chExt cx="216000" cy="216000"/>
          </a:xfrm>
        </p:grpSpPr>
        <p:sp>
          <p:nvSpPr>
            <p:cNvPr id="2" name="Larme 1">
              <a:extLst>
                <a:ext uri="{FF2B5EF4-FFF2-40B4-BE49-F238E27FC236}">
                  <a16:creationId xmlns:a16="http://schemas.microsoft.com/office/drawing/2014/main" id="{E12D3FB2-D27C-4876-B834-76F88F383D9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50366" y="254223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10864DC7-19CB-4F76-80F3-5E88A1E8472E}"/>
                </a:ext>
              </a:extLst>
            </p:cNvPr>
            <p:cNvCxnSpPr/>
            <p:nvPr/>
          </p:nvCxnSpPr>
          <p:spPr>
            <a:xfrm flipV="1">
              <a:off x="958366" y="257082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408" name="Groupe 68">
            <a:extLst>
              <a:ext uri="{FF2B5EF4-FFF2-40B4-BE49-F238E27FC236}">
                <a16:creationId xmlns:a16="http://schemas.microsoft.com/office/drawing/2014/main" id="{D14977B5-51A5-4C18-B316-C5DDBBC4990F}"/>
              </a:ext>
            </a:extLst>
          </p:cNvPr>
          <p:cNvGrpSpPr>
            <a:grpSpLocks/>
          </p:cNvGrpSpPr>
          <p:nvPr/>
        </p:nvGrpSpPr>
        <p:grpSpPr bwMode="auto">
          <a:xfrm>
            <a:off x="6964363" y="3729038"/>
            <a:ext cx="215900" cy="215900"/>
            <a:chOff x="850366" y="2542236"/>
            <a:chExt cx="216000" cy="216000"/>
          </a:xfrm>
        </p:grpSpPr>
        <p:sp>
          <p:nvSpPr>
            <p:cNvPr id="70" name="Larme 69">
              <a:extLst>
                <a:ext uri="{FF2B5EF4-FFF2-40B4-BE49-F238E27FC236}">
                  <a16:creationId xmlns:a16="http://schemas.microsoft.com/office/drawing/2014/main" id="{2348A725-A98B-46EF-A353-E33C6388C59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50366" y="254223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C9AE5025-CA6D-4261-AAFD-11A584133378}"/>
                </a:ext>
              </a:extLst>
            </p:cNvPr>
            <p:cNvCxnSpPr/>
            <p:nvPr/>
          </p:nvCxnSpPr>
          <p:spPr>
            <a:xfrm flipV="1">
              <a:off x="958366" y="257082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409" name="Groupe 75">
            <a:extLst>
              <a:ext uri="{FF2B5EF4-FFF2-40B4-BE49-F238E27FC236}">
                <a16:creationId xmlns:a16="http://schemas.microsoft.com/office/drawing/2014/main" id="{B07C1D07-4FF1-4546-9659-330F9395FEEF}"/>
              </a:ext>
            </a:extLst>
          </p:cNvPr>
          <p:cNvGrpSpPr>
            <a:grpSpLocks/>
          </p:cNvGrpSpPr>
          <p:nvPr/>
        </p:nvGrpSpPr>
        <p:grpSpPr bwMode="auto">
          <a:xfrm>
            <a:off x="5465763" y="2552700"/>
            <a:ext cx="215900" cy="215900"/>
            <a:chOff x="850366" y="2542236"/>
            <a:chExt cx="216000" cy="216000"/>
          </a:xfrm>
        </p:grpSpPr>
        <p:sp>
          <p:nvSpPr>
            <p:cNvPr id="81" name="Larme 80">
              <a:extLst>
                <a:ext uri="{FF2B5EF4-FFF2-40B4-BE49-F238E27FC236}">
                  <a16:creationId xmlns:a16="http://schemas.microsoft.com/office/drawing/2014/main" id="{A41D5089-3D56-44E5-AE72-A0DA54630A9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50366" y="254223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2" name="Connecteur droit avec flèche 81">
              <a:extLst>
                <a:ext uri="{FF2B5EF4-FFF2-40B4-BE49-F238E27FC236}">
                  <a16:creationId xmlns:a16="http://schemas.microsoft.com/office/drawing/2014/main" id="{DD72BC13-28D4-41B8-A16E-AEA648BCAAED}"/>
                </a:ext>
              </a:extLst>
            </p:cNvPr>
            <p:cNvCxnSpPr/>
            <p:nvPr/>
          </p:nvCxnSpPr>
          <p:spPr>
            <a:xfrm flipV="1">
              <a:off x="958366" y="257082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410" name="Groupe 82">
            <a:extLst>
              <a:ext uri="{FF2B5EF4-FFF2-40B4-BE49-F238E27FC236}">
                <a16:creationId xmlns:a16="http://schemas.microsoft.com/office/drawing/2014/main" id="{BAB9A11C-3DE7-4D54-AC2F-8B556F3602E2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4221163"/>
            <a:ext cx="215900" cy="215900"/>
            <a:chOff x="850366" y="2542236"/>
            <a:chExt cx="216000" cy="216000"/>
          </a:xfrm>
        </p:grpSpPr>
        <p:sp>
          <p:nvSpPr>
            <p:cNvPr id="84" name="Larme 83">
              <a:extLst>
                <a:ext uri="{FF2B5EF4-FFF2-40B4-BE49-F238E27FC236}">
                  <a16:creationId xmlns:a16="http://schemas.microsoft.com/office/drawing/2014/main" id="{2C0746D8-492C-408D-80BD-8097CE31E96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50366" y="254223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5" name="Connecteur droit avec flèche 84">
              <a:extLst>
                <a:ext uri="{FF2B5EF4-FFF2-40B4-BE49-F238E27FC236}">
                  <a16:creationId xmlns:a16="http://schemas.microsoft.com/office/drawing/2014/main" id="{B9529D86-E476-410C-8B4C-3AABB3F48877}"/>
                </a:ext>
              </a:extLst>
            </p:cNvPr>
            <p:cNvCxnSpPr/>
            <p:nvPr/>
          </p:nvCxnSpPr>
          <p:spPr>
            <a:xfrm flipV="1">
              <a:off x="958366" y="257082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411" name="Groupe 85">
            <a:extLst>
              <a:ext uri="{FF2B5EF4-FFF2-40B4-BE49-F238E27FC236}">
                <a16:creationId xmlns:a16="http://schemas.microsoft.com/office/drawing/2014/main" id="{17D126A1-3CAB-4002-A0E3-0EFC4F785317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2206625"/>
            <a:ext cx="215900" cy="215900"/>
            <a:chOff x="850366" y="2542236"/>
            <a:chExt cx="216000" cy="216000"/>
          </a:xfrm>
        </p:grpSpPr>
        <p:sp>
          <p:nvSpPr>
            <p:cNvPr id="94" name="Larme 93">
              <a:extLst>
                <a:ext uri="{FF2B5EF4-FFF2-40B4-BE49-F238E27FC236}">
                  <a16:creationId xmlns:a16="http://schemas.microsoft.com/office/drawing/2014/main" id="{CFBD8951-8FCD-4ACF-97DE-29D317D4165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50366" y="254223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5" name="Connecteur droit avec flèche 94">
              <a:extLst>
                <a:ext uri="{FF2B5EF4-FFF2-40B4-BE49-F238E27FC236}">
                  <a16:creationId xmlns:a16="http://schemas.microsoft.com/office/drawing/2014/main" id="{C4C4A6B8-D8B6-4CC6-B47A-CAF61C983FB2}"/>
                </a:ext>
              </a:extLst>
            </p:cNvPr>
            <p:cNvCxnSpPr/>
            <p:nvPr/>
          </p:nvCxnSpPr>
          <p:spPr>
            <a:xfrm flipV="1">
              <a:off x="958366" y="257082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412" name="Groupe 95">
            <a:extLst>
              <a:ext uri="{FF2B5EF4-FFF2-40B4-BE49-F238E27FC236}">
                <a16:creationId xmlns:a16="http://schemas.microsoft.com/office/drawing/2014/main" id="{D15A6630-A838-4607-ABB2-B140B6F9F0DD}"/>
              </a:ext>
            </a:extLst>
          </p:cNvPr>
          <p:cNvGrpSpPr>
            <a:grpSpLocks/>
          </p:cNvGrpSpPr>
          <p:nvPr/>
        </p:nvGrpSpPr>
        <p:grpSpPr bwMode="auto">
          <a:xfrm>
            <a:off x="2074863" y="4703763"/>
            <a:ext cx="215900" cy="215900"/>
            <a:chOff x="850366" y="2542236"/>
            <a:chExt cx="216000" cy="216000"/>
          </a:xfrm>
        </p:grpSpPr>
        <p:sp>
          <p:nvSpPr>
            <p:cNvPr id="97" name="Larme 96">
              <a:extLst>
                <a:ext uri="{FF2B5EF4-FFF2-40B4-BE49-F238E27FC236}">
                  <a16:creationId xmlns:a16="http://schemas.microsoft.com/office/drawing/2014/main" id="{39770CFA-D331-46AE-84D0-4C62F42FB5A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50366" y="254223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8" name="Connecteur droit avec flèche 97">
              <a:extLst>
                <a:ext uri="{FF2B5EF4-FFF2-40B4-BE49-F238E27FC236}">
                  <a16:creationId xmlns:a16="http://schemas.microsoft.com/office/drawing/2014/main" id="{A669FDF2-0307-4DF8-9980-7BD8EA0FE919}"/>
                </a:ext>
              </a:extLst>
            </p:cNvPr>
            <p:cNvCxnSpPr/>
            <p:nvPr/>
          </p:nvCxnSpPr>
          <p:spPr>
            <a:xfrm flipV="1">
              <a:off x="958366" y="257082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413" name="Groupe 98">
            <a:extLst>
              <a:ext uri="{FF2B5EF4-FFF2-40B4-BE49-F238E27FC236}">
                <a16:creationId xmlns:a16="http://schemas.microsoft.com/office/drawing/2014/main" id="{E4033032-BA6E-41AB-AAAB-4C0673BD500D}"/>
              </a:ext>
            </a:extLst>
          </p:cNvPr>
          <p:cNvGrpSpPr>
            <a:grpSpLocks/>
          </p:cNvGrpSpPr>
          <p:nvPr/>
        </p:nvGrpSpPr>
        <p:grpSpPr bwMode="auto">
          <a:xfrm>
            <a:off x="8374063" y="2571750"/>
            <a:ext cx="215900" cy="215900"/>
            <a:chOff x="850366" y="2542236"/>
            <a:chExt cx="216000" cy="216000"/>
          </a:xfrm>
        </p:grpSpPr>
        <p:sp>
          <p:nvSpPr>
            <p:cNvPr id="100" name="Larme 99">
              <a:extLst>
                <a:ext uri="{FF2B5EF4-FFF2-40B4-BE49-F238E27FC236}">
                  <a16:creationId xmlns:a16="http://schemas.microsoft.com/office/drawing/2014/main" id="{EDA9E77A-AB27-4ECD-B2D0-59065F5F2C9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50366" y="254223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1" name="Connecteur droit avec flèche 100">
              <a:extLst>
                <a:ext uri="{FF2B5EF4-FFF2-40B4-BE49-F238E27FC236}">
                  <a16:creationId xmlns:a16="http://schemas.microsoft.com/office/drawing/2014/main" id="{F7EA4A04-8535-4E2C-8A12-3E9F9F0E3580}"/>
                </a:ext>
              </a:extLst>
            </p:cNvPr>
            <p:cNvCxnSpPr/>
            <p:nvPr/>
          </p:nvCxnSpPr>
          <p:spPr>
            <a:xfrm flipV="1">
              <a:off x="958366" y="257082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414" name="Groupe 2">
            <a:extLst>
              <a:ext uri="{FF2B5EF4-FFF2-40B4-BE49-F238E27FC236}">
                <a16:creationId xmlns:a16="http://schemas.microsoft.com/office/drawing/2014/main" id="{BC31C238-1D87-464A-B079-68766376B2C5}"/>
              </a:ext>
            </a:extLst>
          </p:cNvPr>
          <p:cNvGrpSpPr>
            <a:grpSpLocks/>
          </p:cNvGrpSpPr>
          <p:nvPr/>
        </p:nvGrpSpPr>
        <p:grpSpPr bwMode="auto">
          <a:xfrm>
            <a:off x="5797550" y="4078288"/>
            <a:ext cx="1917700" cy="1924050"/>
            <a:chOff x="5955486" y="4141858"/>
            <a:chExt cx="1918075" cy="1923575"/>
          </a:xfrm>
        </p:grpSpPr>
        <p:sp>
          <p:nvSpPr>
            <p:cNvPr id="105" name="Rectangle à coins arrondis 104">
              <a:extLst>
                <a:ext uri="{FF2B5EF4-FFF2-40B4-BE49-F238E27FC236}">
                  <a16:creationId xmlns:a16="http://schemas.microsoft.com/office/drawing/2014/main" id="{0A9B6C61-6B04-4376-AA8B-FCE99B91B54F}"/>
                </a:ext>
              </a:extLst>
            </p:cNvPr>
            <p:cNvSpPr/>
            <p:nvPr/>
          </p:nvSpPr>
          <p:spPr>
            <a:xfrm>
              <a:off x="6193980" y="4229728"/>
              <a:ext cx="1401422" cy="1835705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15418" name="Graphique 89">
              <a:extLst>
                <a:ext uri="{FF2B5EF4-FFF2-40B4-BE49-F238E27FC236}">
                  <a16:creationId xmlns:a16="http://schemas.microsoft.com/office/drawing/2014/main" id="{2BFC8586-FCC7-4B6C-B568-146884D2A27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904686" y="4091058"/>
            <a:ext cx="1282703" cy="1935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6" r:id="rId19" imgW="1280271" imgH="1932599" progId="Excel.Chart.8">
                    <p:embed/>
                  </p:oleObj>
                </mc:Choice>
                <mc:Fallback>
                  <p:oleObj r:id="rId19" imgW="1280271" imgH="1932599" progId="Excel.Chart.8">
                    <p:embed/>
                    <p:pic>
                      <p:nvPicPr>
                        <p:cNvPr id="0" name="Graphique 8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4686" y="4091058"/>
                          <a:ext cx="1282703" cy="19350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19" name="Text Box 3">
              <a:extLst>
                <a:ext uri="{FF2B5EF4-FFF2-40B4-BE49-F238E27FC236}">
                  <a16:creationId xmlns:a16="http://schemas.microsoft.com/office/drawing/2014/main" id="{B477FF5D-86A1-454D-B1A2-E9420FBD1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9558" y="4727570"/>
              <a:ext cx="610304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300" b="1"/>
                <a:t>194</a:t>
              </a:r>
            </a:p>
          </p:txBody>
        </p:sp>
        <p:sp>
          <p:nvSpPr>
            <p:cNvPr id="15420" name="Text Box 3">
              <a:extLst>
                <a:ext uri="{FF2B5EF4-FFF2-40B4-BE49-F238E27FC236}">
                  <a16:creationId xmlns:a16="http://schemas.microsoft.com/office/drawing/2014/main" id="{F212B117-3837-4DBC-9BA4-77C9FE185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3012" y="4277714"/>
              <a:ext cx="548872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300" b="1"/>
                <a:t>333</a:t>
              </a:r>
            </a:p>
          </p:txBody>
        </p:sp>
        <p:sp>
          <p:nvSpPr>
            <p:cNvPr id="15421" name="Text Box 3">
              <a:extLst>
                <a:ext uri="{FF2B5EF4-FFF2-40B4-BE49-F238E27FC236}">
                  <a16:creationId xmlns:a16="http://schemas.microsoft.com/office/drawing/2014/main" id="{AF063473-9EBF-4E64-BA8C-E6DFB2F99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3006" y="5719064"/>
              <a:ext cx="98804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chemeClr val="accent2"/>
                  </a:solidFill>
                  <a:ea typeface="Arial Unicode MS" pitchFamily="34" charset="-128"/>
                </a:rPr>
                <a:t>72</a:t>
              </a:r>
              <a:r>
                <a:rPr lang="en-US" altLang="fr-FR" sz="1600" b="1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15422" name="Rectangle 79">
              <a:extLst>
                <a:ext uri="{FF2B5EF4-FFF2-40B4-BE49-F238E27FC236}">
                  <a16:creationId xmlns:a16="http://schemas.microsoft.com/office/drawing/2014/main" id="{44C3711A-11EA-4D97-8E9F-585110AB7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7350" y="4954248"/>
              <a:ext cx="12462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400" b="1"/>
                <a:t>World</a:t>
              </a:r>
            </a:p>
          </p:txBody>
        </p:sp>
        <p:sp>
          <p:nvSpPr>
            <p:cNvPr id="104" name="Larme 103">
              <a:extLst>
                <a:ext uri="{FF2B5EF4-FFF2-40B4-BE49-F238E27FC236}">
                  <a16:creationId xmlns:a16="http://schemas.microsoft.com/office/drawing/2014/main" id="{51BFF93B-F344-46A1-80D5-BB77D943390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368364" y="5779706"/>
              <a:ext cx="215847" cy="215942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6" name="Connecteur droit avec flèche 105">
              <a:extLst>
                <a:ext uri="{FF2B5EF4-FFF2-40B4-BE49-F238E27FC236}">
                  <a16:creationId xmlns:a16="http://schemas.microsoft.com/office/drawing/2014/main" id="{CC72900E-65C3-4D17-A40C-BD3BD9DE2AE3}"/>
                </a:ext>
              </a:extLst>
            </p:cNvPr>
            <p:cNvCxnSpPr/>
            <p:nvPr/>
          </p:nvCxnSpPr>
          <p:spPr>
            <a:xfrm flipV="1">
              <a:off x="6476288" y="5809908"/>
              <a:ext cx="0" cy="1571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>
            <a:extLst>
              <a:ext uri="{FF2B5EF4-FFF2-40B4-BE49-F238E27FC236}">
                <a16:creationId xmlns:a16="http://schemas.microsoft.com/office/drawing/2014/main" id="{E4E0B251-A2AF-4496-8540-22BFEEF861C1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565150" y="1019175"/>
            <a:ext cx="8234363" cy="5051425"/>
          </a:xfrm>
        </p:spPr>
        <p:txBody>
          <a:bodyPr/>
          <a:lstStyle/>
          <a:p>
            <a:pPr marL="449263" lvl="1" indent="-449263" defTabSz="93345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ea typeface="+mn-ea"/>
                <a:cs typeface="+mn-cs"/>
              </a:rPr>
              <a:t>1711 (53%) of the 3234 participants had the syndrome at randomization.</a:t>
            </a:r>
          </a:p>
          <a:p>
            <a:pPr marL="449263" lvl="1" indent="-449263" defTabSz="93345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ea typeface="+mn-ea"/>
                <a:cs typeface="+mn-cs"/>
              </a:rPr>
              <a:t>Prevalence of the syndrome did not vary by gender or age group (&lt;45, 45-64, 65+ years).</a:t>
            </a:r>
          </a:p>
          <a:p>
            <a:pPr marL="449263" lvl="1" indent="-449263" defTabSz="93345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ea typeface="+mn-ea"/>
                <a:cs typeface="+mn-cs"/>
              </a:rPr>
              <a:t>Prevalence did vary by ethnicity, being lowest in Asians (41%) and highest in Caucasians (57%).</a:t>
            </a:r>
          </a:p>
          <a:p>
            <a:pPr marL="449263" lvl="1" indent="-449263" defTabSz="93345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ea typeface="+mn-ea"/>
                <a:cs typeface="+mn-cs"/>
              </a:rPr>
              <a:t>Prevalence of the individual components did vary by ethnicity and by age group.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34AA81F-8CF7-4874-BA46-E6D04673D1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2188" y="155575"/>
            <a:ext cx="7686675" cy="523875"/>
          </a:xfrm>
        </p:spPr>
        <p:txBody>
          <a:bodyPr/>
          <a:lstStyle/>
          <a:p>
            <a:r>
              <a:rPr lang="en-US" altLang="fr-FR"/>
              <a:t>Prevalence of Metabolic Syndrome at Randomization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>
            <a:extLst>
              <a:ext uri="{FF2B5EF4-FFF2-40B4-BE49-F238E27FC236}">
                <a16:creationId xmlns:a16="http://schemas.microsoft.com/office/drawing/2014/main" id="{F2F55EC7-DB2B-4493-BC46-7717FA10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8124825" cy="831850"/>
          </a:xfrm>
        </p:spPr>
        <p:txBody>
          <a:bodyPr/>
          <a:lstStyle/>
          <a:p>
            <a:r>
              <a:rPr lang="en-US" altLang="fr-FR" sz="2400"/>
              <a:t>Cumulative Incidence of Metabolic Syndrome by Treatment Group</a:t>
            </a:r>
            <a:endParaRPr lang="fr-CA" altLang="fr-FR" sz="2400"/>
          </a:p>
        </p:txBody>
      </p:sp>
      <p:sp>
        <p:nvSpPr>
          <p:cNvPr id="34819" name="Espace réservé du texte 3">
            <a:extLst>
              <a:ext uri="{FF2B5EF4-FFF2-40B4-BE49-F238E27FC236}">
                <a16:creationId xmlns:a16="http://schemas.microsoft.com/office/drawing/2014/main" id="{F6EAA34B-BF92-413F-BBA1-0744D28A6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fr-FR"/>
              <a:t>Adapted from Orchard TJ et al. Ann Intern Med 2005;142:611-9</a:t>
            </a:r>
          </a:p>
        </p:txBody>
      </p:sp>
      <p:grpSp>
        <p:nvGrpSpPr>
          <p:cNvPr id="34820" name="Groupe 2">
            <a:extLst>
              <a:ext uri="{FF2B5EF4-FFF2-40B4-BE49-F238E27FC236}">
                <a16:creationId xmlns:a16="http://schemas.microsoft.com/office/drawing/2014/main" id="{3E897738-5266-403B-A315-2B297B6FA373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1117600"/>
            <a:ext cx="7813675" cy="4635500"/>
            <a:chOff x="616407" y="1117030"/>
            <a:chExt cx="7812867" cy="4636291"/>
          </a:xfrm>
        </p:grpSpPr>
        <p:sp>
          <p:nvSpPr>
            <p:cNvPr id="34824" name="Rectangle 24">
              <a:extLst>
                <a:ext uri="{FF2B5EF4-FFF2-40B4-BE49-F238E27FC236}">
                  <a16:creationId xmlns:a16="http://schemas.microsoft.com/office/drawing/2014/main" id="{8D2F37EE-2DB7-4D3B-9314-9C2D1E75A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574" y="1428776"/>
              <a:ext cx="6300700" cy="3492388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20000"/>
                </a:spcBef>
              </a:pPr>
              <a:endParaRPr lang="en-CA" altLang="fr-FR" sz="2400"/>
            </a:p>
          </p:txBody>
        </p:sp>
        <p:graphicFrame>
          <p:nvGraphicFramePr>
            <p:cNvPr id="34825" name="Object 3">
              <a:extLst>
                <a:ext uri="{FF2B5EF4-FFF2-40B4-BE49-F238E27FC236}">
                  <a16:creationId xmlns:a16="http://schemas.microsoft.com/office/drawing/2014/main" id="{A31016C8-7609-4CE5-8DA5-22539DE953C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269773" y="1066230"/>
            <a:ext cx="6359525" cy="420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1" r:id="rId4" imgW="6364776" imgH="4206605" progId="Excel.Chart.8">
                    <p:embed/>
                  </p:oleObj>
                </mc:Choice>
                <mc:Fallback>
                  <p:oleObj r:id="rId4" imgW="6364776" imgH="4206605" progId="Excel.Chart.8">
                    <p:embed/>
                    <p:pic>
                      <p:nvPicPr>
                        <p:cNvPr id="0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9773" y="1066230"/>
                          <a:ext cx="6359525" cy="4208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FAB1A56F-6A1D-40C0-B440-C2E710169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599" y="2609535"/>
              <a:ext cx="6242992" cy="2300681"/>
            </a:xfrm>
            <a:custGeom>
              <a:avLst/>
              <a:gdLst>
                <a:gd name="T0" fmla="*/ 0 w 10239"/>
                <a:gd name="T1" fmla="*/ 2147483647 h 10327"/>
                <a:gd name="T2" fmla="*/ 2147483647 w 10239"/>
                <a:gd name="T3" fmla="*/ 2147483647 h 10327"/>
                <a:gd name="T4" fmla="*/ 2147483647 w 10239"/>
                <a:gd name="T5" fmla="*/ 2147483647 h 10327"/>
                <a:gd name="T6" fmla="*/ 2147483647 w 10239"/>
                <a:gd name="T7" fmla="*/ 2147483647 h 10327"/>
                <a:gd name="T8" fmla="*/ 2147483647 w 10239"/>
                <a:gd name="T9" fmla="*/ 2147483647 h 10327"/>
                <a:gd name="T10" fmla="*/ 2147483647 w 10239"/>
                <a:gd name="T11" fmla="*/ 2147483647 h 10327"/>
                <a:gd name="T12" fmla="*/ 2147483647 w 10239"/>
                <a:gd name="T13" fmla="*/ 2147483647 h 10327"/>
                <a:gd name="T14" fmla="*/ 2147483647 w 10239"/>
                <a:gd name="T15" fmla="*/ 2147483647 h 10327"/>
                <a:gd name="T16" fmla="*/ 2147483647 w 10239"/>
                <a:gd name="T17" fmla="*/ 0 h 10327"/>
                <a:gd name="T18" fmla="*/ 2147483647 w 10239"/>
                <a:gd name="T19" fmla="*/ 0 h 103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39"/>
                <a:gd name="T31" fmla="*/ 0 h 10327"/>
                <a:gd name="T32" fmla="*/ 10239 w 10239"/>
                <a:gd name="T33" fmla="*/ 10327 h 103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39" h="10327">
                  <a:moveTo>
                    <a:pt x="0" y="10327"/>
                  </a:moveTo>
                  <a:lnTo>
                    <a:pt x="2156" y="10327"/>
                  </a:lnTo>
                  <a:cubicBezTo>
                    <a:pt x="2136" y="8578"/>
                    <a:pt x="2163" y="7236"/>
                    <a:pt x="2156" y="5409"/>
                  </a:cubicBezTo>
                  <a:cubicBezTo>
                    <a:pt x="2476" y="5420"/>
                    <a:pt x="3813" y="5420"/>
                    <a:pt x="4252" y="5409"/>
                  </a:cubicBezTo>
                  <a:lnTo>
                    <a:pt x="4252" y="3114"/>
                  </a:lnTo>
                  <a:lnTo>
                    <a:pt x="6467" y="3114"/>
                  </a:lnTo>
                  <a:cubicBezTo>
                    <a:pt x="6461" y="2443"/>
                    <a:pt x="6468" y="1496"/>
                    <a:pt x="6467" y="819"/>
                  </a:cubicBezTo>
                  <a:lnTo>
                    <a:pt x="8683" y="819"/>
                  </a:lnTo>
                  <a:lnTo>
                    <a:pt x="8683" y="0"/>
                  </a:lnTo>
                  <a:lnTo>
                    <a:pt x="10239" y="0"/>
                  </a:ln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F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93CDE65-78AB-4359-BF32-790DAFCE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91" y="3120797"/>
              <a:ext cx="6279501" cy="1789418"/>
            </a:xfrm>
            <a:custGeom>
              <a:avLst/>
              <a:gdLst>
                <a:gd name="T0" fmla="*/ 0 w 15964"/>
                <a:gd name="T1" fmla="*/ 2147483647 h 10836"/>
                <a:gd name="T2" fmla="*/ 2147483647 w 15964"/>
                <a:gd name="T3" fmla="*/ 2147483647 h 10836"/>
                <a:gd name="T4" fmla="*/ 2147483647 w 15964"/>
                <a:gd name="T5" fmla="*/ 2147483647 h 10836"/>
                <a:gd name="T6" fmla="*/ 2147483647 w 15964"/>
                <a:gd name="T7" fmla="*/ 2147483647 h 10836"/>
                <a:gd name="T8" fmla="*/ 2147483647 w 15964"/>
                <a:gd name="T9" fmla="*/ 2147483647 h 10836"/>
                <a:gd name="T10" fmla="*/ 2147483647 w 15964"/>
                <a:gd name="T11" fmla="*/ 2147483647 h 10836"/>
                <a:gd name="T12" fmla="*/ 2147483647 w 15964"/>
                <a:gd name="T13" fmla="*/ 2147483647 h 10836"/>
                <a:gd name="T14" fmla="*/ 2147483647 w 15964"/>
                <a:gd name="T15" fmla="*/ 2147483647 h 10836"/>
                <a:gd name="T16" fmla="*/ 2147483647 w 15964"/>
                <a:gd name="T17" fmla="*/ 0 h 10836"/>
                <a:gd name="T18" fmla="*/ 2147483647 w 15964"/>
                <a:gd name="T19" fmla="*/ 0 h 108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64"/>
                <a:gd name="T31" fmla="*/ 0 h 10836"/>
                <a:gd name="T32" fmla="*/ 15964 w 15964"/>
                <a:gd name="T33" fmla="*/ 10836 h 108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64" h="10836">
                  <a:moveTo>
                    <a:pt x="0" y="10836"/>
                  </a:moveTo>
                  <a:lnTo>
                    <a:pt x="3434" y="10836"/>
                  </a:lnTo>
                  <a:lnTo>
                    <a:pt x="3434" y="6413"/>
                  </a:lnTo>
                  <a:lnTo>
                    <a:pt x="6683" y="6413"/>
                  </a:lnTo>
                  <a:lnTo>
                    <a:pt x="6683" y="3759"/>
                  </a:lnTo>
                  <a:lnTo>
                    <a:pt x="10117" y="3759"/>
                  </a:lnTo>
                  <a:lnTo>
                    <a:pt x="10117" y="1106"/>
                  </a:lnTo>
                  <a:lnTo>
                    <a:pt x="13551" y="1106"/>
                  </a:lnTo>
                  <a:lnTo>
                    <a:pt x="13551" y="0"/>
                  </a:lnTo>
                  <a:lnTo>
                    <a:pt x="15964" y="0"/>
                  </a:ln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FR"/>
            </a:p>
          </p:txBody>
        </p:sp>
        <p:sp>
          <p:nvSpPr>
            <p:cNvPr id="10" name="ZoneTexte 13">
              <a:extLst>
                <a:ext uri="{FF2B5EF4-FFF2-40B4-BE49-F238E27FC236}">
                  <a16:creationId xmlns:a16="http://schemas.microsoft.com/office/drawing/2014/main" id="{0B5C9572-2D42-4C7F-A255-6E11AD5E2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965110" y="2812866"/>
              <a:ext cx="3870985" cy="70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Cumulative incidence of </a:t>
              </a: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metabolic</a:t>
              </a: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syndrome (%)</a:t>
              </a:r>
            </a:p>
          </p:txBody>
        </p:sp>
        <p:sp>
          <p:nvSpPr>
            <p:cNvPr id="11" name="ZoneTexte 14">
              <a:extLst>
                <a:ext uri="{FF2B5EF4-FFF2-40B4-BE49-F238E27FC236}">
                  <a16:creationId xmlns:a16="http://schemas.microsoft.com/office/drawing/2014/main" id="{B7376B6E-586A-45D8-AEE4-6C8E8A40C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6140" y="5353203"/>
              <a:ext cx="4238187" cy="40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Time </a:t>
              </a: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since</a:t>
              </a: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</a:t>
              </a: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randomization</a:t>
              </a: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(</a:t>
              </a: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years</a:t>
              </a: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)</a:t>
              </a:r>
            </a:p>
          </p:txBody>
        </p:sp>
        <p:sp>
          <p:nvSpPr>
            <p:cNvPr id="34830" name="ZoneTexte 15">
              <a:extLst>
                <a:ext uri="{FF2B5EF4-FFF2-40B4-BE49-F238E27FC236}">
                  <a16:creationId xmlns:a16="http://schemas.microsoft.com/office/drawing/2014/main" id="{1CC65CFE-90A2-46D5-9785-16B9D9A99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8683" y="494608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2000" b="1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4831" name="ZoneTexte 16">
              <a:extLst>
                <a:ext uri="{FF2B5EF4-FFF2-40B4-BE49-F238E27FC236}">
                  <a16:creationId xmlns:a16="http://schemas.microsoft.com/office/drawing/2014/main" id="{F49238FE-1B1F-4656-9044-BA00ACEAE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646" y="494608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2000" b="1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34832" name="ZoneTexte 17">
              <a:extLst>
                <a:ext uri="{FF2B5EF4-FFF2-40B4-BE49-F238E27FC236}">
                  <a16:creationId xmlns:a16="http://schemas.microsoft.com/office/drawing/2014/main" id="{E23586D4-DB53-490F-A20C-52431FCD0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608" y="494608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2000" b="1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4833" name="ZoneTexte 18">
              <a:extLst>
                <a:ext uri="{FF2B5EF4-FFF2-40B4-BE49-F238E27FC236}">
                  <a16:creationId xmlns:a16="http://schemas.microsoft.com/office/drawing/2014/main" id="{F05723A0-EBFC-44BC-80D7-4CFB87E08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5058" y="494608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2000" b="1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34834" name="ZoneTexte 19">
              <a:extLst>
                <a:ext uri="{FF2B5EF4-FFF2-40B4-BE49-F238E27FC236}">
                  <a16:creationId xmlns:a16="http://schemas.microsoft.com/office/drawing/2014/main" id="{81CA3E09-CC09-47E9-A6BB-6F2B640A0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066" y="494608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2000" b="1">
                  <a:solidFill>
                    <a:schemeClr val="tx2"/>
                  </a:solidFill>
                </a:rPr>
                <a:t>0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8EA3FA8-708C-408F-830D-7F23C3A7CB0C}"/>
                </a:ext>
              </a:extLst>
            </p:cNvPr>
            <p:cNvCxnSpPr/>
            <p:nvPr/>
          </p:nvCxnSpPr>
          <p:spPr>
            <a:xfrm>
              <a:off x="7476872" y="4927680"/>
              <a:ext cx="91271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925DB8F-E0AD-4FA0-A9A6-C826155BF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599" y="2061754"/>
              <a:ext cx="6279501" cy="2848461"/>
            </a:xfrm>
            <a:custGeom>
              <a:avLst/>
              <a:gdLst>
                <a:gd name="T0" fmla="*/ 0 w 10000"/>
                <a:gd name="T1" fmla="*/ 811095843 h 10000"/>
                <a:gd name="T2" fmla="*/ 825484888 w 10000"/>
                <a:gd name="T3" fmla="*/ 811095843 h 10000"/>
                <a:gd name="T4" fmla="*/ 825484888 w 10000"/>
                <a:gd name="T5" fmla="*/ 436694218 h 10000"/>
                <a:gd name="T6" fmla="*/ 1628094967 w 10000"/>
                <a:gd name="T7" fmla="*/ 436694218 h 10000"/>
                <a:gd name="T8" fmla="*/ 1628094967 w 10000"/>
                <a:gd name="T9" fmla="*/ 270338297 h 10000"/>
                <a:gd name="T10" fmla="*/ 2147483647 w 10000"/>
                <a:gd name="T11" fmla="*/ 270338297 h 10000"/>
                <a:gd name="T12" fmla="*/ 2147483647 w 10000"/>
                <a:gd name="T13" fmla="*/ 145591594 h 10000"/>
                <a:gd name="T14" fmla="*/ 2147483647 w 10000"/>
                <a:gd name="T15" fmla="*/ 145591594 h 10000"/>
                <a:gd name="T16" fmla="*/ 2147483647 w 10000"/>
                <a:gd name="T17" fmla="*/ 0 h 10000"/>
                <a:gd name="T18" fmla="*/ 2147483647 w 10000"/>
                <a:gd name="T19" fmla="*/ 0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0"/>
                <a:gd name="T31" fmla="*/ 0 h 10000"/>
                <a:gd name="T32" fmla="*/ 10000 w 10000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0" h="10000">
                  <a:moveTo>
                    <a:pt x="0" y="10000"/>
                  </a:moveTo>
                  <a:lnTo>
                    <a:pt x="2093" y="10000"/>
                  </a:lnTo>
                  <a:cubicBezTo>
                    <a:pt x="2093" y="9688"/>
                    <a:pt x="2094" y="5697"/>
                    <a:pt x="2093" y="5384"/>
                  </a:cubicBezTo>
                  <a:cubicBezTo>
                    <a:pt x="2507" y="5381"/>
                    <a:pt x="3728" y="5435"/>
                    <a:pt x="4128" y="5384"/>
                  </a:cubicBezTo>
                  <a:lnTo>
                    <a:pt x="4128" y="3333"/>
                  </a:lnTo>
                  <a:lnTo>
                    <a:pt x="6279" y="3333"/>
                  </a:lnTo>
                  <a:lnTo>
                    <a:pt x="6279" y="1795"/>
                  </a:lnTo>
                  <a:lnTo>
                    <a:pt x="8430" y="1795"/>
                  </a:lnTo>
                  <a:lnTo>
                    <a:pt x="8430" y="0"/>
                  </a:lnTo>
                  <a:lnTo>
                    <a:pt x="10000" y="0"/>
                  </a:ln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FR"/>
            </a:p>
          </p:txBody>
        </p:sp>
        <p:sp>
          <p:nvSpPr>
            <p:cNvPr id="34837" name="Text Box 36">
              <a:extLst>
                <a:ext uri="{FF2B5EF4-FFF2-40B4-BE49-F238E27FC236}">
                  <a16:creationId xmlns:a16="http://schemas.microsoft.com/office/drawing/2014/main" id="{70749747-B5DE-4691-AFCB-BAF8D3EEF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155" y="1415306"/>
              <a:ext cx="3185487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 b="1"/>
                <a:t>Risk reduction:</a:t>
              </a:r>
            </a:p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/>
                <a:t>17%* by metformin</a:t>
              </a:r>
            </a:p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/>
                <a:t>41%** by lifestyle     </a:t>
              </a:r>
              <a:endParaRPr lang="en-US" altLang="fr-FR" sz="1800" baseline="30000"/>
            </a:p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/>
                <a:t>Lifestyle vs. metformin 29%**</a:t>
              </a:r>
              <a:endParaRPr lang="en-US" altLang="fr-FR" sz="1800" baseline="30000"/>
            </a:p>
          </p:txBody>
        </p:sp>
        <p:grpSp>
          <p:nvGrpSpPr>
            <p:cNvPr id="34838" name="Groupe 19">
              <a:extLst>
                <a:ext uri="{FF2B5EF4-FFF2-40B4-BE49-F238E27FC236}">
                  <a16:creationId xmlns:a16="http://schemas.microsoft.com/office/drawing/2014/main" id="{8DEB2D5F-E9C3-4EF9-B3B1-4FB72EE297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0213" y="3807048"/>
              <a:ext cx="2298302" cy="987060"/>
              <a:chOff x="7277099" y="861524"/>
              <a:chExt cx="2298302" cy="987060"/>
            </a:xfrm>
          </p:grpSpPr>
          <p:sp>
            <p:nvSpPr>
              <p:cNvPr id="21" name="Rectangle à coins arrondis 20">
                <a:extLst>
                  <a:ext uri="{FF2B5EF4-FFF2-40B4-BE49-F238E27FC236}">
                    <a16:creationId xmlns:a16="http://schemas.microsoft.com/office/drawing/2014/main" id="{0563CAC1-ED31-4B0D-8A52-242E169AF38B}"/>
                  </a:ext>
                </a:extLst>
              </p:cNvPr>
              <p:cNvSpPr/>
              <p:nvPr/>
            </p:nvSpPr>
            <p:spPr>
              <a:xfrm>
                <a:off x="7277099" y="861524"/>
                <a:ext cx="2298301" cy="9870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4842" name="Groupe 21">
                <a:extLst>
                  <a:ext uri="{FF2B5EF4-FFF2-40B4-BE49-F238E27FC236}">
                    <a16:creationId xmlns:a16="http://schemas.microsoft.com/office/drawing/2014/main" id="{F60FBCBF-1F41-4DBF-86ED-C1FDA913C4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59980" y="895080"/>
                <a:ext cx="1923060" cy="369332"/>
                <a:chOff x="350520" y="895080"/>
                <a:chExt cx="1923060" cy="369332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776EBFE-0BD5-4557-9A0D-0C7D868E08FD}"/>
                    </a:ext>
                  </a:extLst>
                </p:cNvPr>
                <p:cNvSpPr/>
                <p:nvPr/>
              </p:nvSpPr>
              <p:spPr>
                <a:xfrm>
                  <a:off x="349827" y="989800"/>
                  <a:ext cx="179369" cy="17941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/>
                  </a:pPr>
                  <a:endParaRPr lang="fr-CA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850" name="ZoneTexte 29">
                  <a:extLst>
                    <a:ext uri="{FF2B5EF4-FFF2-40B4-BE49-F238E27FC236}">
                      <a16:creationId xmlns:a16="http://schemas.microsoft.com/office/drawing/2014/main" id="{D871FA9E-CEA5-47AE-B186-F533899B98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3618" y="895080"/>
                  <a:ext cx="172996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fr-CA" altLang="fr-FR" sz="1800"/>
                    <a:t>Placebo n=490</a:t>
                  </a:r>
                </a:p>
              </p:txBody>
            </p:sp>
          </p:grpSp>
          <p:grpSp>
            <p:nvGrpSpPr>
              <p:cNvPr id="34843" name="Groupe 22">
                <a:extLst>
                  <a:ext uri="{FF2B5EF4-FFF2-40B4-BE49-F238E27FC236}">
                    <a16:creationId xmlns:a16="http://schemas.microsoft.com/office/drawing/2014/main" id="{EE97C2B0-6DF2-480C-AD78-BE69568A99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59980" y="1169746"/>
                <a:ext cx="2115421" cy="369332"/>
                <a:chOff x="350520" y="1183200"/>
                <a:chExt cx="2115421" cy="369332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2ED7AFD-F48A-43D3-A52B-708623B1D1AD}"/>
                    </a:ext>
                  </a:extLst>
                </p:cNvPr>
                <p:cNvSpPr/>
                <p:nvPr/>
              </p:nvSpPr>
              <p:spPr>
                <a:xfrm>
                  <a:off x="349827" y="1277937"/>
                  <a:ext cx="179369" cy="179419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/>
                  </a:pPr>
                  <a:endParaRPr lang="fr-CA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848" name="ZoneTexte 27">
                  <a:extLst>
                    <a:ext uri="{FF2B5EF4-FFF2-40B4-BE49-F238E27FC236}">
                      <a16:creationId xmlns:a16="http://schemas.microsoft.com/office/drawing/2014/main" id="{1DEB7049-6A05-4A72-9C9B-778CE49922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3619" y="1183200"/>
                  <a:ext cx="19223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fr-CA" altLang="fr-FR" sz="1800"/>
                    <a:t>Metformin n=503</a:t>
                  </a:r>
                </a:p>
              </p:txBody>
            </p:sp>
          </p:grpSp>
          <p:grpSp>
            <p:nvGrpSpPr>
              <p:cNvPr id="34844" name="Groupe 23">
                <a:extLst>
                  <a:ext uri="{FF2B5EF4-FFF2-40B4-BE49-F238E27FC236}">
                    <a16:creationId xmlns:a16="http://schemas.microsoft.com/office/drawing/2014/main" id="{AF20705E-7CA1-403F-9DB1-D234B968DF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59980" y="1444412"/>
                <a:ext cx="1935885" cy="369332"/>
                <a:chOff x="350520" y="1444412"/>
                <a:chExt cx="1935885" cy="369332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D068886-C23E-4C68-9D90-E43A89AA4041}"/>
                    </a:ext>
                  </a:extLst>
                </p:cNvPr>
                <p:cNvSpPr/>
                <p:nvPr/>
              </p:nvSpPr>
              <p:spPr>
                <a:xfrm>
                  <a:off x="349827" y="1539168"/>
                  <a:ext cx="179369" cy="17941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/>
                  </a:pPr>
                  <a:endParaRPr lang="fr-CA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846" name="ZoneTexte 25">
                  <a:extLst>
                    <a:ext uri="{FF2B5EF4-FFF2-40B4-BE49-F238E27FC236}">
                      <a16:creationId xmlns:a16="http://schemas.microsoft.com/office/drawing/2014/main" id="{9DEFB2CA-DC25-4134-AE42-9217E4E3EC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3619" y="1444412"/>
                  <a:ext cx="174278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 eaLnBrk="0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15000"/>
                    </a:spcBef>
                    <a:spcAft>
                      <a:spcPct val="2000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fr-CA" altLang="fr-FR" sz="1800"/>
                    <a:t>Lifestyle n=530</a:t>
                  </a:r>
                </a:p>
              </p:txBody>
            </p:sp>
          </p:grpSp>
        </p:grpSp>
      </p:grpSp>
      <p:sp>
        <p:nvSpPr>
          <p:cNvPr id="32" name="Text Box 40">
            <a:extLst>
              <a:ext uri="{FF2B5EF4-FFF2-40B4-BE49-F238E27FC236}">
                <a16:creationId xmlns:a16="http://schemas.microsoft.com/office/drawing/2014/main" id="{1AA5725C-FD53-439E-A4EF-1ECDBCBC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01" y="5311450"/>
            <a:ext cx="1075868" cy="578882"/>
          </a:xfrm>
          <a:prstGeom prst="roundRect">
            <a:avLst/>
          </a:prstGeom>
          <a:solidFill>
            <a:schemeClr val="bg1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dirty="0"/>
              <a:t>* p&lt;0.05 </a:t>
            </a:r>
          </a:p>
          <a:p>
            <a:pPr>
              <a:defRPr/>
            </a:pPr>
            <a:r>
              <a:rPr lang="en-US" sz="1400" dirty="0"/>
              <a:t>** p&lt;0.001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>
            <a:extLst>
              <a:ext uri="{FF2B5EF4-FFF2-40B4-BE49-F238E27FC236}">
                <a16:creationId xmlns:a16="http://schemas.microsoft.com/office/drawing/2014/main" id="{F1DE1DC8-1F53-4406-9EAB-0B6A3B1A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79388"/>
            <a:ext cx="8064500" cy="476250"/>
          </a:xfrm>
        </p:spPr>
        <p:txBody>
          <a:bodyPr/>
          <a:lstStyle/>
          <a:p>
            <a:r>
              <a:rPr lang="en-US" altLang="fr-FR" sz="2500"/>
              <a:t>Three-Year Incidence of Components by Treatment Group</a:t>
            </a:r>
            <a:endParaRPr lang="fr-CA" altLang="fr-FR" sz="2500"/>
          </a:p>
        </p:txBody>
      </p:sp>
      <p:sp>
        <p:nvSpPr>
          <p:cNvPr id="35843" name="Espace réservé du texte 3">
            <a:extLst>
              <a:ext uri="{FF2B5EF4-FFF2-40B4-BE49-F238E27FC236}">
                <a16:creationId xmlns:a16="http://schemas.microsoft.com/office/drawing/2014/main" id="{682D60B8-1896-4270-89DD-18F29F77F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fr-FR"/>
              <a:t>Adapted from Orchard TJ et al. Ann Intern Med 2005;142:611-9</a:t>
            </a:r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6684591B-ECC1-4407-9BE9-29659B661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20" y="5006895"/>
            <a:ext cx="2913635" cy="340519"/>
          </a:xfrm>
          <a:prstGeom prst="roundRect">
            <a:avLst/>
          </a:prstGeom>
          <a:solidFill>
            <a:schemeClr val="bg1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+mn-lt"/>
              </a:rPr>
              <a:t>*p&lt;0.001 comparison vs. placebo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1A1D655-7BCA-4783-A112-8602B67C7C17}"/>
              </a:ext>
            </a:extLst>
          </p:cNvPr>
          <p:cNvGraphicFramePr>
            <a:graphicFrameLocks noGrp="1"/>
          </p:cNvGraphicFramePr>
          <p:nvPr/>
        </p:nvGraphicFramePr>
        <p:xfrm>
          <a:off x="512550" y="1546078"/>
          <a:ext cx="8193730" cy="3291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32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626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Placebo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(%)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Metformin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Lifestyle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(%)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High waist circumference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15*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8*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Low HDL cholesterol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          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High triglycerides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27     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18*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High fasting plasma glucose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      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29*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28*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High blood pressure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622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35*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5BBCB471-9F10-4925-92EE-8AC9F7359BC7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500063" y="930275"/>
            <a:ext cx="8132762" cy="511175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fr-FR" sz="2500"/>
              <a:t>Hypertension was present in 30% of subjects at baseline; over 3 years it </a:t>
            </a:r>
            <a:r>
              <a:rPr lang="en-US" altLang="fr-FR" sz="2500" b="1"/>
              <a:t>increased</a:t>
            </a:r>
            <a:r>
              <a:rPr lang="en-US" altLang="fr-FR" sz="2500"/>
              <a:t> in the placebo and metformin groups, but significantly </a:t>
            </a:r>
            <a:r>
              <a:rPr lang="en-US" altLang="fr-FR" sz="2500" b="1"/>
              <a:t>decreased</a:t>
            </a:r>
            <a:r>
              <a:rPr lang="en-US" altLang="fr-FR" sz="2500"/>
              <a:t> in the intensive lifestyle group.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fr-FR" sz="2500"/>
              <a:t>Triglycerides </a:t>
            </a:r>
            <a:r>
              <a:rPr lang="en-US" altLang="fr-FR" sz="2500" b="1"/>
              <a:t>decreased</a:t>
            </a:r>
            <a:r>
              <a:rPr lang="en-US" altLang="fr-FR" sz="2500"/>
              <a:t> in all groups, but fell significantly more in intensive lifestyle group.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fr-FR" sz="2500"/>
              <a:t>Intensive lifestyle group significantly </a:t>
            </a:r>
            <a:r>
              <a:rPr lang="en-US" altLang="fr-FR" sz="2500" b="1"/>
              <a:t>increased</a:t>
            </a:r>
            <a:r>
              <a:rPr lang="en-US" altLang="fr-FR" sz="2500"/>
              <a:t> HDL cholesterol and </a:t>
            </a:r>
            <a:r>
              <a:rPr lang="en-US" altLang="fr-FR" sz="2500" b="1"/>
              <a:t>decreased</a:t>
            </a:r>
            <a:r>
              <a:rPr lang="en-US" altLang="fr-FR" sz="2500"/>
              <a:t> LDL phenotype B.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fr-FR" sz="2500"/>
              <a:t>After 3 years, the use of medications to achieve targets for hypertension was </a:t>
            </a:r>
            <a:r>
              <a:rPr lang="en-US" altLang="fr-FR" sz="2500" b="1"/>
              <a:t>27-28% less </a:t>
            </a:r>
            <a:r>
              <a:rPr lang="en-US" altLang="fr-FR" sz="2500"/>
              <a:t>and for dyslipidemia was </a:t>
            </a:r>
            <a:r>
              <a:rPr lang="en-US" altLang="fr-FR" sz="2500" b="1"/>
              <a:t>25% less </a:t>
            </a:r>
            <a:r>
              <a:rPr lang="en-US" altLang="fr-FR" sz="2500"/>
              <a:t>in the intensive lifestyle group.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C67AC35-AC6D-48BE-973C-1B89B4EF35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6325" y="187325"/>
            <a:ext cx="7686675" cy="460375"/>
          </a:xfrm>
        </p:spPr>
        <p:txBody>
          <a:bodyPr/>
          <a:lstStyle/>
          <a:p>
            <a:r>
              <a:rPr lang="en-US" altLang="fr-FR"/>
              <a:t>Key Findings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6" name="Text Box 4">
            <a:extLst>
              <a:ext uri="{FF2B5EF4-FFF2-40B4-BE49-F238E27FC236}">
                <a16:creationId xmlns:a16="http://schemas.microsoft.com/office/drawing/2014/main" id="{C7520CED-DBE0-42E6-B560-51D3FBDB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84" y="4857141"/>
            <a:ext cx="4400172" cy="576044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DPPOS midpoint follow-up after 7 years        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Time since original DPP randomization (10 years)</a:t>
            </a:r>
          </a:p>
        </p:txBody>
      </p:sp>
      <p:sp>
        <p:nvSpPr>
          <p:cNvPr id="37893" name="Titre 1">
            <a:extLst>
              <a:ext uri="{FF2B5EF4-FFF2-40B4-BE49-F238E27FC236}">
                <a16:creationId xmlns:a16="http://schemas.microsoft.com/office/drawing/2014/main" id="{9453FB33-43B3-4F5F-AF3C-932B9D90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Study Timeline</a:t>
            </a:r>
          </a:p>
        </p:txBody>
      </p:sp>
      <p:sp>
        <p:nvSpPr>
          <p:cNvPr id="37894" name="Espace réservé du texte 3">
            <a:extLst>
              <a:ext uri="{FF2B5EF4-FFF2-40B4-BE49-F238E27FC236}">
                <a16:creationId xmlns:a16="http://schemas.microsoft.com/office/drawing/2014/main" id="{66DFFF41-B749-416B-BFC4-49A3785220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Diabetes Prevention Program Research Group Lancet 2009;374:1677-86</a:t>
            </a:r>
          </a:p>
        </p:txBody>
      </p:sp>
      <p:grpSp>
        <p:nvGrpSpPr>
          <p:cNvPr id="37895" name="Groupe 11">
            <a:extLst>
              <a:ext uri="{FF2B5EF4-FFF2-40B4-BE49-F238E27FC236}">
                <a16:creationId xmlns:a16="http://schemas.microsoft.com/office/drawing/2014/main" id="{52B6D84B-67F4-465F-840B-F6789D237A70}"/>
              </a:ext>
            </a:extLst>
          </p:cNvPr>
          <p:cNvGrpSpPr>
            <a:grpSpLocks/>
          </p:cNvGrpSpPr>
          <p:nvPr/>
        </p:nvGrpSpPr>
        <p:grpSpPr bwMode="auto">
          <a:xfrm>
            <a:off x="487363" y="901700"/>
            <a:ext cx="8353425" cy="3822700"/>
            <a:chOff x="754666" y="1207702"/>
            <a:chExt cx="8354122" cy="3822352"/>
          </a:xfrm>
        </p:grpSpPr>
        <p:grpSp>
          <p:nvGrpSpPr>
            <p:cNvPr id="37899" name="Groupe 12">
              <a:extLst>
                <a:ext uri="{FF2B5EF4-FFF2-40B4-BE49-F238E27FC236}">
                  <a16:creationId xmlns:a16="http://schemas.microsoft.com/office/drawing/2014/main" id="{181FD00D-F1B4-4890-9AE5-AF3B2087A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666" y="3830606"/>
              <a:ext cx="8354122" cy="1199448"/>
              <a:chOff x="754666" y="4283612"/>
              <a:chExt cx="8354122" cy="1199448"/>
            </a:xfrm>
          </p:grpSpPr>
          <p:sp>
            <p:nvSpPr>
              <p:cNvPr id="38" name="Flèche droite 37">
                <a:extLst>
                  <a:ext uri="{FF2B5EF4-FFF2-40B4-BE49-F238E27FC236}">
                    <a16:creationId xmlns:a16="http://schemas.microsoft.com/office/drawing/2014/main" id="{DDDD0508-8E80-425D-A5A5-D8C5B9D1F0CA}"/>
                  </a:ext>
                </a:extLst>
              </p:cNvPr>
              <p:cNvSpPr/>
              <p:nvPr/>
            </p:nvSpPr>
            <p:spPr>
              <a:xfrm>
                <a:off x="1334151" y="4283019"/>
                <a:ext cx="7255480" cy="720660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3"/>
                  </a:gs>
                  <a:gs pos="4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925" name="ZoneTexte 38">
                <a:extLst>
                  <a:ext uri="{FF2B5EF4-FFF2-40B4-BE49-F238E27FC236}">
                    <a16:creationId xmlns:a16="http://schemas.microsoft.com/office/drawing/2014/main" id="{69D655AA-4550-4CCD-85D6-E634BB56C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666" y="5144506"/>
                <a:ext cx="117532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June 1996</a:t>
                </a:r>
              </a:p>
            </p:txBody>
          </p:sp>
          <p:sp>
            <p:nvSpPr>
              <p:cNvPr id="37926" name="ZoneTexte 39">
                <a:extLst>
                  <a:ext uri="{FF2B5EF4-FFF2-40B4-BE49-F238E27FC236}">
                    <a16:creationId xmlns:a16="http://schemas.microsoft.com/office/drawing/2014/main" id="{93A74B1A-9130-4C16-9EB6-FB14164A3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0504" y="5144506"/>
                <a:ext cx="16882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December 2013</a:t>
                </a:r>
              </a:p>
            </p:txBody>
          </p:sp>
          <p:sp>
            <p:nvSpPr>
              <p:cNvPr id="37927" name="ZoneTexte 40">
                <a:extLst>
                  <a:ext uri="{FF2B5EF4-FFF2-40B4-BE49-F238E27FC236}">
                    <a16:creationId xmlns:a16="http://schemas.microsoft.com/office/drawing/2014/main" id="{9EE75F70-138A-4D83-BE54-74EEFEBEE0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553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1998</a:t>
                </a:r>
              </a:p>
            </p:txBody>
          </p:sp>
          <p:sp>
            <p:nvSpPr>
              <p:cNvPr id="37928" name="ZoneTexte 41">
                <a:extLst>
                  <a:ext uri="{FF2B5EF4-FFF2-40B4-BE49-F238E27FC236}">
                    <a16:creationId xmlns:a16="http://schemas.microsoft.com/office/drawing/2014/main" id="{3135E6A0-80E1-4955-B63A-B42E133499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6873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2000</a:t>
                </a:r>
              </a:p>
            </p:txBody>
          </p:sp>
          <p:sp>
            <p:nvSpPr>
              <p:cNvPr id="37929" name="ZoneTexte 42">
                <a:extLst>
                  <a:ext uri="{FF2B5EF4-FFF2-40B4-BE49-F238E27FC236}">
                    <a16:creationId xmlns:a16="http://schemas.microsoft.com/office/drawing/2014/main" id="{E56E6056-80A2-49C5-BB24-EAFA247F6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4693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2002</a:t>
                </a:r>
              </a:p>
            </p:txBody>
          </p:sp>
          <p:sp>
            <p:nvSpPr>
              <p:cNvPr id="37930" name="ZoneTexte 43">
                <a:extLst>
                  <a:ext uri="{FF2B5EF4-FFF2-40B4-BE49-F238E27FC236}">
                    <a16:creationId xmlns:a16="http://schemas.microsoft.com/office/drawing/2014/main" id="{5D619004-253E-41C0-88E9-CB5C2C4AD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0036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2004</a:t>
                </a:r>
              </a:p>
            </p:txBody>
          </p:sp>
          <p:sp>
            <p:nvSpPr>
              <p:cNvPr id="37931" name="ZoneTexte 44">
                <a:extLst>
                  <a:ext uri="{FF2B5EF4-FFF2-40B4-BE49-F238E27FC236}">
                    <a16:creationId xmlns:a16="http://schemas.microsoft.com/office/drawing/2014/main" id="{71DEEB34-9680-404C-9853-CA59C61772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5379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2006</a:t>
                </a:r>
              </a:p>
            </p:txBody>
          </p:sp>
          <p:sp>
            <p:nvSpPr>
              <p:cNvPr id="37932" name="ZoneTexte 45">
                <a:extLst>
                  <a:ext uri="{FF2B5EF4-FFF2-40B4-BE49-F238E27FC236}">
                    <a16:creationId xmlns:a16="http://schemas.microsoft.com/office/drawing/2014/main" id="{DF052FBA-E0AE-492E-9D85-3B6CE62205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2667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2008</a:t>
                </a:r>
              </a:p>
            </p:txBody>
          </p:sp>
          <p:sp>
            <p:nvSpPr>
              <p:cNvPr id="37933" name="ZoneTexte 46">
                <a:extLst>
                  <a:ext uri="{FF2B5EF4-FFF2-40B4-BE49-F238E27FC236}">
                    <a16:creationId xmlns:a16="http://schemas.microsoft.com/office/drawing/2014/main" id="{150E297B-F8DD-4FC7-BF0A-97FD5FC4A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2844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2010</a:t>
                </a:r>
              </a:p>
            </p:txBody>
          </p:sp>
          <p:sp>
            <p:nvSpPr>
              <p:cNvPr id="37934" name="ZoneTexte 47">
                <a:extLst>
                  <a:ext uri="{FF2B5EF4-FFF2-40B4-BE49-F238E27FC236}">
                    <a16:creationId xmlns:a16="http://schemas.microsoft.com/office/drawing/2014/main" id="{CAAE0BD5-5FA1-4C45-AD55-669699A90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5163" y="4834335"/>
                <a:ext cx="6399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2012</a:t>
                </a:r>
              </a:p>
            </p:txBody>
          </p: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22BF4E4A-7964-4F67-857F-556A53E206F5}"/>
                  </a:ext>
                </a:extLst>
              </p:cNvPr>
              <p:cNvCxnSpPr/>
              <p:nvPr/>
            </p:nvCxnSpPr>
            <p:spPr>
              <a:xfrm flipH="1" flipV="1">
                <a:off x="1964442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53A43D5C-FC9C-4B80-951D-23E43914D1E4}"/>
                  </a:ext>
                </a:extLst>
              </p:cNvPr>
              <p:cNvCxnSpPr/>
              <p:nvPr/>
            </p:nvCxnSpPr>
            <p:spPr>
              <a:xfrm flipH="1" flipV="1">
                <a:off x="2766196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811669CD-6B5B-466F-8116-28A8FABA6489}"/>
                  </a:ext>
                </a:extLst>
              </p:cNvPr>
              <p:cNvCxnSpPr/>
              <p:nvPr/>
            </p:nvCxnSpPr>
            <p:spPr>
              <a:xfrm flipH="1" flipV="1">
                <a:off x="3569538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C72F59CE-7DA5-4351-88F5-7C3CF2105807}"/>
                  </a:ext>
                </a:extLst>
              </p:cNvPr>
              <p:cNvCxnSpPr/>
              <p:nvPr/>
            </p:nvCxnSpPr>
            <p:spPr>
              <a:xfrm flipH="1" flipV="1">
                <a:off x="4371293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FF5A6EDA-B0B9-4DFA-8123-51B1EB7B22BA}"/>
                  </a:ext>
                </a:extLst>
              </p:cNvPr>
              <p:cNvCxnSpPr/>
              <p:nvPr/>
            </p:nvCxnSpPr>
            <p:spPr>
              <a:xfrm flipH="1" flipV="1">
                <a:off x="5174635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0BBA810E-FF0B-47DE-B25B-F1C243F86FCF}"/>
                  </a:ext>
                </a:extLst>
              </p:cNvPr>
              <p:cNvCxnSpPr/>
              <p:nvPr/>
            </p:nvCxnSpPr>
            <p:spPr>
              <a:xfrm flipH="1" flipV="1">
                <a:off x="5976389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3FD769E6-3275-4FA1-A193-7DC699217B4A}"/>
                  </a:ext>
                </a:extLst>
              </p:cNvPr>
              <p:cNvCxnSpPr/>
              <p:nvPr/>
            </p:nvCxnSpPr>
            <p:spPr>
              <a:xfrm flipH="1" flipV="1">
                <a:off x="6779731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EEBB1E35-B717-4F8A-83CD-1417A0D995A5}"/>
                  </a:ext>
                </a:extLst>
              </p:cNvPr>
              <p:cNvCxnSpPr/>
              <p:nvPr/>
            </p:nvCxnSpPr>
            <p:spPr>
              <a:xfrm flipH="1" flipV="1">
                <a:off x="7581486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ACFFD859-B276-4DFA-8642-E11D37C51898}"/>
                  </a:ext>
                </a:extLst>
              </p:cNvPr>
              <p:cNvCxnSpPr/>
              <p:nvPr/>
            </p:nvCxnSpPr>
            <p:spPr>
              <a:xfrm flipH="1" flipV="1">
                <a:off x="1562770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D96C4B3A-FD2E-4BE1-84A4-96A7634B4F1C}"/>
                  </a:ext>
                </a:extLst>
              </p:cNvPr>
              <p:cNvCxnSpPr/>
              <p:nvPr/>
            </p:nvCxnSpPr>
            <p:spPr>
              <a:xfrm flipH="1" flipV="1">
                <a:off x="2366112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82822489-0E17-43D5-952E-D5B12F47F464}"/>
                  </a:ext>
                </a:extLst>
              </p:cNvPr>
              <p:cNvCxnSpPr/>
              <p:nvPr/>
            </p:nvCxnSpPr>
            <p:spPr>
              <a:xfrm flipH="1" flipV="1">
                <a:off x="3167867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3709D95C-95D3-4ED1-A656-CE5938C5E79C}"/>
                  </a:ext>
                </a:extLst>
              </p:cNvPr>
              <p:cNvCxnSpPr/>
              <p:nvPr/>
            </p:nvCxnSpPr>
            <p:spPr>
              <a:xfrm flipH="1" flipV="1">
                <a:off x="3971209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4ADAE9BF-64F4-4900-85D2-DE1695BAE0CA}"/>
                  </a:ext>
                </a:extLst>
              </p:cNvPr>
              <p:cNvCxnSpPr/>
              <p:nvPr/>
            </p:nvCxnSpPr>
            <p:spPr>
              <a:xfrm flipH="1" flipV="1">
                <a:off x="4772963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E2DD7649-8A76-4322-9654-61BD2B718FDF}"/>
                  </a:ext>
                </a:extLst>
              </p:cNvPr>
              <p:cNvCxnSpPr/>
              <p:nvPr/>
            </p:nvCxnSpPr>
            <p:spPr>
              <a:xfrm flipH="1" flipV="1">
                <a:off x="5576305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709F8FA6-BBFB-4631-8C96-F7CFC5C4E26A}"/>
                  </a:ext>
                </a:extLst>
              </p:cNvPr>
              <p:cNvCxnSpPr/>
              <p:nvPr/>
            </p:nvCxnSpPr>
            <p:spPr>
              <a:xfrm flipH="1" flipV="1">
                <a:off x="6378060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45589840-7CAB-45E4-AE71-58BB80EA5F39}"/>
                  </a:ext>
                </a:extLst>
              </p:cNvPr>
              <p:cNvCxnSpPr/>
              <p:nvPr/>
            </p:nvCxnSpPr>
            <p:spPr>
              <a:xfrm flipH="1" flipV="1">
                <a:off x="7181402" y="4465565"/>
                <a:ext cx="0" cy="35398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900" name="Groupe 13">
              <a:extLst>
                <a:ext uri="{FF2B5EF4-FFF2-40B4-BE49-F238E27FC236}">
                  <a16:creationId xmlns:a16="http://schemas.microsoft.com/office/drawing/2014/main" id="{0E2C7691-72BB-41D1-A166-52FAFAD3F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048" y="2542987"/>
              <a:ext cx="1047104" cy="926805"/>
              <a:chOff x="640571" y="4017906"/>
              <a:chExt cx="1047104" cy="926805"/>
            </a:xfrm>
          </p:grpSpPr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F79EDA16-323A-4B0E-BAB6-4347C78E630C}"/>
                  </a:ext>
                </a:extLst>
              </p:cNvPr>
              <p:cNvSpPr txBox="1"/>
              <p:nvPr/>
            </p:nvSpPr>
            <p:spPr>
              <a:xfrm>
                <a:off x="640272" y="4298549"/>
                <a:ext cx="1047837" cy="6460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r>
                  <a:rPr lang="fr-CA" sz="1200" b="1" dirty="0">
                    <a:solidFill>
                      <a:schemeClr val="accent3"/>
                    </a:solidFill>
                    <a:latin typeface="Arial" charset="0"/>
                    <a:cs typeface="+mn-cs"/>
                  </a:rPr>
                  <a:t>DPP </a:t>
                </a:r>
                <a:r>
                  <a:rPr lang="fr-CA" sz="1200" b="1" dirty="0" err="1">
                    <a:solidFill>
                      <a:schemeClr val="accent3"/>
                    </a:solidFill>
                    <a:latin typeface="Arial" charset="0"/>
                    <a:cs typeface="+mn-cs"/>
                  </a:rPr>
                  <a:t>recruitment</a:t>
                </a:r>
                <a:r>
                  <a:rPr lang="fr-CA" sz="1200" b="1" dirty="0">
                    <a:solidFill>
                      <a:schemeClr val="accent3"/>
                    </a:solidFill>
                    <a:latin typeface="Arial" charset="0"/>
                    <a:cs typeface="+mn-cs"/>
                  </a:rPr>
                  <a:t> </a:t>
                </a:r>
                <a:r>
                  <a:rPr lang="fr-CA" sz="1200" b="1" dirty="0" err="1">
                    <a:solidFill>
                      <a:schemeClr val="accent3"/>
                    </a:solidFill>
                    <a:latin typeface="Arial" charset="0"/>
                    <a:cs typeface="+mn-cs"/>
                  </a:rPr>
                  <a:t>began</a:t>
                </a:r>
                <a:endParaRPr lang="fr-CA" sz="1200" b="1" dirty="0">
                  <a:solidFill>
                    <a:schemeClr val="accent3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7923" name="ZoneTexte 36">
                <a:extLst>
                  <a:ext uri="{FF2B5EF4-FFF2-40B4-BE49-F238E27FC236}">
                    <a16:creationId xmlns:a16="http://schemas.microsoft.com/office/drawing/2014/main" id="{BBFD324B-CE32-4E63-B015-807EA31AEF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5129" y="4017906"/>
                <a:ext cx="7779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1996</a:t>
                </a:r>
              </a:p>
            </p:txBody>
          </p:sp>
        </p:grpSp>
        <p:grpSp>
          <p:nvGrpSpPr>
            <p:cNvPr id="37901" name="Groupe 14">
              <a:extLst>
                <a:ext uri="{FF2B5EF4-FFF2-40B4-BE49-F238E27FC236}">
                  <a16:creationId xmlns:a16="http://schemas.microsoft.com/office/drawing/2014/main" id="{48CED8C7-E7BB-44D5-9DAB-650CBD370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6736" y="2386845"/>
              <a:ext cx="1047104" cy="926805"/>
              <a:chOff x="1862877" y="4017906"/>
              <a:chExt cx="1047104" cy="926805"/>
            </a:xfrm>
          </p:grpSpPr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0AE6D45-B3AE-4FB1-840A-A7F5DD15440B}"/>
                  </a:ext>
                </a:extLst>
              </p:cNvPr>
              <p:cNvSpPr txBox="1"/>
              <p:nvPr/>
            </p:nvSpPr>
            <p:spPr>
              <a:xfrm>
                <a:off x="1863098" y="4299131"/>
                <a:ext cx="1046249" cy="6460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r>
                  <a:rPr lang="fr-CA" sz="1200" b="1" dirty="0">
                    <a:solidFill>
                      <a:schemeClr val="accent3"/>
                    </a:solidFill>
                    <a:latin typeface="Arial" charset="0"/>
                    <a:cs typeface="+mn-cs"/>
                  </a:rPr>
                  <a:t>DPP </a:t>
                </a:r>
                <a:r>
                  <a:rPr lang="fr-CA" sz="1200" b="1" dirty="0" err="1">
                    <a:solidFill>
                      <a:schemeClr val="accent3"/>
                    </a:solidFill>
                    <a:latin typeface="Arial" charset="0"/>
                    <a:cs typeface="+mn-cs"/>
                  </a:rPr>
                  <a:t>enrollment</a:t>
                </a:r>
                <a:r>
                  <a:rPr lang="fr-CA" sz="1200" b="1" dirty="0">
                    <a:solidFill>
                      <a:schemeClr val="accent3"/>
                    </a:solidFill>
                    <a:latin typeface="Arial" charset="0"/>
                    <a:cs typeface="+mn-cs"/>
                  </a:rPr>
                  <a:t> </a:t>
                </a:r>
                <a:r>
                  <a:rPr lang="fr-CA" sz="1200" b="1" dirty="0" err="1">
                    <a:solidFill>
                      <a:schemeClr val="accent3"/>
                    </a:solidFill>
                    <a:latin typeface="Arial" charset="0"/>
                    <a:cs typeface="+mn-cs"/>
                  </a:rPr>
                  <a:t>completed</a:t>
                </a:r>
                <a:endParaRPr lang="fr-CA" sz="1200" b="1" dirty="0">
                  <a:solidFill>
                    <a:schemeClr val="accent3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7921" name="ZoneTexte 34">
                <a:extLst>
                  <a:ext uri="{FF2B5EF4-FFF2-40B4-BE49-F238E27FC236}">
                    <a16:creationId xmlns:a16="http://schemas.microsoft.com/office/drawing/2014/main" id="{5A3E8234-C05B-4646-8A90-617AB85EA6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9535" y="4017906"/>
                <a:ext cx="6937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1999</a:t>
                </a:r>
              </a:p>
            </p:txBody>
          </p:sp>
        </p:grpSp>
        <p:grpSp>
          <p:nvGrpSpPr>
            <p:cNvPr id="37902" name="Groupe 15">
              <a:extLst>
                <a:ext uri="{FF2B5EF4-FFF2-40B4-BE49-F238E27FC236}">
                  <a16:creationId xmlns:a16="http://schemas.microsoft.com/office/drawing/2014/main" id="{20402349-464C-451F-BEAF-D02790D3A6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9485" y="2172602"/>
              <a:ext cx="777820" cy="742139"/>
              <a:chOff x="2892234" y="4017906"/>
              <a:chExt cx="777820" cy="742139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5B2EC13-0CA0-4BF2-8668-3817FC0F2782}"/>
                  </a:ext>
                </a:extLst>
              </p:cNvPr>
              <p:cNvSpPr txBox="1"/>
              <p:nvPr/>
            </p:nvSpPr>
            <p:spPr>
              <a:xfrm>
                <a:off x="2892286" y="4297492"/>
                <a:ext cx="777940" cy="4619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r>
                  <a:rPr lang="fr-CA" sz="1200" b="1" dirty="0">
                    <a:solidFill>
                      <a:schemeClr val="accent3"/>
                    </a:solidFill>
                    <a:latin typeface="Arial" charset="0"/>
                    <a:cs typeface="+mn-cs"/>
                  </a:rPr>
                  <a:t>DPP </a:t>
                </a:r>
                <a:r>
                  <a:rPr lang="fr-CA" sz="1200" b="1" dirty="0" err="1">
                    <a:solidFill>
                      <a:schemeClr val="accent3"/>
                    </a:solidFill>
                    <a:latin typeface="Arial" charset="0"/>
                    <a:cs typeface="+mn-cs"/>
                  </a:rPr>
                  <a:t>results</a:t>
                </a:r>
                <a:endParaRPr lang="fr-CA" sz="1200" b="1" dirty="0">
                  <a:solidFill>
                    <a:schemeClr val="accent3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7919" name="ZoneTexte 32">
                <a:extLst>
                  <a:ext uri="{FF2B5EF4-FFF2-40B4-BE49-F238E27FC236}">
                    <a16:creationId xmlns:a16="http://schemas.microsoft.com/office/drawing/2014/main" id="{3D3C751E-5E37-43D0-856E-814D0E1529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4250" y="4017906"/>
                <a:ext cx="6937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2001</a:t>
                </a:r>
              </a:p>
            </p:txBody>
          </p:sp>
        </p:grpSp>
        <p:grpSp>
          <p:nvGrpSpPr>
            <p:cNvPr id="37903" name="Groupe 16">
              <a:extLst>
                <a:ext uri="{FF2B5EF4-FFF2-40B4-BE49-F238E27FC236}">
                  <a16:creationId xmlns:a16="http://schemas.microsoft.com/office/drawing/2014/main" id="{5ADA60F8-73DB-4E9D-A150-F8FF03617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8324" y="1207702"/>
              <a:ext cx="777820" cy="742139"/>
              <a:chOff x="3705966" y="4017906"/>
              <a:chExt cx="777820" cy="742139"/>
            </a:xfrm>
          </p:grpSpPr>
          <p:sp>
            <p:nvSpPr>
              <p:cNvPr id="37916" name="ZoneTexte 29">
                <a:extLst>
                  <a:ext uri="{FF2B5EF4-FFF2-40B4-BE49-F238E27FC236}">
                    <a16:creationId xmlns:a16="http://schemas.microsoft.com/office/drawing/2014/main" id="{0FBE8E0B-A23D-4C37-9BA9-F71886CF0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5966" y="4298380"/>
                <a:ext cx="77782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200" b="1">
                    <a:solidFill>
                      <a:schemeClr val="tx2"/>
                    </a:solidFill>
                  </a:rPr>
                  <a:t>DPPOS began</a:t>
                </a:r>
              </a:p>
            </p:txBody>
          </p:sp>
          <p:sp>
            <p:nvSpPr>
              <p:cNvPr id="37917" name="ZoneTexte 30">
                <a:extLst>
                  <a:ext uri="{FF2B5EF4-FFF2-40B4-BE49-F238E27FC236}">
                    <a16:creationId xmlns:a16="http://schemas.microsoft.com/office/drawing/2014/main" id="{14370552-1F76-48AF-99D0-73A38ECF22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7982" y="4017906"/>
                <a:ext cx="6937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2002</a:t>
                </a:r>
              </a:p>
            </p:txBody>
          </p:sp>
        </p:grpSp>
        <p:grpSp>
          <p:nvGrpSpPr>
            <p:cNvPr id="37904" name="Groupe 17">
              <a:extLst>
                <a:ext uri="{FF2B5EF4-FFF2-40B4-BE49-F238E27FC236}">
                  <a16:creationId xmlns:a16="http://schemas.microsoft.com/office/drawing/2014/main" id="{FB50C40D-27DB-4E35-B14D-E567B3D4F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9070" y="1618550"/>
              <a:ext cx="847858" cy="926805"/>
              <a:chOff x="5972392" y="4017906"/>
              <a:chExt cx="847858" cy="926805"/>
            </a:xfrm>
          </p:grpSpPr>
          <p:sp>
            <p:nvSpPr>
              <p:cNvPr id="37914" name="ZoneTexte 27">
                <a:extLst>
                  <a:ext uri="{FF2B5EF4-FFF2-40B4-BE49-F238E27FC236}">
                    <a16:creationId xmlns:a16="http://schemas.microsoft.com/office/drawing/2014/main" id="{F092C925-A7B2-4D69-A098-AB9D16D894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2392" y="4298380"/>
                <a:ext cx="84785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200" b="1">
                    <a:solidFill>
                      <a:schemeClr val="tx2"/>
                    </a:solidFill>
                  </a:rPr>
                  <a:t>DPPOS midpoint results</a:t>
                </a:r>
              </a:p>
            </p:txBody>
          </p:sp>
          <p:sp>
            <p:nvSpPr>
              <p:cNvPr id="37915" name="ZoneTexte 28">
                <a:extLst>
                  <a:ext uri="{FF2B5EF4-FFF2-40B4-BE49-F238E27FC236}">
                    <a16:creationId xmlns:a16="http://schemas.microsoft.com/office/drawing/2014/main" id="{44DDFC5E-9FFC-4FA9-98CC-8D542BFB13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427" y="4017906"/>
                <a:ext cx="6937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2009</a:t>
                </a:r>
              </a:p>
            </p:txBody>
          </p:sp>
        </p:grpSp>
        <p:grpSp>
          <p:nvGrpSpPr>
            <p:cNvPr id="37905" name="Groupe 18">
              <a:extLst>
                <a:ext uri="{FF2B5EF4-FFF2-40B4-BE49-F238E27FC236}">
                  <a16:creationId xmlns:a16="http://schemas.microsoft.com/office/drawing/2014/main" id="{3EBB9F10-F179-403C-8F8E-BD08CEE86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8027" y="1831552"/>
              <a:ext cx="963906" cy="742139"/>
              <a:chOff x="7534142" y="4017906"/>
              <a:chExt cx="963906" cy="742139"/>
            </a:xfrm>
          </p:grpSpPr>
          <p:sp>
            <p:nvSpPr>
              <p:cNvPr id="37912" name="ZoneTexte 25">
                <a:extLst>
                  <a:ext uri="{FF2B5EF4-FFF2-40B4-BE49-F238E27FC236}">
                    <a16:creationId xmlns:a16="http://schemas.microsoft.com/office/drawing/2014/main" id="{1D959F27-FC09-4FA9-BB52-A327012FA7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142" y="4298380"/>
                <a:ext cx="9639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200" b="1">
                    <a:solidFill>
                      <a:schemeClr val="tx2"/>
                    </a:solidFill>
                  </a:rPr>
                  <a:t>DPPOS visits end</a:t>
                </a:r>
              </a:p>
            </p:txBody>
          </p:sp>
          <p:sp>
            <p:nvSpPr>
              <p:cNvPr id="37913" name="ZoneTexte 26">
                <a:extLst>
                  <a:ext uri="{FF2B5EF4-FFF2-40B4-BE49-F238E27FC236}">
                    <a16:creationId xmlns:a16="http://schemas.microsoft.com/office/drawing/2014/main" id="{069E6FA8-78E8-4810-A505-8F3C87CD20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9201" y="4017906"/>
                <a:ext cx="6937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600" b="1"/>
                  <a:t>2013</a:t>
                </a:r>
              </a:p>
            </p:txBody>
          </p:sp>
        </p:grp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6515A618-62E6-4325-A1C7-3210CE0440D7}"/>
                </a:ext>
              </a:extLst>
            </p:cNvPr>
            <p:cNvCxnSpPr/>
            <p:nvPr/>
          </p:nvCxnSpPr>
          <p:spPr>
            <a:xfrm flipH="1">
              <a:off x="1362729" y="3558576"/>
              <a:ext cx="7939" cy="4016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5EE426EA-36AA-46D2-83B9-157319D00EF9}"/>
                </a:ext>
              </a:extLst>
            </p:cNvPr>
            <p:cNvCxnSpPr/>
            <p:nvPr/>
          </p:nvCxnSpPr>
          <p:spPr>
            <a:xfrm flipH="1">
              <a:off x="2361350" y="3385554"/>
              <a:ext cx="9526" cy="5746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316C9256-65BA-4D30-92A2-92754F378DA8}"/>
                </a:ext>
              </a:extLst>
            </p:cNvPr>
            <p:cNvCxnSpPr/>
            <p:nvPr/>
          </p:nvCxnSpPr>
          <p:spPr>
            <a:xfrm flipH="1">
              <a:off x="3169454" y="2952206"/>
              <a:ext cx="7939" cy="10079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2A4C5F8E-9AC1-44D2-80DF-F0F116113CE2}"/>
                </a:ext>
              </a:extLst>
            </p:cNvPr>
            <p:cNvCxnSpPr/>
            <p:nvPr/>
          </p:nvCxnSpPr>
          <p:spPr>
            <a:xfrm flipH="1">
              <a:off x="3563187" y="2017253"/>
              <a:ext cx="7939" cy="19429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A84C207A-CA6D-4225-B7E1-D1B8AFFDA305}"/>
                </a:ext>
              </a:extLst>
            </p:cNvPr>
            <p:cNvCxnSpPr/>
            <p:nvPr/>
          </p:nvCxnSpPr>
          <p:spPr>
            <a:xfrm flipH="1">
              <a:off x="6374885" y="2628386"/>
              <a:ext cx="7938" cy="133179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560C23B6-A07E-4D5F-A608-80749FA3BAE4}"/>
                </a:ext>
              </a:extLst>
            </p:cNvPr>
            <p:cNvCxnSpPr/>
            <p:nvPr/>
          </p:nvCxnSpPr>
          <p:spPr>
            <a:xfrm flipH="1">
              <a:off x="8186373" y="2664894"/>
              <a:ext cx="7939" cy="129528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 Box 10">
            <a:extLst>
              <a:ext uri="{FF2B5EF4-FFF2-40B4-BE49-F238E27FC236}">
                <a16:creationId xmlns:a16="http://schemas.microsoft.com/office/drawing/2014/main" id="{861A8ECF-C4FC-4764-8D16-646BC7C67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85" y="5464519"/>
            <a:ext cx="4722134" cy="578882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tx1"/>
                </a:solidFill>
              </a:rPr>
              <a:t>DPP: Diabetes Prevention Program</a:t>
            </a:r>
          </a:p>
          <a:p>
            <a:pPr eaLnBrk="0" hangingPunct="0">
              <a:defRPr/>
            </a:pPr>
            <a:r>
              <a:rPr lang="en-US" sz="1400" dirty="0">
                <a:solidFill>
                  <a:schemeClr val="tx1"/>
                </a:solidFill>
              </a:rPr>
              <a:t>DPPOS: Diabetes Prevention Program Outcomes Study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Text Box 5">
            <a:extLst>
              <a:ext uri="{FF2B5EF4-FFF2-40B4-BE49-F238E27FC236}">
                <a16:creationId xmlns:a16="http://schemas.microsoft.com/office/drawing/2014/main" id="{93B28D19-9B34-43CD-816C-5EFFBDD6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371600"/>
            <a:ext cx="231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1" charset="-128"/>
              <a:cs typeface="+mn-cs"/>
            </a:endParaRPr>
          </a:p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  <a:ea typeface="ＭＳ Ｐゴシック" pitchFamily="1" charset="-128"/>
                <a:cs typeface="+mn-cs"/>
              </a:rPr>
              <a:t> </a:t>
            </a:r>
          </a:p>
        </p:txBody>
      </p:sp>
      <p:sp>
        <p:nvSpPr>
          <p:cNvPr id="108556" name="Rectangle 12">
            <a:extLst>
              <a:ext uri="{FF2B5EF4-FFF2-40B4-BE49-F238E27FC236}">
                <a16:creationId xmlns:a16="http://schemas.microsoft.com/office/drawing/2014/main" id="{84639D2C-F940-4F64-8D92-5AE756D04D34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450850" y="1443038"/>
            <a:ext cx="8150225" cy="3924300"/>
          </a:xfrm>
        </p:spPr>
        <p:txBody>
          <a:bodyPr lIns="93662" tIns="47625" rIns="93662" bIns="47625"/>
          <a:lstStyle/>
          <a:p>
            <a:pPr marL="449263" lvl="1" indent="-449263" algn="just" defTabSz="9334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600" dirty="0">
                <a:ea typeface="+mn-ea"/>
                <a:cs typeface="+mn-cs"/>
              </a:rPr>
              <a:t>Diabetes delay or prevention.</a:t>
            </a:r>
          </a:p>
          <a:p>
            <a:pPr marL="449263" lvl="1" indent="-449263" algn="just" defTabSz="9334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endParaRPr lang="en-US" sz="3600" dirty="0">
              <a:ea typeface="+mn-ea"/>
              <a:cs typeface="+mn-cs"/>
            </a:endParaRPr>
          </a:p>
          <a:p>
            <a:pPr marL="449263" lvl="1" indent="-449263" algn="just" defTabSz="9334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600" dirty="0">
                <a:ea typeface="+mn-ea"/>
                <a:cs typeface="+mn-cs"/>
              </a:rPr>
              <a:t>Prevention of diabetes complications such as kidney, eye and nerve problems, and heart disease.</a:t>
            </a:r>
          </a:p>
        </p:txBody>
      </p:sp>
      <p:sp>
        <p:nvSpPr>
          <p:cNvPr id="38916" name="Rectangle 11">
            <a:extLst>
              <a:ext uri="{FF2B5EF4-FFF2-40B4-BE49-F238E27FC236}">
                <a16:creationId xmlns:a16="http://schemas.microsoft.com/office/drawing/2014/main" id="{5FE515F6-38C3-48A2-852A-A25CF58582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85850" y="-7938"/>
            <a:ext cx="7686675" cy="957263"/>
          </a:xfrm>
        </p:spPr>
        <p:txBody>
          <a:bodyPr lIns="93662" tIns="47625" rIns="93662" bIns="47625"/>
          <a:lstStyle/>
          <a:p>
            <a:r>
              <a:rPr lang="en-US" altLang="fr-FR"/>
              <a:t>Diabetes Prevention Program Outcomes Study (DPPOS) Goals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Text Box 5">
            <a:extLst>
              <a:ext uri="{FF2B5EF4-FFF2-40B4-BE49-F238E27FC236}">
                <a16:creationId xmlns:a16="http://schemas.microsoft.com/office/drawing/2014/main" id="{23FCF489-4A22-486D-857C-C53658AA9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371600"/>
            <a:ext cx="231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1" charset="-128"/>
              <a:cs typeface="+mn-cs"/>
            </a:endParaRPr>
          </a:p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  <a:ea typeface="ＭＳ Ｐゴシック" pitchFamily="1" charset="-128"/>
                <a:cs typeface="+mn-cs"/>
              </a:rPr>
              <a:t> </a:t>
            </a:r>
          </a:p>
        </p:txBody>
      </p:sp>
      <p:sp>
        <p:nvSpPr>
          <p:cNvPr id="108556" name="Rectangle 12">
            <a:extLst>
              <a:ext uri="{FF2B5EF4-FFF2-40B4-BE49-F238E27FC236}">
                <a16:creationId xmlns:a16="http://schemas.microsoft.com/office/drawing/2014/main" id="{D9E8BF3D-3812-4B39-B666-BA0C2116993C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411163" y="1008063"/>
            <a:ext cx="7972425" cy="5127625"/>
          </a:xfrm>
        </p:spPr>
        <p:txBody>
          <a:bodyPr lIns="93662" tIns="47625" rIns="93662" bIns="47625"/>
          <a:lstStyle/>
          <a:p>
            <a:pPr marL="449263" lvl="1" indent="-449263" defTabSz="9334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tx2"/>
                </a:solidFill>
                <a:ea typeface="+mn-ea"/>
                <a:cs typeface="+mn-cs"/>
              </a:rPr>
              <a:t>Original Placebo group</a:t>
            </a:r>
          </a:p>
          <a:p>
            <a:pPr marL="1617663" lvl="1" indent="-457200" defTabSz="9334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dirty="0">
                <a:ea typeface="+mn-ea"/>
                <a:cs typeface="+mn-cs"/>
              </a:rPr>
              <a:t>HELP classes four times a year</a:t>
            </a:r>
          </a:p>
          <a:p>
            <a:pPr marL="449263" lvl="1" indent="-449263" defTabSz="9334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tx2"/>
                </a:solidFill>
                <a:ea typeface="+mn-ea"/>
                <a:cs typeface="+mn-cs"/>
              </a:rPr>
              <a:t>Original Metformin group</a:t>
            </a:r>
          </a:p>
          <a:p>
            <a:pPr marL="1617663" lvl="1" indent="-457200" defTabSz="9334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dirty="0">
                <a:ea typeface="+mn-ea"/>
                <a:cs typeface="+mn-cs"/>
              </a:rPr>
              <a:t>Metformin 850 mg twice daily </a:t>
            </a:r>
          </a:p>
          <a:p>
            <a:pPr marL="1617663" lvl="1" indent="-457200" defTabSz="9334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dirty="0">
                <a:ea typeface="+mn-ea"/>
                <a:cs typeface="+mn-cs"/>
              </a:rPr>
              <a:t>HELP classes four times a year</a:t>
            </a:r>
          </a:p>
          <a:p>
            <a:pPr marL="449263" lvl="1" indent="-449263" defTabSz="9334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chemeClr val="tx2"/>
                </a:solidFill>
                <a:ea typeface="+mn-ea"/>
                <a:cs typeface="+mn-cs"/>
              </a:rPr>
              <a:t>Original Lifestyle group</a:t>
            </a:r>
          </a:p>
          <a:p>
            <a:pPr marL="1617663" lvl="1" indent="-457200" defTabSz="9334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dirty="0">
                <a:ea typeface="+mn-ea"/>
                <a:cs typeface="+mn-cs"/>
              </a:rPr>
              <a:t>HELP classes four times a year</a:t>
            </a:r>
          </a:p>
          <a:p>
            <a:pPr marL="1617663" lvl="1" indent="-457200" defTabSz="9334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dirty="0">
                <a:ea typeface="+mn-ea"/>
                <a:cs typeface="+mn-cs"/>
              </a:rPr>
              <a:t>Boost lifestyle classes twice a year</a:t>
            </a:r>
          </a:p>
        </p:txBody>
      </p:sp>
      <p:sp>
        <p:nvSpPr>
          <p:cNvPr id="39940" name="Rectangle 11">
            <a:extLst>
              <a:ext uri="{FF2B5EF4-FFF2-40B4-BE49-F238E27FC236}">
                <a16:creationId xmlns:a16="http://schemas.microsoft.com/office/drawing/2014/main" id="{A3AE7934-BAF5-4ABF-9BD6-92EF1B5119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01713" y="-7938"/>
            <a:ext cx="7632700" cy="957263"/>
          </a:xfrm>
        </p:spPr>
        <p:txBody>
          <a:bodyPr lIns="93662" tIns="47625" rIns="93662" bIns="47625"/>
          <a:lstStyle/>
          <a:p>
            <a:r>
              <a:rPr lang="en-US" altLang="fr-FR"/>
              <a:t>Diabetes Prevention Program Outcomes Study (DPPOS) Treatments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>
            <a:extLst>
              <a:ext uri="{FF2B5EF4-FFF2-40B4-BE49-F238E27FC236}">
                <a16:creationId xmlns:a16="http://schemas.microsoft.com/office/drawing/2014/main" id="{4B73CB3B-9B2B-42E2-B759-99A94922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Weight Change Over Time</a:t>
            </a:r>
          </a:p>
        </p:txBody>
      </p:sp>
      <p:sp>
        <p:nvSpPr>
          <p:cNvPr id="40963" name="Espace réservé du texte 3">
            <a:extLst>
              <a:ext uri="{FF2B5EF4-FFF2-40B4-BE49-F238E27FC236}">
                <a16:creationId xmlns:a16="http://schemas.microsoft.com/office/drawing/2014/main" id="{72C3F08A-48B8-4CB6-AE06-8FC8D876AC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Diabetes Prevention Program Research Group Lancet 2009;374:1677-86</a:t>
            </a: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D4E41A86-A1B6-4F74-8532-31A2407F2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-23813"/>
            <a:ext cx="1651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endParaRPr lang="fr-FR" altLang="fr-FR" sz="24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" name="ZoneTexte 13">
            <a:extLst>
              <a:ext uri="{FF2B5EF4-FFF2-40B4-BE49-F238E27FC236}">
                <a16:creationId xmlns:a16="http://schemas.microsoft.com/office/drawing/2014/main" id="{7EDA9B5B-CE8B-4847-BE44-4DAEE1E5298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93738" y="3008313"/>
            <a:ext cx="3870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Change in </a:t>
            </a:r>
            <a:r>
              <a:rPr lang="fr-CA" sz="20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weight</a:t>
            </a: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 (kg)</a:t>
            </a:r>
          </a:p>
        </p:txBody>
      </p:sp>
      <p:sp>
        <p:nvSpPr>
          <p:cNvPr id="21" name="ZoneTexte 14">
            <a:extLst>
              <a:ext uri="{FF2B5EF4-FFF2-40B4-BE49-F238E27FC236}">
                <a16:creationId xmlns:a16="http://schemas.microsoft.com/office/drawing/2014/main" id="{D581436F-500C-43A6-8E6A-52502DD8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5427663"/>
            <a:ext cx="3870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r>
              <a:rPr lang="fr-CA" sz="20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Year</a:t>
            </a: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fr-CA" sz="20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since</a:t>
            </a:r>
            <a:r>
              <a:rPr lang="fr-C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 DPP </a:t>
            </a:r>
            <a:r>
              <a:rPr lang="fr-CA" sz="20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randomization</a:t>
            </a:r>
            <a:endParaRPr lang="fr-CA" sz="2000" b="1" dirty="0">
              <a:solidFill>
                <a:schemeClr val="tx2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40967" name="ZoneTexte 26">
            <a:extLst>
              <a:ext uri="{FF2B5EF4-FFF2-40B4-BE49-F238E27FC236}">
                <a16:creationId xmlns:a16="http://schemas.microsoft.com/office/drawing/2014/main" id="{0166DE27-001E-43B5-921A-A153776F9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252571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CA" altLang="fr-FR" sz="1800" b="1">
                <a:solidFill>
                  <a:schemeClr val="tx2"/>
                </a:solidFill>
              </a:rPr>
              <a:t>-2</a:t>
            </a:r>
          </a:p>
        </p:txBody>
      </p:sp>
      <p:sp>
        <p:nvSpPr>
          <p:cNvPr id="40968" name="ZoneTexte 27">
            <a:extLst>
              <a:ext uri="{FF2B5EF4-FFF2-40B4-BE49-F238E27FC236}">
                <a16:creationId xmlns:a16="http://schemas.microsoft.com/office/drawing/2014/main" id="{62AFB316-3BA7-41CA-983B-3C7DDB850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3190875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CA" altLang="fr-FR" sz="1800" b="1">
                <a:solidFill>
                  <a:schemeClr val="tx2"/>
                </a:solidFill>
              </a:rPr>
              <a:t>-4</a:t>
            </a:r>
          </a:p>
        </p:txBody>
      </p:sp>
      <p:sp>
        <p:nvSpPr>
          <p:cNvPr id="40969" name="ZoneTexte 28">
            <a:extLst>
              <a:ext uri="{FF2B5EF4-FFF2-40B4-BE49-F238E27FC236}">
                <a16:creationId xmlns:a16="http://schemas.microsoft.com/office/drawing/2014/main" id="{2E4E9ACF-773E-45A7-87D3-C8A867CA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389096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CA" altLang="fr-FR" sz="1800" b="1">
                <a:solidFill>
                  <a:schemeClr val="tx2"/>
                </a:solidFill>
              </a:rPr>
              <a:t>-6</a:t>
            </a:r>
          </a:p>
        </p:txBody>
      </p:sp>
      <p:sp>
        <p:nvSpPr>
          <p:cNvPr id="40970" name="ZoneTexte 29">
            <a:extLst>
              <a:ext uri="{FF2B5EF4-FFF2-40B4-BE49-F238E27FC236}">
                <a16:creationId xmlns:a16="http://schemas.microsoft.com/office/drawing/2014/main" id="{CADDE820-D299-46D6-9490-F5C865C5F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454025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CA" altLang="fr-FR" sz="1800" b="1">
                <a:solidFill>
                  <a:schemeClr val="tx2"/>
                </a:solidFill>
              </a:rPr>
              <a:t>-8</a:t>
            </a:r>
          </a:p>
        </p:txBody>
      </p:sp>
      <p:grpSp>
        <p:nvGrpSpPr>
          <p:cNvPr id="40971" name="Groupe 51">
            <a:extLst>
              <a:ext uri="{FF2B5EF4-FFF2-40B4-BE49-F238E27FC236}">
                <a16:creationId xmlns:a16="http://schemas.microsoft.com/office/drawing/2014/main" id="{C93A067A-CEAB-4E0A-A243-1ED2C6C94AEF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1443038"/>
            <a:ext cx="6202363" cy="3886200"/>
            <a:chOff x="1396087" y="1568577"/>
            <a:chExt cx="6203154" cy="3885841"/>
          </a:xfrm>
        </p:grpSpPr>
        <p:sp>
          <p:nvSpPr>
            <p:cNvPr id="40985" name="Rectangle 24">
              <a:extLst>
                <a:ext uri="{FF2B5EF4-FFF2-40B4-BE49-F238E27FC236}">
                  <a16:creationId xmlns:a16="http://schemas.microsoft.com/office/drawing/2014/main" id="{848EEBD6-5B47-454C-90BA-63A0A823A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699" y="1568577"/>
              <a:ext cx="5760000" cy="3420000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20000"/>
                </a:spcBef>
              </a:pPr>
              <a:endParaRPr lang="en-CA" altLang="fr-FR" sz="2400"/>
            </a:p>
          </p:txBody>
        </p:sp>
        <p:pic>
          <p:nvPicPr>
            <p:cNvPr id="40986" name="Picture 4">
              <a:extLst>
                <a:ext uri="{FF2B5EF4-FFF2-40B4-BE49-F238E27FC236}">
                  <a16:creationId xmlns:a16="http://schemas.microsoft.com/office/drawing/2014/main" id="{1F466639-2209-45FE-8874-7AB1E7F79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7" t="9979" r="5415" b="17653"/>
            <a:stretch>
              <a:fillRect/>
            </a:stretch>
          </p:blipFill>
          <p:spPr bwMode="auto">
            <a:xfrm>
              <a:off x="1816907" y="1577130"/>
              <a:ext cx="5708053" cy="327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D57999C4-D7F3-415C-A2FC-A50A7AB56C1A}"/>
                </a:ext>
              </a:extLst>
            </p:cNvPr>
            <p:cNvCxnSpPr/>
            <p:nvPr/>
          </p:nvCxnSpPr>
          <p:spPr>
            <a:xfrm>
              <a:off x="1761259" y="1576513"/>
              <a:ext cx="12702" cy="3433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6D95619A-9087-49BB-AF11-3AF66568C066}"/>
                </a:ext>
              </a:extLst>
            </p:cNvPr>
            <p:cNvCxnSpPr/>
            <p:nvPr/>
          </p:nvCxnSpPr>
          <p:spPr>
            <a:xfrm flipH="1" flipV="1">
              <a:off x="1767609" y="5009959"/>
              <a:ext cx="57808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89" name="ZoneTexte 25">
              <a:extLst>
                <a:ext uri="{FF2B5EF4-FFF2-40B4-BE49-F238E27FC236}">
                  <a16:creationId xmlns:a16="http://schemas.microsoft.com/office/drawing/2014/main" id="{61FB90E3-7A17-4F51-8A4F-D7D1C3E31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6087" y="198882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40990" name="ZoneTexte 30">
              <a:extLst>
                <a:ext uri="{FF2B5EF4-FFF2-40B4-BE49-F238E27FC236}">
                  <a16:creationId xmlns:a16="http://schemas.microsoft.com/office/drawing/2014/main" id="{C0A58E45-45D2-443B-A8E4-DC7DB06BF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9768" y="505940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40991" name="ZoneTexte 31">
              <a:extLst>
                <a:ext uri="{FF2B5EF4-FFF2-40B4-BE49-F238E27FC236}">
                  <a16:creationId xmlns:a16="http://schemas.microsoft.com/office/drawing/2014/main" id="{825031B5-F24A-4C16-8C0B-E6394714C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4687" y="507059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40992" name="ZoneTexte 32">
              <a:extLst>
                <a:ext uri="{FF2B5EF4-FFF2-40B4-BE49-F238E27FC236}">
                  <a16:creationId xmlns:a16="http://schemas.microsoft.com/office/drawing/2014/main" id="{FD8A42B5-D7CA-465B-8DA9-3B551A92D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6727" y="507059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40993" name="ZoneTexte 33">
              <a:extLst>
                <a:ext uri="{FF2B5EF4-FFF2-40B4-BE49-F238E27FC236}">
                  <a16:creationId xmlns:a16="http://schemas.microsoft.com/office/drawing/2014/main" id="{18ABBA9D-A520-41ED-8062-FC6CC9430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8767" y="507059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40994" name="ZoneTexte 34">
              <a:extLst>
                <a:ext uri="{FF2B5EF4-FFF2-40B4-BE49-F238E27FC236}">
                  <a16:creationId xmlns:a16="http://schemas.microsoft.com/office/drawing/2014/main" id="{4C4F8BC8-9A9E-48A5-84AA-FF24BB4FA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5567" y="508508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40995" name="ZoneTexte 35">
              <a:extLst>
                <a:ext uri="{FF2B5EF4-FFF2-40B4-BE49-F238E27FC236}">
                  <a16:creationId xmlns:a16="http://schemas.microsoft.com/office/drawing/2014/main" id="{C0239456-5AB3-4F99-B465-A1261D07C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8094" y="5070597"/>
              <a:ext cx="4411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10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66F7EE8A-296F-4332-BB3B-46585EFFEA99}"/>
                </a:ext>
              </a:extLst>
            </p:cNvPr>
            <p:cNvCxnSpPr/>
            <p:nvPr/>
          </p:nvCxnSpPr>
          <p:spPr>
            <a:xfrm>
              <a:off x="1991476" y="5000435"/>
              <a:ext cx="0" cy="76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0A6707AB-D2E5-40CA-847F-1F7D56CA907E}"/>
                </a:ext>
              </a:extLst>
            </p:cNvPr>
            <p:cNvCxnSpPr/>
            <p:nvPr/>
          </p:nvCxnSpPr>
          <p:spPr>
            <a:xfrm>
              <a:off x="3061587" y="5000435"/>
              <a:ext cx="0" cy="76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DB138195-ACE2-4E99-9889-E08E8A9F8CA5}"/>
                </a:ext>
              </a:extLst>
            </p:cNvPr>
            <p:cNvCxnSpPr/>
            <p:nvPr/>
          </p:nvCxnSpPr>
          <p:spPr>
            <a:xfrm>
              <a:off x="4144400" y="5000435"/>
              <a:ext cx="0" cy="76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3500EB5-9EC3-4008-9257-B36470BDAB59}"/>
                </a:ext>
              </a:extLst>
            </p:cNvPr>
            <p:cNvCxnSpPr/>
            <p:nvPr/>
          </p:nvCxnSpPr>
          <p:spPr>
            <a:xfrm>
              <a:off x="5227214" y="5000435"/>
              <a:ext cx="0" cy="76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0D18D83B-1268-45B2-9A90-AD285E1F9FAE}"/>
                </a:ext>
              </a:extLst>
            </p:cNvPr>
            <p:cNvCxnSpPr/>
            <p:nvPr/>
          </p:nvCxnSpPr>
          <p:spPr>
            <a:xfrm>
              <a:off x="6302088" y="5000435"/>
              <a:ext cx="0" cy="76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919DDA4-2710-4170-9BFF-9AE6A22337F3}"/>
                </a:ext>
              </a:extLst>
            </p:cNvPr>
            <p:cNvCxnSpPr/>
            <p:nvPr/>
          </p:nvCxnSpPr>
          <p:spPr>
            <a:xfrm>
              <a:off x="7375374" y="5000435"/>
              <a:ext cx="0" cy="76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09833F15-84A1-435D-9B2D-0A1B3701D2E0}"/>
                </a:ext>
              </a:extLst>
            </p:cNvPr>
            <p:cNvCxnSpPr/>
            <p:nvPr/>
          </p:nvCxnSpPr>
          <p:spPr>
            <a:xfrm rot="5400000">
              <a:off x="1723154" y="2809879"/>
              <a:ext cx="0" cy="762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5DF5E1BB-76E1-4518-8BE8-9EF53CCFE70E}"/>
                </a:ext>
              </a:extLst>
            </p:cNvPr>
            <p:cNvCxnSpPr/>
            <p:nvPr/>
          </p:nvCxnSpPr>
          <p:spPr>
            <a:xfrm rot="5400000">
              <a:off x="1723154" y="3474979"/>
              <a:ext cx="0" cy="762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220C5688-F556-47DA-88D5-8932D3347CB5}"/>
                </a:ext>
              </a:extLst>
            </p:cNvPr>
            <p:cNvCxnSpPr/>
            <p:nvPr/>
          </p:nvCxnSpPr>
          <p:spPr>
            <a:xfrm rot="5400000">
              <a:off x="1723154" y="4141668"/>
              <a:ext cx="0" cy="762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47FA6D43-4A8E-452D-9908-F74B0C23CF35}"/>
                </a:ext>
              </a:extLst>
            </p:cNvPr>
            <p:cNvCxnSpPr/>
            <p:nvPr/>
          </p:nvCxnSpPr>
          <p:spPr>
            <a:xfrm rot="5400000">
              <a:off x="1723154" y="4808356"/>
              <a:ext cx="0" cy="762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30CAD062-98CB-4C5F-8108-4988D99E6227}"/>
                </a:ext>
              </a:extLst>
            </p:cNvPr>
            <p:cNvCxnSpPr/>
            <p:nvPr/>
          </p:nvCxnSpPr>
          <p:spPr>
            <a:xfrm rot="5400000">
              <a:off x="1723154" y="2143191"/>
              <a:ext cx="0" cy="762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72" name="Groupe 63">
            <a:extLst>
              <a:ext uri="{FF2B5EF4-FFF2-40B4-BE49-F238E27FC236}">
                <a16:creationId xmlns:a16="http://schemas.microsoft.com/office/drawing/2014/main" id="{110DBEDC-2741-4A5C-A689-1F01AA6D3C6E}"/>
              </a:ext>
            </a:extLst>
          </p:cNvPr>
          <p:cNvGrpSpPr>
            <a:grpSpLocks/>
          </p:cNvGrpSpPr>
          <p:nvPr/>
        </p:nvGrpSpPr>
        <p:grpSpPr bwMode="auto">
          <a:xfrm>
            <a:off x="5927725" y="3695700"/>
            <a:ext cx="1768475" cy="987425"/>
            <a:chOff x="7277100" y="878302"/>
            <a:chExt cx="1767840" cy="987060"/>
          </a:xfrm>
        </p:grpSpPr>
        <p:sp>
          <p:nvSpPr>
            <p:cNvPr id="65" name="Rectangle à coins arrondis 64">
              <a:extLst>
                <a:ext uri="{FF2B5EF4-FFF2-40B4-BE49-F238E27FC236}">
                  <a16:creationId xmlns:a16="http://schemas.microsoft.com/office/drawing/2014/main" id="{F3BF53C9-4FF1-411C-90A1-6B0583E1BCFB}"/>
                </a:ext>
              </a:extLst>
            </p:cNvPr>
            <p:cNvSpPr/>
            <p:nvPr/>
          </p:nvSpPr>
          <p:spPr>
            <a:xfrm>
              <a:off x="7277100" y="878302"/>
              <a:ext cx="1767840" cy="98706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0976" name="Groupe 65">
              <a:extLst>
                <a:ext uri="{FF2B5EF4-FFF2-40B4-BE49-F238E27FC236}">
                  <a16:creationId xmlns:a16="http://schemas.microsoft.com/office/drawing/2014/main" id="{D49DF50B-C117-48CE-B19B-B5D4DC2728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895080"/>
              <a:ext cx="1256799" cy="369332"/>
              <a:chOff x="350520" y="895080"/>
              <a:chExt cx="1256799" cy="369332"/>
            </a:xfrm>
          </p:grpSpPr>
          <p:sp>
            <p:nvSpPr>
              <p:cNvPr id="73" name="Triangle isocèle 72">
                <a:extLst>
                  <a:ext uri="{FF2B5EF4-FFF2-40B4-BE49-F238E27FC236}">
                    <a16:creationId xmlns:a16="http://schemas.microsoft.com/office/drawing/2014/main" id="{E3721CD8-DF48-467F-927B-6D7228BB3038}"/>
                  </a:ext>
                </a:extLst>
              </p:cNvPr>
              <p:cNvSpPr/>
              <p:nvPr/>
            </p:nvSpPr>
            <p:spPr>
              <a:xfrm>
                <a:off x="350137" y="989386"/>
                <a:ext cx="179323" cy="180908"/>
              </a:xfrm>
              <a:prstGeom prst="triangl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984" name="ZoneTexte 73">
                <a:extLst>
                  <a:ext uri="{FF2B5EF4-FFF2-40B4-BE49-F238E27FC236}">
                    <a16:creationId xmlns:a16="http://schemas.microsoft.com/office/drawing/2014/main" id="{255A653F-4FD4-406F-B447-E5E40EDE50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895080"/>
                <a:ext cx="10182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Placebo</a:t>
                </a:r>
              </a:p>
            </p:txBody>
          </p:sp>
        </p:grpSp>
        <p:grpSp>
          <p:nvGrpSpPr>
            <p:cNvPr id="40977" name="Groupe 66">
              <a:extLst>
                <a:ext uri="{FF2B5EF4-FFF2-40B4-BE49-F238E27FC236}">
                  <a16:creationId xmlns:a16="http://schemas.microsoft.com/office/drawing/2014/main" id="{FBD67A28-DCA0-455A-9DDD-BE20A0629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169746"/>
              <a:ext cx="1449161" cy="369332"/>
              <a:chOff x="350520" y="1183200"/>
              <a:chExt cx="1449161" cy="369332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1356790-BC55-4481-95B4-4B161F7747D4}"/>
                  </a:ext>
                </a:extLst>
              </p:cNvPr>
              <p:cNvSpPr/>
              <p:nvPr/>
            </p:nvSpPr>
            <p:spPr>
              <a:xfrm>
                <a:off x="350137" y="1277376"/>
                <a:ext cx="179323" cy="180908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982" name="ZoneTexte 71">
                <a:extLst>
                  <a:ext uri="{FF2B5EF4-FFF2-40B4-BE49-F238E27FC236}">
                    <a16:creationId xmlns:a16="http://schemas.microsoft.com/office/drawing/2014/main" id="{1C84FC3B-730A-4441-983B-3031D21B52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183200"/>
                <a:ext cx="12105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Metformin</a:t>
                </a:r>
              </a:p>
            </p:txBody>
          </p:sp>
        </p:grpSp>
        <p:grpSp>
          <p:nvGrpSpPr>
            <p:cNvPr id="40978" name="Groupe 67">
              <a:extLst>
                <a:ext uri="{FF2B5EF4-FFF2-40B4-BE49-F238E27FC236}">
                  <a16:creationId xmlns:a16="http://schemas.microsoft.com/office/drawing/2014/main" id="{A2D8A8EA-9A3C-48C9-A2A1-A7D2259D1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444412"/>
              <a:ext cx="1269624" cy="369332"/>
              <a:chOff x="350520" y="1444412"/>
              <a:chExt cx="1269624" cy="369332"/>
            </a:xfrm>
          </p:grpSpPr>
          <p:sp>
            <p:nvSpPr>
              <p:cNvPr id="69" name="Ellipse 68">
                <a:extLst>
                  <a:ext uri="{FF2B5EF4-FFF2-40B4-BE49-F238E27FC236}">
                    <a16:creationId xmlns:a16="http://schemas.microsoft.com/office/drawing/2014/main" id="{E31611D1-B922-4D00-AA8B-7DCB35E0050F}"/>
                  </a:ext>
                </a:extLst>
              </p:cNvPr>
              <p:cNvSpPr/>
              <p:nvPr/>
            </p:nvSpPr>
            <p:spPr>
              <a:xfrm>
                <a:off x="350137" y="1538458"/>
                <a:ext cx="179323" cy="180908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980" name="ZoneTexte 69">
                <a:extLst>
                  <a:ext uri="{FF2B5EF4-FFF2-40B4-BE49-F238E27FC236}">
                    <a16:creationId xmlns:a16="http://schemas.microsoft.com/office/drawing/2014/main" id="{E9DBF8E0-ADAA-4AA8-9FC1-85C4BB5F08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444412"/>
                <a:ext cx="10310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Lifestyle</a:t>
                </a: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>
            <a:extLst>
              <a:ext uri="{FF2B5EF4-FFF2-40B4-BE49-F238E27FC236}">
                <a16:creationId xmlns:a16="http://schemas.microsoft.com/office/drawing/2014/main" id="{5D9E9755-22AB-45A3-A8B1-AAFF1009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fr-CA" altLang="fr-FR" sz="2400"/>
              <a:t>Diabetes Prevention Program Outcomes Study (DPPOS) Incidence of Diabetes</a:t>
            </a:r>
          </a:p>
        </p:txBody>
      </p:sp>
      <p:sp>
        <p:nvSpPr>
          <p:cNvPr id="41987" name="Espace réservé du texte 3">
            <a:extLst>
              <a:ext uri="{FF2B5EF4-FFF2-40B4-BE49-F238E27FC236}">
                <a16:creationId xmlns:a16="http://schemas.microsoft.com/office/drawing/2014/main" id="{553A76FA-9290-4A81-BAB1-C65D5A8F4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Diabetes Prevention Program Research Group Lancet 2009;374:1677-86</a:t>
            </a:r>
          </a:p>
        </p:txBody>
      </p:sp>
      <p:sp>
        <p:nvSpPr>
          <p:cNvPr id="41988" name="Text Box 3">
            <a:extLst>
              <a:ext uri="{FF2B5EF4-FFF2-40B4-BE49-F238E27FC236}">
                <a16:creationId xmlns:a16="http://schemas.microsoft.com/office/drawing/2014/main" id="{7BDE13D8-A017-46F0-BA56-142F7BBCB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381000"/>
            <a:ext cx="489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endParaRPr lang="fr-FR" altLang="fr-FR" sz="24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41989" name="Groupe 2">
            <a:extLst>
              <a:ext uri="{FF2B5EF4-FFF2-40B4-BE49-F238E27FC236}">
                <a16:creationId xmlns:a16="http://schemas.microsoft.com/office/drawing/2014/main" id="{E852A7F3-2A9B-4378-9A62-1E7F05888C64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1230313"/>
            <a:ext cx="6832600" cy="4521200"/>
            <a:chOff x="1300942" y="1508086"/>
            <a:chExt cx="6834108" cy="4520761"/>
          </a:xfrm>
        </p:grpSpPr>
        <p:sp>
          <p:nvSpPr>
            <p:cNvPr id="42003" name="Rectangle 24">
              <a:extLst>
                <a:ext uri="{FF2B5EF4-FFF2-40B4-BE49-F238E27FC236}">
                  <a16:creationId xmlns:a16="http://schemas.microsoft.com/office/drawing/2014/main" id="{6D5BF088-E578-4561-ADC9-6552F58E0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929" y="1719579"/>
              <a:ext cx="5760000" cy="3420000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20000"/>
                </a:spcBef>
              </a:pPr>
              <a:endParaRPr lang="en-CA" altLang="fr-FR" sz="2400"/>
            </a:p>
          </p:txBody>
        </p:sp>
        <p:pic>
          <p:nvPicPr>
            <p:cNvPr id="42004" name="Picture 10">
              <a:extLst>
                <a:ext uri="{FF2B5EF4-FFF2-40B4-BE49-F238E27FC236}">
                  <a16:creationId xmlns:a16="http://schemas.microsoft.com/office/drawing/2014/main" id="{D7E70C84-18DC-4130-A7FF-D1C096D6AC8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3" t="3107" r="4807" b="15266"/>
            <a:stretch>
              <a:fillRect/>
            </a:stretch>
          </p:blipFill>
          <p:spPr bwMode="auto">
            <a:xfrm>
              <a:off x="2426998" y="1804589"/>
              <a:ext cx="5592877" cy="333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881E26BB-7BDE-4B24-97BD-DA3E96875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253" y="4317688"/>
              <a:ext cx="181015" cy="393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1" name="ZoneTexte 13">
              <a:extLst>
                <a:ext uri="{FF2B5EF4-FFF2-40B4-BE49-F238E27FC236}">
                  <a16:creationId xmlns:a16="http://schemas.microsoft.com/office/drawing/2014/main" id="{B4155DBB-317C-4D65-BCDE-ADA802021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434757" y="3243785"/>
              <a:ext cx="3871536" cy="4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Cumulative incidence (%)</a:t>
              </a:r>
            </a:p>
          </p:txBody>
        </p:sp>
        <p:sp>
          <p:nvSpPr>
            <p:cNvPr id="22" name="ZoneTexte 14">
              <a:extLst>
                <a:ext uri="{FF2B5EF4-FFF2-40B4-BE49-F238E27FC236}">
                  <a16:creationId xmlns:a16="http://schemas.microsoft.com/office/drawing/2014/main" id="{E503B73E-8371-43CB-B565-183D67AFB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9538" y="5628836"/>
              <a:ext cx="3869592" cy="400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Year</a:t>
              </a: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</a:t>
              </a: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since</a:t>
              </a: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DPP </a:t>
              </a: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randomization</a:t>
              </a:r>
              <a:endParaRPr lang="fr-C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08" name="ZoneTexte 22">
              <a:extLst>
                <a:ext uri="{FF2B5EF4-FFF2-40B4-BE49-F238E27FC236}">
                  <a16:creationId xmlns:a16="http://schemas.microsoft.com/office/drawing/2014/main" id="{285862DD-2B40-4944-9D3E-2C8425E15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077" y="2731422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40</a:t>
              </a:r>
            </a:p>
          </p:txBody>
        </p:sp>
        <p:sp>
          <p:nvSpPr>
            <p:cNvPr id="42009" name="ZoneTexte 23">
              <a:extLst>
                <a:ext uri="{FF2B5EF4-FFF2-40B4-BE49-F238E27FC236}">
                  <a16:creationId xmlns:a16="http://schemas.microsoft.com/office/drawing/2014/main" id="{5A8E9AB1-C452-4CE4-B17B-F97985D9A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077" y="3253026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42010" name="ZoneTexte 24">
              <a:extLst>
                <a:ext uri="{FF2B5EF4-FFF2-40B4-BE49-F238E27FC236}">
                  <a16:creationId xmlns:a16="http://schemas.microsoft.com/office/drawing/2014/main" id="{587E9A6F-C29F-426D-823D-3BA97541D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077" y="4296234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42011" name="ZoneTexte 25">
              <a:extLst>
                <a:ext uri="{FF2B5EF4-FFF2-40B4-BE49-F238E27FC236}">
                  <a16:creationId xmlns:a16="http://schemas.microsoft.com/office/drawing/2014/main" id="{A485152D-754C-4315-AE11-BA3F98CE3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17" y="481783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0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38AD0D3-ADFA-46A5-8046-3F191072F3F2}"/>
                </a:ext>
              </a:extLst>
            </p:cNvPr>
            <p:cNvCxnSpPr/>
            <p:nvPr/>
          </p:nvCxnSpPr>
          <p:spPr>
            <a:xfrm>
              <a:off x="2348923" y="1728727"/>
              <a:ext cx="12703" cy="34318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DB413672-1F92-4F0E-8DAF-2FE8FCEC2D0B}"/>
                </a:ext>
              </a:extLst>
            </p:cNvPr>
            <p:cNvCxnSpPr/>
            <p:nvPr/>
          </p:nvCxnSpPr>
          <p:spPr>
            <a:xfrm flipH="1" flipV="1">
              <a:off x="2355275" y="5160568"/>
              <a:ext cx="577977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14" name="ZoneTexte 31">
              <a:extLst>
                <a:ext uri="{FF2B5EF4-FFF2-40B4-BE49-F238E27FC236}">
                  <a16:creationId xmlns:a16="http://schemas.microsoft.com/office/drawing/2014/main" id="{3D436FFF-5CCE-46F4-8E75-6BB1776E8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077" y="2209818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50</a:t>
              </a:r>
            </a:p>
          </p:txBody>
        </p:sp>
        <p:sp>
          <p:nvSpPr>
            <p:cNvPr id="42015" name="ZoneTexte 32">
              <a:extLst>
                <a:ext uri="{FF2B5EF4-FFF2-40B4-BE49-F238E27FC236}">
                  <a16:creationId xmlns:a16="http://schemas.microsoft.com/office/drawing/2014/main" id="{D03A4BB6-254B-49B7-BF8B-BC94C58A6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998" y="523608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42016" name="ZoneTexte 33">
              <a:extLst>
                <a:ext uri="{FF2B5EF4-FFF2-40B4-BE49-F238E27FC236}">
                  <a16:creationId xmlns:a16="http://schemas.microsoft.com/office/drawing/2014/main" id="{73547C14-1239-4F77-8235-3CF4DB32C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618" y="523608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42017" name="ZoneTexte 34">
              <a:extLst>
                <a:ext uri="{FF2B5EF4-FFF2-40B4-BE49-F238E27FC236}">
                  <a16:creationId xmlns:a16="http://schemas.microsoft.com/office/drawing/2014/main" id="{B4324C01-15C6-4748-BDCC-1B625A29A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0238" y="523608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42018" name="ZoneTexte 35">
              <a:extLst>
                <a:ext uri="{FF2B5EF4-FFF2-40B4-BE49-F238E27FC236}">
                  <a16:creationId xmlns:a16="http://schemas.microsoft.com/office/drawing/2014/main" id="{8A1C4AC1-17A4-4004-BDB6-7A5DB1EB1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080" y="523608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42019" name="ZoneTexte 36">
              <a:extLst>
                <a:ext uri="{FF2B5EF4-FFF2-40B4-BE49-F238E27FC236}">
                  <a16:creationId xmlns:a16="http://schemas.microsoft.com/office/drawing/2014/main" id="{2E5E8AA8-26CB-4664-AC5E-247182BBC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5089" y="523608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42020" name="ZoneTexte 37">
              <a:extLst>
                <a:ext uri="{FF2B5EF4-FFF2-40B4-BE49-F238E27FC236}">
                  <a16:creationId xmlns:a16="http://schemas.microsoft.com/office/drawing/2014/main" id="{27E41E56-B34B-4BD7-A261-43F004815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6208" y="5236088"/>
              <a:ext cx="4411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10</a:t>
              </a: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4473F9D-064B-4C9A-8630-9426195A8740}"/>
                </a:ext>
              </a:extLst>
            </p:cNvPr>
            <p:cNvCxnSpPr/>
            <p:nvPr/>
          </p:nvCxnSpPr>
          <p:spPr>
            <a:xfrm>
              <a:off x="2579162" y="5151044"/>
              <a:ext cx="0" cy="76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517E0615-9DDA-443F-9083-85565223C724}"/>
                </a:ext>
              </a:extLst>
            </p:cNvPr>
            <p:cNvCxnSpPr/>
            <p:nvPr/>
          </p:nvCxnSpPr>
          <p:spPr>
            <a:xfrm>
              <a:off x="3582683" y="5151044"/>
              <a:ext cx="0" cy="76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30F5EF89-2560-45C5-9000-2FF033EBB9F3}"/>
                </a:ext>
              </a:extLst>
            </p:cNvPr>
            <p:cNvCxnSpPr/>
            <p:nvPr/>
          </p:nvCxnSpPr>
          <p:spPr>
            <a:xfrm>
              <a:off x="4584617" y="5151044"/>
              <a:ext cx="0" cy="76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0D01529E-58F8-461C-9A78-9937D982DAC0}"/>
                </a:ext>
              </a:extLst>
            </p:cNvPr>
            <p:cNvCxnSpPr/>
            <p:nvPr/>
          </p:nvCxnSpPr>
          <p:spPr>
            <a:xfrm>
              <a:off x="5588138" y="5151044"/>
              <a:ext cx="0" cy="76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5981E8A4-C496-45AF-B930-98E4BFE00432}"/>
                </a:ext>
              </a:extLst>
            </p:cNvPr>
            <p:cNvCxnSpPr/>
            <p:nvPr/>
          </p:nvCxnSpPr>
          <p:spPr>
            <a:xfrm>
              <a:off x="6590072" y="5151044"/>
              <a:ext cx="0" cy="76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FCA9D375-59D9-4D92-B004-29283A0B082F}"/>
                </a:ext>
              </a:extLst>
            </p:cNvPr>
            <p:cNvCxnSpPr/>
            <p:nvPr/>
          </p:nvCxnSpPr>
          <p:spPr>
            <a:xfrm>
              <a:off x="7593594" y="5151044"/>
              <a:ext cx="0" cy="76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496ACF8-0EDF-41A4-8690-FF4895875F5D}"/>
                </a:ext>
              </a:extLst>
            </p:cNvPr>
            <p:cNvCxnSpPr/>
            <p:nvPr/>
          </p:nvCxnSpPr>
          <p:spPr>
            <a:xfrm rot="5400000">
              <a:off x="2310815" y="2881128"/>
              <a:ext cx="0" cy="762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EA340279-F15F-423B-A248-437B3027420B}"/>
                </a:ext>
              </a:extLst>
            </p:cNvPr>
            <p:cNvCxnSpPr/>
            <p:nvPr/>
          </p:nvCxnSpPr>
          <p:spPr>
            <a:xfrm rot="5400000">
              <a:off x="2310815" y="3400190"/>
              <a:ext cx="0" cy="762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72CABA5B-0E1C-42B3-8C62-307D2D63A64D}"/>
                </a:ext>
              </a:extLst>
            </p:cNvPr>
            <p:cNvCxnSpPr/>
            <p:nvPr/>
          </p:nvCxnSpPr>
          <p:spPr>
            <a:xfrm rot="5400000">
              <a:off x="2310815" y="4439901"/>
              <a:ext cx="0" cy="762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570B78E9-DF34-4315-AC01-2BB7A4265BA3}"/>
                </a:ext>
              </a:extLst>
            </p:cNvPr>
            <p:cNvCxnSpPr/>
            <p:nvPr/>
          </p:nvCxnSpPr>
          <p:spPr>
            <a:xfrm rot="5400000">
              <a:off x="2310815" y="4958964"/>
              <a:ext cx="0" cy="762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8F96ED06-451C-438B-B21F-35202170B495}"/>
                </a:ext>
              </a:extLst>
            </p:cNvPr>
            <p:cNvCxnSpPr/>
            <p:nvPr/>
          </p:nvCxnSpPr>
          <p:spPr>
            <a:xfrm rot="5400000">
              <a:off x="2310815" y="2362066"/>
              <a:ext cx="0" cy="762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32" name="ZoneTexte 60">
              <a:extLst>
                <a:ext uri="{FF2B5EF4-FFF2-40B4-BE49-F238E27FC236}">
                  <a16:creationId xmlns:a16="http://schemas.microsoft.com/office/drawing/2014/main" id="{20B9806D-F555-4F4E-922D-A377DF951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077" y="1688214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60</a:t>
              </a:r>
            </a:p>
          </p:txBody>
        </p: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E571F5C9-6D99-4D64-B0F6-2106C727E70E}"/>
                </a:ext>
              </a:extLst>
            </p:cNvPr>
            <p:cNvCxnSpPr/>
            <p:nvPr/>
          </p:nvCxnSpPr>
          <p:spPr>
            <a:xfrm rot="5400000">
              <a:off x="2310815" y="1843003"/>
              <a:ext cx="0" cy="762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34" name="ZoneTexte 62">
              <a:extLst>
                <a:ext uri="{FF2B5EF4-FFF2-40B4-BE49-F238E27FC236}">
                  <a16:creationId xmlns:a16="http://schemas.microsoft.com/office/drawing/2014/main" id="{2A96842B-EA5F-4D5E-9CA2-4F1C802CF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5077" y="3774630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20</a:t>
              </a:r>
            </a:p>
          </p:txBody>
        </p: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04AE0118-7B93-435E-8267-DCB0EEA955A7}"/>
                </a:ext>
              </a:extLst>
            </p:cNvPr>
            <p:cNvCxnSpPr/>
            <p:nvPr/>
          </p:nvCxnSpPr>
          <p:spPr>
            <a:xfrm rot="5400000">
              <a:off x="2310815" y="3920840"/>
              <a:ext cx="0" cy="762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0" name="Groupe 64">
            <a:extLst>
              <a:ext uri="{FF2B5EF4-FFF2-40B4-BE49-F238E27FC236}">
                <a16:creationId xmlns:a16="http://schemas.microsoft.com/office/drawing/2014/main" id="{03F8F1AF-7772-4584-9F9C-1AD2FA6CBEF9}"/>
              </a:ext>
            </a:extLst>
          </p:cNvPr>
          <p:cNvGrpSpPr>
            <a:grpSpLocks/>
          </p:cNvGrpSpPr>
          <p:nvPr/>
        </p:nvGrpSpPr>
        <p:grpSpPr bwMode="auto">
          <a:xfrm>
            <a:off x="2338388" y="1538288"/>
            <a:ext cx="1766887" cy="987425"/>
            <a:chOff x="7277100" y="878302"/>
            <a:chExt cx="1767840" cy="987060"/>
          </a:xfrm>
        </p:grpSpPr>
        <p:sp>
          <p:nvSpPr>
            <p:cNvPr id="66" name="Rectangle à coins arrondis 65">
              <a:extLst>
                <a:ext uri="{FF2B5EF4-FFF2-40B4-BE49-F238E27FC236}">
                  <a16:creationId xmlns:a16="http://schemas.microsoft.com/office/drawing/2014/main" id="{AF0EFB4F-468F-4D60-BCA5-876E05CB175D}"/>
                </a:ext>
              </a:extLst>
            </p:cNvPr>
            <p:cNvSpPr/>
            <p:nvPr/>
          </p:nvSpPr>
          <p:spPr>
            <a:xfrm>
              <a:off x="7277100" y="878302"/>
              <a:ext cx="1767840" cy="98706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1994" name="Groupe 66">
              <a:extLst>
                <a:ext uri="{FF2B5EF4-FFF2-40B4-BE49-F238E27FC236}">
                  <a16:creationId xmlns:a16="http://schemas.microsoft.com/office/drawing/2014/main" id="{70FB8035-B59D-4B1B-B0F6-772B7EE69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895080"/>
              <a:ext cx="1256799" cy="369332"/>
              <a:chOff x="350520" y="895080"/>
              <a:chExt cx="1256799" cy="369332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18AF54A-D553-4442-8B6F-0ADFD99007F0}"/>
                  </a:ext>
                </a:extLst>
              </p:cNvPr>
              <p:cNvSpPr/>
              <p:nvPr/>
            </p:nvSpPr>
            <p:spPr>
              <a:xfrm>
                <a:off x="350301" y="989386"/>
                <a:ext cx="179485" cy="180908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02" name="ZoneTexte 74">
                <a:extLst>
                  <a:ext uri="{FF2B5EF4-FFF2-40B4-BE49-F238E27FC236}">
                    <a16:creationId xmlns:a16="http://schemas.microsoft.com/office/drawing/2014/main" id="{6B51A46B-DB28-45FA-B66F-78657E1A7A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895080"/>
                <a:ext cx="10182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Placebo</a:t>
                </a:r>
              </a:p>
            </p:txBody>
          </p:sp>
        </p:grpSp>
        <p:grpSp>
          <p:nvGrpSpPr>
            <p:cNvPr id="41995" name="Groupe 67">
              <a:extLst>
                <a:ext uri="{FF2B5EF4-FFF2-40B4-BE49-F238E27FC236}">
                  <a16:creationId xmlns:a16="http://schemas.microsoft.com/office/drawing/2014/main" id="{F664A41A-7D8B-460E-B7AD-420E0BF77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169746"/>
              <a:ext cx="1449161" cy="369332"/>
              <a:chOff x="350520" y="1183200"/>
              <a:chExt cx="1449161" cy="369332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520C3A-2F41-4C79-93DB-7F78CD236BE5}"/>
                  </a:ext>
                </a:extLst>
              </p:cNvPr>
              <p:cNvSpPr/>
              <p:nvPr/>
            </p:nvSpPr>
            <p:spPr>
              <a:xfrm>
                <a:off x="350301" y="1277375"/>
                <a:ext cx="179485" cy="180908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00" name="ZoneTexte 72">
                <a:extLst>
                  <a:ext uri="{FF2B5EF4-FFF2-40B4-BE49-F238E27FC236}">
                    <a16:creationId xmlns:a16="http://schemas.microsoft.com/office/drawing/2014/main" id="{525268D4-40B0-42F8-8146-42A35A489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183200"/>
                <a:ext cx="12105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Metformin</a:t>
                </a:r>
              </a:p>
            </p:txBody>
          </p:sp>
        </p:grpSp>
        <p:grpSp>
          <p:nvGrpSpPr>
            <p:cNvPr id="41996" name="Groupe 68">
              <a:extLst>
                <a:ext uri="{FF2B5EF4-FFF2-40B4-BE49-F238E27FC236}">
                  <a16:creationId xmlns:a16="http://schemas.microsoft.com/office/drawing/2014/main" id="{412F5FEB-C05F-4478-8C78-4C02E57F0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444412"/>
              <a:ext cx="1269624" cy="369332"/>
              <a:chOff x="350520" y="1444412"/>
              <a:chExt cx="1269624" cy="36933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3DC2260-57FD-4F78-BD51-AA7F3377BA35}"/>
                  </a:ext>
                </a:extLst>
              </p:cNvPr>
              <p:cNvSpPr/>
              <p:nvPr/>
            </p:nvSpPr>
            <p:spPr>
              <a:xfrm>
                <a:off x="350301" y="1538458"/>
                <a:ext cx="179485" cy="180908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998" name="ZoneTexte 70">
                <a:extLst>
                  <a:ext uri="{FF2B5EF4-FFF2-40B4-BE49-F238E27FC236}">
                    <a16:creationId xmlns:a16="http://schemas.microsoft.com/office/drawing/2014/main" id="{17569520-ABDD-4E01-8A43-DBBBC4161D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444412"/>
                <a:ext cx="10310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Lifestyle</a:t>
                </a: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>
            <a:extLst>
              <a:ext uri="{FF2B5EF4-FFF2-40B4-BE49-F238E27FC236}">
                <a16:creationId xmlns:a16="http://schemas.microsoft.com/office/drawing/2014/main" id="{D6E6E12B-CCD0-4FBC-8A36-1808E510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fr-CA" altLang="fr-FR" sz="2400"/>
              <a:t>Diabetes Prevention Program Outcomes Study (DPPOS) Incidence of Diabetes</a:t>
            </a:r>
          </a:p>
        </p:txBody>
      </p:sp>
      <p:sp>
        <p:nvSpPr>
          <p:cNvPr id="43011" name="Espace réservé du texte 3">
            <a:extLst>
              <a:ext uri="{FF2B5EF4-FFF2-40B4-BE49-F238E27FC236}">
                <a16:creationId xmlns:a16="http://schemas.microsoft.com/office/drawing/2014/main" id="{42B7CA10-DDA2-441C-A259-4F31DB71F9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Diabetes Prevention Program Research Group Lancet 2009;374:1677-86</a:t>
            </a:r>
          </a:p>
        </p:txBody>
      </p:sp>
      <p:sp>
        <p:nvSpPr>
          <p:cNvPr id="43012" name="Text Box 3">
            <a:extLst>
              <a:ext uri="{FF2B5EF4-FFF2-40B4-BE49-F238E27FC236}">
                <a16:creationId xmlns:a16="http://schemas.microsoft.com/office/drawing/2014/main" id="{47F194E1-B149-4240-AC7E-B1212116E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381000"/>
            <a:ext cx="489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</a:pPr>
            <a:endParaRPr lang="fr-FR" altLang="fr-FR" sz="24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3013" name="AutoShape 5">
            <a:extLst>
              <a:ext uri="{FF2B5EF4-FFF2-40B4-BE49-F238E27FC236}">
                <a16:creationId xmlns:a16="http://schemas.microsoft.com/office/drawing/2014/main" id="{49B640DD-CEB1-4F5D-A17E-4134E9236C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0400" y="1219200"/>
            <a:ext cx="8128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endParaRPr lang="fr-FR" altLang="fr-FR" sz="2400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43014" name="Groupe 5">
            <a:extLst>
              <a:ext uri="{FF2B5EF4-FFF2-40B4-BE49-F238E27FC236}">
                <a16:creationId xmlns:a16="http://schemas.microsoft.com/office/drawing/2014/main" id="{091DEF14-3CFD-435A-B5A5-CF6777CE2FB9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1281113"/>
            <a:ext cx="6834188" cy="4479925"/>
            <a:chOff x="1146557" y="1524775"/>
            <a:chExt cx="6834108" cy="4479571"/>
          </a:xfrm>
        </p:grpSpPr>
        <p:sp>
          <p:nvSpPr>
            <p:cNvPr id="43029" name="Rectangle 24">
              <a:extLst>
                <a:ext uri="{FF2B5EF4-FFF2-40B4-BE49-F238E27FC236}">
                  <a16:creationId xmlns:a16="http://schemas.microsoft.com/office/drawing/2014/main" id="{0EAD677B-E263-452A-A27B-B94B0DDCA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544" y="1695078"/>
              <a:ext cx="5760000" cy="3420000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20000"/>
                </a:spcBef>
              </a:pPr>
              <a:endParaRPr lang="en-CA" altLang="fr-FR" sz="2400"/>
            </a:p>
          </p:txBody>
        </p: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581C95C3-49D8-4A53-9C37-557DF6059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5457" y="4293156"/>
              <a:ext cx="180973" cy="393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0" name="ZoneTexte 13">
              <a:extLst>
                <a:ext uri="{FF2B5EF4-FFF2-40B4-BE49-F238E27FC236}">
                  <a16:creationId xmlns:a16="http://schemas.microsoft.com/office/drawing/2014/main" id="{8CDE01E1-C791-4682-ACDD-CFAB8FF71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589223" y="3260555"/>
              <a:ext cx="3871606" cy="40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Cumulative incidence (%)</a:t>
              </a:r>
            </a:p>
          </p:txBody>
        </p:sp>
        <p:sp>
          <p:nvSpPr>
            <p:cNvPr id="31" name="ZoneTexte 14">
              <a:extLst>
                <a:ext uri="{FF2B5EF4-FFF2-40B4-BE49-F238E27FC236}">
                  <a16:creationId xmlns:a16="http://schemas.microsoft.com/office/drawing/2014/main" id="{D07CF792-7197-49F0-ADFC-CB4DA1615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4710" y="5604328"/>
              <a:ext cx="3870280" cy="40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Year</a:t>
              </a: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</a:t>
              </a: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since</a:t>
              </a: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DPP </a:t>
              </a: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randomization</a:t>
              </a:r>
              <a:endParaRPr lang="fr-C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3033" name="ZoneTexte 31">
              <a:extLst>
                <a:ext uri="{FF2B5EF4-FFF2-40B4-BE49-F238E27FC236}">
                  <a16:creationId xmlns:a16="http://schemas.microsoft.com/office/drawing/2014/main" id="{FAA01A96-10C5-430F-980E-BBC8DC55A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692" y="2706921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40</a:t>
              </a:r>
            </a:p>
          </p:txBody>
        </p:sp>
        <p:sp>
          <p:nvSpPr>
            <p:cNvPr id="43034" name="ZoneTexte 32">
              <a:extLst>
                <a:ext uri="{FF2B5EF4-FFF2-40B4-BE49-F238E27FC236}">
                  <a16:creationId xmlns:a16="http://schemas.microsoft.com/office/drawing/2014/main" id="{D97193A7-C7A9-443D-AD01-717A97318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692" y="3228525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43035" name="ZoneTexte 33">
              <a:extLst>
                <a:ext uri="{FF2B5EF4-FFF2-40B4-BE49-F238E27FC236}">
                  <a16:creationId xmlns:a16="http://schemas.microsoft.com/office/drawing/2014/main" id="{90C47794-82F4-46B8-A601-5460A23D7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692" y="4271733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43036" name="ZoneTexte 34">
              <a:extLst>
                <a:ext uri="{FF2B5EF4-FFF2-40B4-BE49-F238E27FC236}">
                  <a16:creationId xmlns:a16="http://schemas.microsoft.com/office/drawing/2014/main" id="{5BD41BEF-66C2-4068-9F5D-E974A301F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932" y="479333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0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9320D80A-EABD-4255-BC05-E6DE2DAC56CC}"/>
                </a:ext>
              </a:extLst>
            </p:cNvPr>
            <p:cNvCxnSpPr/>
            <p:nvPr/>
          </p:nvCxnSpPr>
          <p:spPr>
            <a:xfrm>
              <a:off x="2194295" y="1704148"/>
              <a:ext cx="12700" cy="34319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26B96198-4C15-4D82-9477-107977B01146}"/>
                </a:ext>
              </a:extLst>
            </p:cNvPr>
            <p:cNvCxnSpPr/>
            <p:nvPr/>
          </p:nvCxnSpPr>
          <p:spPr>
            <a:xfrm flipH="1" flipV="1">
              <a:off x="2200645" y="5136052"/>
              <a:ext cx="578002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039" name="ZoneTexte 38">
              <a:extLst>
                <a:ext uri="{FF2B5EF4-FFF2-40B4-BE49-F238E27FC236}">
                  <a16:creationId xmlns:a16="http://schemas.microsoft.com/office/drawing/2014/main" id="{5F3A22A0-0C52-49E9-9C0E-ACCAF55DF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692" y="2185317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50</a:t>
              </a:r>
            </a:p>
          </p:txBody>
        </p:sp>
        <p:sp>
          <p:nvSpPr>
            <p:cNvPr id="43040" name="ZoneTexte 39">
              <a:extLst>
                <a:ext uri="{FF2B5EF4-FFF2-40B4-BE49-F238E27FC236}">
                  <a16:creationId xmlns:a16="http://schemas.microsoft.com/office/drawing/2014/main" id="{25BB8874-8D10-48C7-A249-24580872D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2613" y="52115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43041" name="ZoneTexte 40">
              <a:extLst>
                <a:ext uri="{FF2B5EF4-FFF2-40B4-BE49-F238E27FC236}">
                  <a16:creationId xmlns:a16="http://schemas.microsoft.com/office/drawing/2014/main" id="{4FE5115B-3982-44E5-9609-5D77BE57E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9233" y="52115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43042" name="ZoneTexte 41">
              <a:extLst>
                <a:ext uri="{FF2B5EF4-FFF2-40B4-BE49-F238E27FC236}">
                  <a16:creationId xmlns:a16="http://schemas.microsoft.com/office/drawing/2014/main" id="{5AB40A0C-B6D6-4B80-8AE3-7FDC9D80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5853" y="52115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43043" name="ZoneTexte 42">
              <a:extLst>
                <a:ext uri="{FF2B5EF4-FFF2-40B4-BE49-F238E27FC236}">
                  <a16:creationId xmlns:a16="http://schemas.microsoft.com/office/drawing/2014/main" id="{1C4C4274-828C-4957-844C-1E381042C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5695" y="52115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43044" name="ZoneTexte 43">
              <a:extLst>
                <a:ext uri="{FF2B5EF4-FFF2-40B4-BE49-F238E27FC236}">
                  <a16:creationId xmlns:a16="http://schemas.microsoft.com/office/drawing/2014/main" id="{573032E5-F62D-4A2D-901F-266B24044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0704" y="52115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43045" name="ZoneTexte 44">
              <a:extLst>
                <a:ext uri="{FF2B5EF4-FFF2-40B4-BE49-F238E27FC236}">
                  <a16:creationId xmlns:a16="http://schemas.microsoft.com/office/drawing/2014/main" id="{559F5711-8580-4693-B11A-5E79A1B74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1823" y="5211587"/>
              <a:ext cx="4411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10</a:t>
              </a:r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DC043C28-966F-4912-A3CE-487A69B0CDFD}"/>
                </a:ext>
              </a:extLst>
            </p:cNvPr>
            <p:cNvCxnSpPr/>
            <p:nvPr/>
          </p:nvCxnSpPr>
          <p:spPr>
            <a:xfrm>
              <a:off x="2424480" y="5126527"/>
              <a:ext cx="0" cy="761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D35EF14C-3FA6-4B40-9FB2-2CBDC3874145}"/>
                </a:ext>
              </a:extLst>
            </p:cNvPr>
            <p:cNvCxnSpPr/>
            <p:nvPr/>
          </p:nvCxnSpPr>
          <p:spPr>
            <a:xfrm>
              <a:off x="3427768" y="5126527"/>
              <a:ext cx="0" cy="761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455F635B-C892-468D-8E2F-2D2C3BE2D28C}"/>
                </a:ext>
              </a:extLst>
            </p:cNvPr>
            <p:cNvCxnSpPr/>
            <p:nvPr/>
          </p:nvCxnSpPr>
          <p:spPr>
            <a:xfrm>
              <a:off x="4431057" y="5126527"/>
              <a:ext cx="0" cy="761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8F554CDB-ACE9-4CCC-A3C1-CAF98DB802CC}"/>
                </a:ext>
              </a:extLst>
            </p:cNvPr>
            <p:cNvCxnSpPr/>
            <p:nvPr/>
          </p:nvCxnSpPr>
          <p:spPr>
            <a:xfrm>
              <a:off x="5432757" y="5126527"/>
              <a:ext cx="0" cy="761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6E9E9E0D-2585-4841-8A08-C31F08B915D7}"/>
                </a:ext>
              </a:extLst>
            </p:cNvPr>
            <p:cNvCxnSpPr/>
            <p:nvPr/>
          </p:nvCxnSpPr>
          <p:spPr>
            <a:xfrm>
              <a:off x="6436045" y="5126527"/>
              <a:ext cx="0" cy="761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DF81968E-B693-4E73-8FBF-B28B979B0285}"/>
                </a:ext>
              </a:extLst>
            </p:cNvPr>
            <p:cNvCxnSpPr/>
            <p:nvPr/>
          </p:nvCxnSpPr>
          <p:spPr>
            <a:xfrm>
              <a:off x="7439333" y="5126527"/>
              <a:ext cx="0" cy="761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50F9AA50-C2E5-46FA-8EAD-1C5679F8FB31}"/>
                </a:ext>
              </a:extLst>
            </p:cNvPr>
            <p:cNvCxnSpPr/>
            <p:nvPr/>
          </p:nvCxnSpPr>
          <p:spPr>
            <a:xfrm rot="5400000">
              <a:off x="2156195" y="2856579"/>
              <a:ext cx="0" cy="7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8E4EFA50-0671-4975-A282-7D8817CFFAA6}"/>
                </a:ext>
              </a:extLst>
            </p:cNvPr>
            <p:cNvCxnSpPr/>
            <p:nvPr/>
          </p:nvCxnSpPr>
          <p:spPr>
            <a:xfrm rot="5400000">
              <a:off x="2156195" y="3375651"/>
              <a:ext cx="0" cy="7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F7DA4FEE-E000-41FE-A1BE-B9D2BBCF62DF}"/>
                </a:ext>
              </a:extLst>
            </p:cNvPr>
            <p:cNvCxnSpPr/>
            <p:nvPr/>
          </p:nvCxnSpPr>
          <p:spPr>
            <a:xfrm rot="5400000">
              <a:off x="2156195" y="4415381"/>
              <a:ext cx="0" cy="7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EFF834CD-EB06-41C0-82BF-722FA704A29A}"/>
                </a:ext>
              </a:extLst>
            </p:cNvPr>
            <p:cNvCxnSpPr/>
            <p:nvPr/>
          </p:nvCxnSpPr>
          <p:spPr>
            <a:xfrm rot="5400000">
              <a:off x="2156195" y="4934453"/>
              <a:ext cx="0" cy="7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631D655D-A0A5-48FC-B72F-70212CA919D3}"/>
                </a:ext>
              </a:extLst>
            </p:cNvPr>
            <p:cNvCxnSpPr/>
            <p:nvPr/>
          </p:nvCxnSpPr>
          <p:spPr>
            <a:xfrm rot="5400000">
              <a:off x="2156195" y="2337508"/>
              <a:ext cx="0" cy="7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057" name="ZoneTexte 57">
              <a:extLst>
                <a:ext uri="{FF2B5EF4-FFF2-40B4-BE49-F238E27FC236}">
                  <a16:creationId xmlns:a16="http://schemas.microsoft.com/office/drawing/2014/main" id="{7D3E6B4C-A6AF-423A-BDFC-7B6843AFC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692" y="1663713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60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A2CE5A06-D072-4CB9-9D25-D5807D5CC1FA}"/>
                </a:ext>
              </a:extLst>
            </p:cNvPr>
            <p:cNvCxnSpPr/>
            <p:nvPr/>
          </p:nvCxnSpPr>
          <p:spPr>
            <a:xfrm rot="5400000">
              <a:off x="2156195" y="1818436"/>
              <a:ext cx="0" cy="7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059" name="ZoneTexte 59">
              <a:extLst>
                <a:ext uri="{FF2B5EF4-FFF2-40B4-BE49-F238E27FC236}">
                  <a16:creationId xmlns:a16="http://schemas.microsoft.com/office/drawing/2014/main" id="{C0FB06C4-640D-429E-93EE-6D0AA5ED7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692" y="3750129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20</a:t>
              </a:r>
            </a:p>
          </p:txBody>
        </p: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F5ED4C7A-D1FE-4E5F-9982-53977A17BA17}"/>
                </a:ext>
              </a:extLst>
            </p:cNvPr>
            <p:cNvCxnSpPr/>
            <p:nvPr/>
          </p:nvCxnSpPr>
          <p:spPr>
            <a:xfrm rot="5400000">
              <a:off x="2156195" y="3896310"/>
              <a:ext cx="0" cy="76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061" name="Image 2">
              <a:extLst>
                <a:ext uri="{FF2B5EF4-FFF2-40B4-BE49-F238E27FC236}">
                  <a16:creationId xmlns:a16="http://schemas.microsoft.com/office/drawing/2014/main" id="{57C04947-1E48-4CDE-BBCD-9373665F1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9" t="4024" r="5325" b="15472"/>
            <a:stretch>
              <a:fillRect/>
            </a:stretch>
          </p:blipFill>
          <p:spPr bwMode="auto">
            <a:xfrm>
              <a:off x="2216544" y="1780087"/>
              <a:ext cx="5685885" cy="3334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5" name="Text Box 36">
            <a:extLst>
              <a:ext uri="{FF2B5EF4-FFF2-40B4-BE49-F238E27FC236}">
                <a16:creationId xmlns:a16="http://schemas.microsoft.com/office/drawing/2014/main" id="{930E4239-E47C-4AE8-9E3E-DA35BC37E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3908425"/>
            <a:ext cx="2274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/>
              <a:t>Risk reduction: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800"/>
              <a:t>18% with metformin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800"/>
              <a:t>34% with lifestyle     </a:t>
            </a:r>
            <a:endParaRPr lang="en-US" altLang="fr-FR" sz="1800" baseline="30000"/>
          </a:p>
        </p:txBody>
      </p:sp>
      <p:grpSp>
        <p:nvGrpSpPr>
          <p:cNvPr id="43016" name="Groupe 83">
            <a:extLst>
              <a:ext uri="{FF2B5EF4-FFF2-40B4-BE49-F238E27FC236}">
                <a16:creationId xmlns:a16="http://schemas.microsoft.com/office/drawing/2014/main" id="{4DF90F7E-A9A0-4FDF-B105-2A5A4B0733DF}"/>
              </a:ext>
            </a:extLst>
          </p:cNvPr>
          <p:cNvGrpSpPr>
            <a:grpSpLocks/>
          </p:cNvGrpSpPr>
          <p:nvPr/>
        </p:nvGrpSpPr>
        <p:grpSpPr bwMode="auto">
          <a:xfrm>
            <a:off x="2335213" y="1533525"/>
            <a:ext cx="1768475" cy="987425"/>
            <a:chOff x="7277100" y="878302"/>
            <a:chExt cx="1767840" cy="987060"/>
          </a:xfrm>
        </p:grpSpPr>
        <p:sp>
          <p:nvSpPr>
            <p:cNvPr id="85" name="Rectangle à coins arrondis 84">
              <a:extLst>
                <a:ext uri="{FF2B5EF4-FFF2-40B4-BE49-F238E27FC236}">
                  <a16:creationId xmlns:a16="http://schemas.microsoft.com/office/drawing/2014/main" id="{831E8607-3AF6-4A24-8AD5-51DB3C8E629B}"/>
                </a:ext>
              </a:extLst>
            </p:cNvPr>
            <p:cNvSpPr/>
            <p:nvPr/>
          </p:nvSpPr>
          <p:spPr>
            <a:xfrm>
              <a:off x="7277100" y="878302"/>
              <a:ext cx="1767840" cy="98706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3020" name="Groupe 85">
              <a:extLst>
                <a:ext uri="{FF2B5EF4-FFF2-40B4-BE49-F238E27FC236}">
                  <a16:creationId xmlns:a16="http://schemas.microsoft.com/office/drawing/2014/main" id="{2C674F1D-E6FB-4E21-B86E-F2209BE4C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895080"/>
              <a:ext cx="1256799" cy="369332"/>
              <a:chOff x="350520" y="895080"/>
              <a:chExt cx="1256799" cy="369332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5E5CE33-0E7D-4A4B-AACF-F080A352A958}"/>
                  </a:ext>
                </a:extLst>
              </p:cNvPr>
              <p:cNvSpPr/>
              <p:nvPr/>
            </p:nvSpPr>
            <p:spPr>
              <a:xfrm>
                <a:off x="350136" y="989386"/>
                <a:ext cx="179324" cy="180908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28" name="ZoneTexte 93">
                <a:extLst>
                  <a:ext uri="{FF2B5EF4-FFF2-40B4-BE49-F238E27FC236}">
                    <a16:creationId xmlns:a16="http://schemas.microsoft.com/office/drawing/2014/main" id="{466247FB-23FB-429D-B880-D71B901ED9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895080"/>
                <a:ext cx="10182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Placebo</a:t>
                </a:r>
              </a:p>
            </p:txBody>
          </p:sp>
        </p:grpSp>
        <p:grpSp>
          <p:nvGrpSpPr>
            <p:cNvPr id="43021" name="Groupe 86">
              <a:extLst>
                <a:ext uri="{FF2B5EF4-FFF2-40B4-BE49-F238E27FC236}">
                  <a16:creationId xmlns:a16="http://schemas.microsoft.com/office/drawing/2014/main" id="{75A0C671-9991-482C-8101-181AB8FA29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169746"/>
              <a:ext cx="1449161" cy="369332"/>
              <a:chOff x="350520" y="1183200"/>
              <a:chExt cx="1449161" cy="369332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DA0E0F7-E383-4B23-AF4A-16CCADDCFE02}"/>
                  </a:ext>
                </a:extLst>
              </p:cNvPr>
              <p:cNvSpPr/>
              <p:nvPr/>
            </p:nvSpPr>
            <p:spPr>
              <a:xfrm>
                <a:off x="350136" y="1277376"/>
                <a:ext cx="179324" cy="180908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26" name="ZoneTexte 91">
                <a:extLst>
                  <a:ext uri="{FF2B5EF4-FFF2-40B4-BE49-F238E27FC236}">
                    <a16:creationId xmlns:a16="http://schemas.microsoft.com/office/drawing/2014/main" id="{73310D57-FC93-4E4B-A6BD-2E419A01D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183200"/>
                <a:ext cx="12105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Metformin</a:t>
                </a:r>
              </a:p>
            </p:txBody>
          </p:sp>
        </p:grpSp>
        <p:grpSp>
          <p:nvGrpSpPr>
            <p:cNvPr id="43022" name="Groupe 87">
              <a:extLst>
                <a:ext uri="{FF2B5EF4-FFF2-40B4-BE49-F238E27FC236}">
                  <a16:creationId xmlns:a16="http://schemas.microsoft.com/office/drawing/2014/main" id="{EBC7C748-384C-4D08-89C6-D29F40D2BC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444412"/>
              <a:ext cx="1269624" cy="369332"/>
              <a:chOff x="350520" y="1444412"/>
              <a:chExt cx="1269624" cy="369332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0559052-08E6-4753-B005-E4F7B0FD84F9}"/>
                  </a:ext>
                </a:extLst>
              </p:cNvPr>
              <p:cNvSpPr/>
              <p:nvPr/>
            </p:nvSpPr>
            <p:spPr>
              <a:xfrm>
                <a:off x="350136" y="1538458"/>
                <a:ext cx="179324" cy="180908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24" name="ZoneTexte 89">
                <a:extLst>
                  <a:ext uri="{FF2B5EF4-FFF2-40B4-BE49-F238E27FC236}">
                    <a16:creationId xmlns:a16="http://schemas.microsoft.com/office/drawing/2014/main" id="{436109BE-BE7C-4998-B732-D5316C7CA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444412"/>
                <a:ext cx="10310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Lifestyle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8" descr="World Map page suitable to label inverted">
            <a:extLst>
              <a:ext uri="{FF2B5EF4-FFF2-40B4-BE49-F238E27FC236}">
                <a16:creationId xmlns:a16="http://schemas.microsoft.com/office/drawing/2014/main" id="{DD211387-4C8B-4AE8-9F8F-B3FD041B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-595"/>
          <a:stretch>
            <a:fillRect/>
          </a:stretch>
        </p:blipFill>
        <p:spPr bwMode="auto">
          <a:xfrm>
            <a:off x="369888" y="788988"/>
            <a:ext cx="8637587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0">
            <a:extLst>
              <a:ext uri="{FF2B5EF4-FFF2-40B4-BE49-F238E27FC236}">
                <a16:creationId xmlns:a16="http://schemas.microsoft.com/office/drawing/2014/main" id="{A7E119F0-3255-4ADA-AAFA-7F978E06F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175" y="1588"/>
            <a:ext cx="7194550" cy="831850"/>
          </a:xfrm>
        </p:spPr>
        <p:txBody>
          <a:bodyPr/>
          <a:lstStyle/>
          <a:p>
            <a:r>
              <a:rPr lang="en-US" altLang="fr-FR"/>
              <a:t>Global Projections for the Diabetes Epidemic: 2011-2030 (in Millions)</a:t>
            </a:r>
          </a:p>
        </p:txBody>
      </p:sp>
      <p:sp>
        <p:nvSpPr>
          <p:cNvPr id="16388" name="Espace réservé du texte 3">
            <a:extLst>
              <a:ext uri="{FF2B5EF4-FFF2-40B4-BE49-F238E27FC236}">
                <a16:creationId xmlns:a16="http://schemas.microsoft.com/office/drawing/2014/main" id="{F4ED86C7-5EC4-4696-8004-EB46A81A2D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fr-FR"/>
              <a:t>Adapted from Diabetes Atlas Committee. Diabetes Atlas 5th Edition: IDF 2011</a:t>
            </a:r>
          </a:p>
        </p:txBody>
      </p:sp>
      <p:grpSp>
        <p:nvGrpSpPr>
          <p:cNvPr id="16389" name="Groupe 4">
            <a:extLst>
              <a:ext uri="{FF2B5EF4-FFF2-40B4-BE49-F238E27FC236}">
                <a16:creationId xmlns:a16="http://schemas.microsoft.com/office/drawing/2014/main" id="{8AD3CBC5-1342-4FA2-A2A7-2340544F111A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1077913"/>
            <a:ext cx="1868488" cy="1406525"/>
            <a:chOff x="3556001" y="1078541"/>
            <a:chExt cx="1867704" cy="1405585"/>
          </a:xfrm>
        </p:grpSpPr>
        <p:graphicFrame>
          <p:nvGraphicFramePr>
            <p:cNvPr id="16470" name="Graphique 11">
              <a:extLst>
                <a:ext uri="{FF2B5EF4-FFF2-40B4-BE49-F238E27FC236}">
                  <a16:creationId xmlns:a16="http://schemas.microsoft.com/office/drawing/2014/main" id="{C74E2EDB-44CD-438E-987A-1BDD046EE9A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146798" y="1027741"/>
            <a:ext cx="1282703" cy="1345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5" r:id="rId5" imgW="1286367" imgH="1341236" progId="Excel.Chart.8">
                    <p:embed/>
                  </p:oleObj>
                </mc:Choice>
                <mc:Fallback>
                  <p:oleObj r:id="rId5" imgW="1286367" imgH="1341236" progId="Excel.Chart.8">
                    <p:embed/>
                    <p:pic>
                      <p:nvPicPr>
                        <p:cNvPr id="0" name="Graphique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6798" y="1027741"/>
                          <a:ext cx="1282703" cy="1345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71" name="Text Box 3">
              <a:extLst>
                <a:ext uri="{FF2B5EF4-FFF2-40B4-BE49-F238E27FC236}">
                  <a16:creationId xmlns:a16="http://schemas.microsoft.com/office/drawing/2014/main" id="{EAA57641-7304-4046-B660-467244B9C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1582" y="1327462"/>
              <a:ext cx="610304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300" b="1"/>
                <a:t>52.6</a:t>
              </a:r>
            </a:p>
          </p:txBody>
        </p:sp>
        <p:sp>
          <p:nvSpPr>
            <p:cNvPr id="16472" name="Text Box 3">
              <a:extLst>
                <a:ext uri="{FF2B5EF4-FFF2-40B4-BE49-F238E27FC236}">
                  <a16:creationId xmlns:a16="http://schemas.microsoft.com/office/drawing/2014/main" id="{DF7ECF32-FACF-4F6F-889A-2BE85C416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2121" y="1289086"/>
              <a:ext cx="548872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300" b="1"/>
                <a:t>64.0</a:t>
              </a:r>
            </a:p>
          </p:txBody>
        </p:sp>
        <p:sp>
          <p:nvSpPr>
            <p:cNvPr id="16473" name="Text Box 3">
              <a:extLst>
                <a:ext uri="{FF2B5EF4-FFF2-40B4-BE49-F238E27FC236}">
                  <a16:creationId xmlns:a16="http://schemas.microsoft.com/office/drawing/2014/main" id="{284D2156-27AB-4718-9068-DEEA3FB46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8518" y="2145572"/>
              <a:ext cx="70518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chemeClr val="accent2"/>
                  </a:solidFill>
                  <a:ea typeface="Arial Unicode MS" pitchFamily="34" charset="-128"/>
                </a:rPr>
                <a:t>22</a:t>
              </a:r>
              <a:r>
                <a:rPr lang="en-US" altLang="fr-FR" sz="1600" b="1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16474" name="Rectangle 55">
              <a:extLst>
                <a:ext uri="{FF2B5EF4-FFF2-40B4-BE49-F238E27FC236}">
                  <a16:creationId xmlns:a16="http://schemas.microsoft.com/office/drawing/2014/main" id="{9A06224E-969F-4D61-9BF7-7D5F424A8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001" y="1680545"/>
              <a:ext cx="9755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400" b="1"/>
                <a:t>Europe</a:t>
              </a:r>
            </a:p>
          </p:txBody>
        </p:sp>
      </p:grpSp>
      <p:grpSp>
        <p:nvGrpSpPr>
          <p:cNvPr id="16390" name="Groupe 24">
            <a:extLst>
              <a:ext uri="{FF2B5EF4-FFF2-40B4-BE49-F238E27FC236}">
                <a16:creationId xmlns:a16="http://schemas.microsoft.com/office/drawing/2014/main" id="{A1DE86BD-B840-4534-A11C-39DE08034D7C}"/>
              </a:ext>
            </a:extLst>
          </p:cNvPr>
          <p:cNvGrpSpPr>
            <a:grpSpLocks/>
          </p:cNvGrpSpPr>
          <p:nvPr/>
        </p:nvGrpSpPr>
        <p:grpSpPr bwMode="auto">
          <a:xfrm>
            <a:off x="4244975" y="3413125"/>
            <a:ext cx="1952625" cy="1416050"/>
            <a:chOff x="4244552" y="3412889"/>
            <a:chExt cx="1952756" cy="1415644"/>
          </a:xfrm>
        </p:grpSpPr>
        <p:sp>
          <p:nvSpPr>
            <p:cNvPr id="16465" name="Text Box 3">
              <a:extLst>
                <a:ext uri="{FF2B5EF4-FFF2-40B4-BE49-F238E27FC236}">
                  <a16:creationId xmlns:a16="http://schemas.microsoft.com/office/drawing/2014/main" id="{4BE40E0F-6A21-48A9-95C9-B0654BA1A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220" y="4489979"/>
              <a:ext cx="85432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chemeClr val="accent2"/>
                  </a:solidFill>
                  <a:ea typeface="Arial Unicode MS" pitchFamily="34" charset="-128"/>
                </a:rPr>
                <a:t>90</a:t>
              </a:r>
              <a:r>
                <a:rPr lang="en-US" altLang="fr-FR" sz="1600" b="1">
                  <a:solidFill>
                    <a:schemeClr val="accent2"/>
                  </a:solidFill>
                </a:rPr>
                <a:t>%</a:t>
              </a:r>
            </a:p>
          </p:txBody>
        </p:sp>
        <p:graphicFrame>
          <p:nvGraphicFramePr>
            <p:cNvPr id="16466" name="Graphique 86">
              <a:extLst>
                <a:ext uri="{FF2B5EF4-FFF2-40B4-BE49-F238E27FC236}">
                  <a16:creationId xmlns:a16="http://schemas.microsoft.com/office/drawing/2014/main" id="{11A2E9E8-3EDE-45EC-B253-9CBCB1EEE53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193752" y="3362089"/>
            <a:ext cx="1282703" cy="1345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6" r:id="rId7" imgW="1280271" imgH="1341236" progId="Excel.Chart.8">
                    <p:embed/>
                  </p:oleObj>
                </mc:Choice>
                <mc:Fallback>
                  <p:oleObj r:id="rId7" imgW="1280271" imgH="1341236" progId="Excel.Chart.8">
                    <p:embed/>
                    <p:pic>
                      <p:nvPicPr>
                        <p:cNvPr id="0" name="Graphique 8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3752" y="3362089"/>
                          <a:ext cx="1282703" cy="1345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67" name="Text Box 3">
              <a:extLst>
                <a:ext uri="{FF2B5EF4-FFF2-40B4-BE49-F238E27FC236}">
                  <a16:creationId xmlns:a16="http://schemas.microsoft.com/office/drawing/2014/main" id="{764EBBB7-B6E7-4631-AE7D-D0620ED3E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979" y="3987214"/>
              <a:ext cx="610304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300" b="1"/>
                <a:t>14.7</a:t>
              </a:r>
            </a:p>
          </p:txBody>
        </p:sp>
        <p:sp>
          <p:nvSpPr>
            <p:cNvPr id="16468" name="Text Box 3">
              <a:extLst>
                <a:ext uri="{FF2B5EF4-FFF2-40B4-BE49-F238E27FC236}">
                  <a16:creationId xmlns:a16="http://schemas.microsoft.com/office/drawing/2014/main" id="{D128FAF6-7089-424D-96F0-5F0A8A2EE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9038" y="3796438"/>
              <a:ext cx="548872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300" b="1"/>
                <a:t>28.0</a:t>
              </a:r>
            </a:p>
          </p:txBody>
        </p:sp>
        <p:sp>
          <p:nvSpPr>
            <p:cNvPr id="16469" name="Rectangle 49">
              <a:extLst>
                <a:ext uri="{FF2B5EF4-FFF2-40B4-BE49-F238E27FC236}">
                  <a16:creationId xmlns:a16="http://schemas.microsoft.com/office/drawing/2014/main" id="{6E098F58-7290-4998-BB04-A61317249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097" y="4053248"/>
              <a:ext cx="12462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400" b="1"/>
                <a:t>Africa</a:t>
              </a:r>
            </a:p>
          </p:txBody>
        </p:sp>
      </p:grpSp>
      <p:grpSp>
        <p:nvGrpSpPr>
          <p:cNvPr id="16391" name="Groupe 26">
            <a:extLst>
              <a:ext uri="{FF2B5EF4-FFF2-40B4-BE49-F238E27FC236}">
                <a16:creationId xmlns:a16="http://schemas.microsoft.com/office/drawing/2014/main" id="{BBC47CE2-56D5-4063-8D97-B1B08402F3A7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1649413"/>
            <a:ext cx="2219325" cy="1381125"/>
            <a:chOff x="574815" y="1448902"/>
            <a:chExt cx="2219790" cy="1380846"/>
          </a:xfrm>
        </p:grpSpPr>
        <p:graphicFrame>
          <p:nvGraphicFramePr>
            <p:cNvPr id="16460" name="Graphique 87">
              <a:extLst>
                <a:ext uri="{FF2B5EF4-FFF2-40B4-BE49-F238E27FC236}">
                  <a16:creationId xmlns:a16="http://schemas.microsoft.com/office/drawing/2014/main" id="{821B1ACE-7AA6-467C-8159-29DC70523C5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24015" y="1398102"/>
            <a:ext cx="1282703" cy="1345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7" r:id="rId9" imgW="1286367" imgH="1347333" progId="Excel.Chart.8">
                    <p:embed/>
                  </p:oleObj>
                </mc:Choice>
                <mc:Fallback>
                  <p:oleObj r:id="rId9" imgW="1286367" imgH="1347333" progId="Excel.Chart.8">
                    <p:embed/>
                    <p:pic>
                      <p:nvPicPr>
                        <p:cNvPr id="0" name="Graphique 8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015" y="1398102"/>
                          <a:ext cx="1282703" cy="1345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61" name="Text Box 3">
              <a:extLst>
                <a:ext uri="{FF2B5EF4-FFF2-40B4-BE49-F238E27FC236}">
                  <a16:creationId xmlns:a16="http://schemas.microsoft.com/office/drawing/2014/main" id="{157FDE18-2CA1-4663-A780-C6031A8BF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547" y="1834274"/>
              <a:ext cx="610304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300" b="1"/>
                <a:t>37.7</a:t>
              </a:r>
            </a:p>
          </p:txBody>
        </p:sp>
        <p:sp>
          <p:nvSpPr>
            <p:cNvPr id="16462" name="Text Box 3">
              <a:extLst>
                <a:ext uri="{FF2B5EF4-FFF2-40B4-BE49-F238E27FC236}">
                  <a16:creationId xmlns:a16="http://schemas.microsoft.com/office/drawing/2014/main" id="{F46B268F-6761-4AEB-BEDA-C7BA9534B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5986" y="1696838"/>
              <a:ext cx="548872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300" b="1"/>
                <a:t>51.2</a:t>
              </a:r>
            </a:p>
          </p:txBody>
        </p:sp>
        <p:sp>
          <p:nvSpPr>
            <p:cNvPr id="16463" name="Text Box 3">
              <a:extLst>
                <a:ext uri="{FF2B5EF4-FFF2-40B4-BE49-F238E27FC236}">
                  <a16:creationId xmlns:a16="http://schemas.microsoft.com/office/drawing/2014/main" id="{DF8BB6EE-E751-42DA-95D0-ADE150426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803" y="2491194"/>
              <a:ext cx="70518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chemeClr val="accent2"/>
                  </a:solidFill>
                  <a:ea typeface="Arial Unicode MS" pitchFamily="34" charset="-128"/>
                </a:rPr>
                <a:t>36</a:t>
              </a:r>
              <a:r>
                <a:rPr lang="en-US" altLang="fr-FR" sz="1600" b="1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16464" name="Rectangle 6">
              <a:extLst>
                <a:ext uri="{FF2B5EF4-FFF2-40B4-BE49-F238E27FC236}">
                  <a16:creationId xmlns:a16="http://schemas.microsoft.com/office/drawing/2014/main" id="{3EA8B14E-5E88-4CDB-BC3E-C9991D812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394" y="1839689"/>
              <a:ext cx="124621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400" b="1"/>
                <a:t>North America and Carribean</a:t>
              </a:r>
            </a:p>
          </p:txBody>
        </p:sp>
      </p:grpSp>
      <p:grpSp>
        <p:nvGrpSpPr>
          <p:cNvPr id="16392" name="Groupe 25">
            <a:extLst>
              <a:ext uri="{FF2B5EF4-FFF2-40B4-BE49-F238E27FC236}">
                <a16:creationId xmlns:a16="http://schemas.microsoft.com/office/drawing/2014/main" id="{C13BFE85-1490-4416-8DC0-E9CA038A22CE}"/>
              </a:ext>
            </a:extLst>
          </p:cNvPr>
          <p:cNvGrpSpPr>
            <a:grpSpLocks/>
          </p:cNvGrpSpPr>
          <p:nvPr/>
        </p:nvGrpSpPr>
        <p:grpSpPr bwMode="auto">
          <a:xfrm>
            <a:off x="1681163" y="3854450"/>
            <a:ext cx="2122487" cy="1400175"/>
            <a:chOff x="1680475" y="3854932"/>
            <a:chExt cx="2123750" cy="1399992"/>
          </a:xfrm>
        </p:grpSpPr>
        <p:graphicFrame>
          <p:nvGraphicFramePr>
            <p:cNvPr id="16455" name="Graphique 88">
              <a:extLst>
                <a:ext uri="{FF2B5EF4-FFF2-40B4-BE49-F238E27FC236}">
                  <a16:creationId xmlns:a16="http://schemas.microsoft.com/office/drawing/2014/main" id="{E5ABF190-321E-4FB3-BAAE-E28BE5BA40E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29675" y="3804132"/>
            <a:ext cx="1282703" cy="1345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8" r:id="rId11" imgW="1286367" imgH="1347333" progId="Excel.Chart.8">
                    <p:embed/>
                  </p:oleObj>
                </mc:Choice>
                <mc:Fallback>
                  <p:oleObj r:id="rId11" imgW="1286367" imgH="1347333" progId="Excel.Chart.8">
                    <p:embed/>
                    <p:pic>
                      <p:nvPicPr>
                        <p:cNvPr id="0" name="Graphique 8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9675" y="3804132"/>
                          <a:ext cx="1282703" cy="1345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56" name="Text Box 3">
              <a:extLst>
                <a:ext uri="{FF2B5EF4-FFF2-40B4-BE49-F238E27FC236}">
                  <a16:creationId xmlns:a16="http://schemas.microsoft.com/office/drawing/2014/main" id="{114B5C8B-C930-43F6-9C8D-519AA1B78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843" y="4349525"/>
              <a:ext cx="610304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300" b="1"/>
                <a:t>25.1</a:t>
              </a:r>
            </a:p>
          </p:txBody>
        </p:sp>
        <p:sp>
          <p:nvSpPr>
            <p:cNvPr id="16457" name="Text Box 3">
              <a:extLst>
                <a:ext uri="{FF2B5EF4-FFF2-40B4-BE49-F238E27FC236}">
                  <a16:creationId xmlns:a16="http://schemas.microsoft.com/office/drawing/2014/main" id="{76854439-3710-4DE3-956A-F469EB1E2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182" y="4189229"/>
              <a:ext cx="548872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300" b="1"/>
                <a:t>39.9</a:t>
              </a:r>
            </a:p>
          </p:txBody>
        </p:sp>
        <p:sp>
          <p:nvSpPr>
            <p:cNvPr id="16458" name="Text Box 3">
              <a:extLst>
                <a:ext uri="{FF2B5EF4-FFF2-40B4-BE49-F238E27FC236}">
                  <a16:creationId xmlns:a16="http://schemas.microsoft.com/office/drawing/2014/main" id="{64199B2A-67DD-491A-839A-2DB96F845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564" y="4916370"/>
              <a:ext cx="70518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chemeClr val="accent2"/>
                  </a:solidFill>
                  <a:ea typeface="Arial Unicode MS" pitchFamily="34" charset="-128"/>
                </a:rPr>
                <a:t>59</a:t>
              </a:r>
              <a:r>
                <a:rPr lang="en-US" altLang="fr-FR" sz="1600" b="1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16459" name="Rectangle 43">
              <a:extLst>
                <a:ext uri="{FF2B5EF4-FFF2-40B4-BE49-F238E27FC236}">
                  <a16:creationId xmlns:a16="http://schemas.microsoft.com/office/drawing/2014/main" id="{4E837F3D-E9F4-47AE-8770-2598DC7C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014" y="4282856"/>
              <a:ext cx="124621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400" b="1"/>
                <a:t>South and Central America</a:t>
              </a:r>
            </a:p>
          </p:txBody>
        </p:sp>
      </p:grpSp>
      <p:graphicFrame>
        <p:nvGraphicFramePr>
          <p:cNvPr id="16393" name="Graphique 1">
            <a:extLst>
              <a:ext uri="{FF2B5EF4-FFF2-40B4-BE49-F238E27FC236}">
                <a16:creationId xmlns:a16="http://schemas.microsoft.com/office/drawing/2014/main" id="{1F33C5AE-139D-46FB-964D-E1251FA07732}"/>
              </a:ext>
            </a:extLst>
          </p:cNvPr>
          <p:cNvGraphicFramePr>
            <a:graphicFrameLocks/>
          </p:cNvGraphicFramePr>
          <p:nvPr/>
        </p:nvGraphicFramePr>
        <p:xfrm>
          <a:off x="6616700" y="1865313"/>
          <a:ext cx="1103313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r:id="rId13" imgW="1103472" imgH="2225233" progId="Excel.Chart.8">
                  <p:embed/>
                </p:oleObj>
              </mc:Choice>
              <mc:Fallback>
                <p:oleObj r:id="rId13" imgW="1103472" imgH="2225233" progId="Excel.Chart.8">
                  <p:embed/>
                  <p:pic>
                    <p:nvPicPr>
                      <p:cNvPr id="0" name="Graphique 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865313"/>
                        <a:ext cx="1103313" cy="222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4" name="Groupe 7">
            <a:extLst>
              <a:ext uri="{FF2B5EF4-FFF2-40B4-BE49-F238E27FC236}">
                <a16:creationId xmlns:a16="http://schemas.microsoft.com/office/drawing/2014/main" id="{ADCB377B-E744-4816-8C74-614D7B8C1A40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4117975"/>
            <a:ext cx="1917700" cy="1970088"/>
            <a:chOff x="5900689" y="4118240"/>
            <a:chExt cx="1918075" cy="1969100"/>
          </a:xfrm>
        </p:grpSpPr>
        <p:sp>
          <p:nvSpPr>
            <p:cNvPr id="105" name="Rectangle à coins arrondis 104">
              <a:extLst>
                <a:ext uri="{FF2B5EF4-FFF2-40B4-BE49-F238E27FC236}">
                  <a16:creationId xmlns:a16="http://schemas.microsoft.com/office/drawing/2014/main" id="{C4BA01E6-FBDE-4CEA-9C6B-D215E68CBDFA}"/>
                </a:ext>
              </a:extLst>
            </p:cNvPr>
            <p:cNvSpPr/>
            <p:nvPr/>
          </p:nvSpPr>
          <p:spPr>
            <a:xfrm>
              <a:off x="6108497" y="4180709"/>
              <a:ext cx="1401422" cy="1906631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449" name="Groupe 5">
              <a:extLst>
                <a:ext uri="{FF2B5EF4-FFF2-40B4-BE49-F238E27FC236}">
                  <a16:creationId xmlns:a16="http://schemas.microsoft.com/office/drawing/2014/main" id="{DA4E07FD-2949-43F7-91F3-C7C25198B7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0689" y="4118240"/>
              <a:ext cx="1918075" cy="1969100"/>
              <a:chOff x="5900689" y="4118240"/>
              <a:chExt cx="1918075" cy="1969100"/>
            </a:xfrm>
          </p:grpSpPr>
          <p:graphicFrame>
            <p:nvGraphicFramePr>
              <p:cNvPr id="16450" name="Graphique 89">
                <a:extLst>
                  <a:ext uri="{FF2B5EF4-FFF2-40B4-BE49-F238E27FC236}">
                    <a16:creationId xmlns:a16="http://schemas.microsoft.com/office/drawing/2014/main" id="{808DA6DB-44C1-48E3-9512-F56E52D4272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849889" y="4067440"/>
              <a:ext cx="1282703" cy="19350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80" r:id="rId15" imgW="1280271" imgH="1938696" progId="Excel.Chart.8">
                      <p:embed/>
                    </p:oleObj>
                  </mc:Choice>
                  <mc:Fallback>
                    <p:oleObj r:id="rId15" imgW="1280271" imgH="1938696" progId="Excel.Chart.8">
                      <p:embed/>
                      <p:pic>
                        <p:nvPicPr>
                          <p:cNvPr id="0" name="Graphique 89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49889" y="4067440"/>
                            <a:ext cx="1282703" cy="19350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51" name="Text Box 3">
                <a:extLst>
                  <a:ext uri="{FF2B5EF4-FFF2-40B4-BE49-F238E27FC236}">
                    <a16:creationId xmlns:a16="http://schemas.microsoft.com/office/drawing/2014/main" id="{C9F71547-3BDF-480A-8A86-7A0D8F099D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2856" y="4598963"/>
                <a:ext cx="610304" cy="292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1300" b="1"/>
                  <a:t>366.2</a:t>
                </a:r>
              </a:p>
            </p:txBody>
          </p:sp>
          <p:sp>
            <p:nvSpPr>
              <p:cNvPr id="16452" name="Text Box 3">
                <a:extLst>
                  <a:ext uri="{FF2B5EF4-FFF2-40B4-BE49-F238E27FC236}">
                    <a16:creationId xmlns:a16="http://schemas.microsoft.com/office/drawing/2014/main" id="{96C6E92F-6CF1-4DD6-A406-3D2BA0E346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2014" y="4194827"/>
                <a:ext cx="717443" cy="292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1300" b="1"/>
                  <a:t>551.8</a:t>
                </a:r>
              </a:p>
            </p:txBody>
          </p:sp>
          <p:sp>
            <p:nvSpPr>
              <p:cNvPr id="16453" name="Text Box 3">
                <a:extLst>
                  <a:ext uri="{FF2B5EF4-FFF2-40B4-BE49-F238E27FC236}">
                    <a16:creationId xmlns:a16="http://schemas.microsoft.com/office/drawing/2014/main" id="{AA648AB4-46E7-470D-9AAB-5EE440E89C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1549" y="5748786"/>
                <a:ext cx="988044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1600" b="1">
                    <a:solidFill>
                      <a:schemeClr val="accent2"/>
                    </a:solidFill>
                    <a:ea typeface="Arial Unicode MS" pitchFamily="34" charset="-128"/>
                  </a:rPr>
                  <a:t>51</a:t>
                </a:r>
                <a:r>
                  <a:rPr lang="en-US" altLang="fr-FR" sz="1600" b="1">
                    <a:solidFill>
                      <a:schemeClr val="accent2"/>
                    </a:solidFill>
                  </a:rPr>
                  <a:t>%</a:t>
                </a:r>
              </a:p>
            </p:txBody>
          </p:sp>
          <p:sp>
            <p:nvSpPr>
              <p:cNvPr id="16454" name="Rectangle 79">
                <a:extLst>
                  <a:ext uri="{FF2B5EF4-FFF2-40B4-BE49-F238E27FC236}">
                    <a16:creationId xmlns:a16="http://schemas.microsoft.com/office/drawing/2014/main" id="{4A4BFBD2-A956-4FBF-B91F-AF80C27AF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2553" y="4928674"/>
                <a:ext cx="124621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400" b="1"/>
                  <a:t>World</a:t>
                </a:r>
              </a:p>
            </p:txBody>
          </p:sp>
        </p:grpSp>
      </p:grpSp>
      <p:grpSp>
        <p:nvGrpSpPr>
          <p:cNvPr id="16395" name="Groupe 10">
            <a:extLst>
              <a:ext uri="{FF2B5EF4-FFF2-40B4-BE49-F238E27FC236}">
                <a16:creationId xmlns:a16="http://schemas.microsoft.com/office/drawing/2014/main" id="{E577ED5F-1007-4032-BFC1-0A04AE70376D}"/>
              </a:ext>
            </a:extLst>
          </p:cNvPr>
          <p:cNvGrpSpPr>
            <a:grpSpLocks/>
          </p:cNvGrpSpPr>
          <p:nvPr/>
        </p:nvGrpSpPr>
        <p:grpSpPr bwMode="auto">
          <a:xfrm>
            <a:off x="6650038" y="2224088"/>
            <a:ext cx="1911350" cy="1857375"/>
            <a:chOff x="6649278" y="2223583"/>
            <a:chExt cx="1912558" cy="1858145"/>
          </a:xfrm>
        </p:grpSpPr>
        <p:sp>
          <p:nvSpPr>
            <p:cNvPr id="16442" name="Text Box 3">
              <a:extLst>
                <a:ext uri="{FF2B5EF4-FFF2-40B4-BE49-F238E27FC236}">
                  <a16:creationId xmlns:a16="http://schemas.microsoft.com/office/drawing/2014/main" id="{FC28EFD1-6773-4746-8535-57CC388CC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9278" y="2726779"/>
              <a:ext cx="610304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300" b="1"/>
                <a:t>71.4</a:t>
              </a:r>
            </a:p>
          </p:txBody>
        </p:sp>
        <p:sp>
          <p:nvSpPr>
            <p:cNvPr id="16443" name="Text Box 3">
              <a:extLst>
                <a:ext uri="{FF2B5EF4-FFF2-40B4-BE49-F238E27FC236}">
                  <a16:creationId xmlns:a16="http://schemas.microsoft.com/office/drawing/2014/main" id="{D13E1187-FD5E-462E-89A7-351E55838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7897" y="2223583"/>
              <a:ext cx="67293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300" b="1"/>
                <a:t>120.9</a:t>
              </a:r>
            </a:p>
          </p:txBody>
        </p:sp>
        <p:sp>
          <p:nvSpPr>
            <p:cNvPr id="16444" name="Text Box 3">
              <a:extLst>
                <a:ext uri="{FF2B5EF4-FFF2-40B4-BE49-F238E27FC236}">
                  <a16:creationId xmlns:a16="http://schemas.microsoft.com/office/drawing/2014/main" id="{806F1E2E-6252-4A8E-86A4-3051913C9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011" y="3743174"/>
              <a:ext cx="98804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chemeClr val="accent2"/>
                  </a:solidFill>
                  <a:ea typeface="Arial Unicode MS" pitchFamily="34" charset="-128"/>
                </a:rPr>
                <a:t>69</a:t>
              </a:r>
              <a:r>
                <a:rPr lang="en-US" altLang="fr-FR" sz="1600" b="1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16445" name="Rectangle 67">
              <a:extLst>
                <a:ext uri="{FF2B5EF4-FFF2-40B4-BE49-F238E27FC236}">
                  <a16:creationId xmlns:a16="http://schemas.microsoft.com/office/drawing/2014/main" id="{1E63C8F9-EE66-4E94-B8F5-2C0696FB6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625" y="2924238"/>
              <a:ext cx="12462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400" b="1"/>
                <a:t>South-East Asia</a:t>
              </a:r>
            </a:p>
          </p:txBody>
        </p:sp>
      </p:grpSp>
      <p:grpSp>
        <p:nvGrpSpPr>
          <p:cNvPr id="16396" name="Groupe 8">
            <a:extLst>
              <a:ext uri="{FF2B5EF4-FFF2-40B4-BE49-F238E27FC236}">
                <a16:creationId xmlns:a16="http://schemas.microsoft.com/office/drawing/2014/main" id="{18C8A887-D129-4E75-827D-CFE385A4F6F9}"/>
              </a:ext>
            </a:extLst>
          </p:cNvPr>
          <p:cNvGrpSpPr>
            <a:grpSpLocks/>
          </p:cNvGrpSpPr>
          <p:nvPr/>
        </p:nvGrpSpPr>
        <p:grpSpPr bwMode="auto">
          <a:xfrm>
            <a:off x="241300" y="4503738"/>
            <a:ext cx="1176338" cy="676275"/>
            <a:chOff x="240852" y="4503311"/>
            <a:chExt cx="1176444" cy="676851"/>
          </a:xfrm>
        </p:grpSpPr>
        <p:sp>
          <p:nvSpPr>
            <p:cNvPr id="21" name="Rectangle à coins arrondis 20">
              <a:extLst>
                <a:ext uri="{FF2B5EF4-FFF2-40B4-BE49-F238E27FC236}">
                  <a16:creationId xmlns:a16="http://schemas.microsoft.com/office/drawing/2014/main" id="{091CEA6C-D8B4-440D-9AAE-A9D41CA27897}"/>
                </a:ext>
              </a:extLst>
            </p:cNvPr>
            <p:cNvSpPr/>
            <p:nvPr/>
          </p:nvSpPr>
          <p:spPr>
            <a:xfrm>
              <a:off x="240852" y="4503311"/>
              <a:ext cx="1169246" cy="676851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38" name="Text Box 20">
              <a:extLst>
                <a:ext uri="{FF2B5EF4-FFF2-40B4-BE49-F238E27FC236}">
                  <a16:creationId xmlns:a16="http://schemas.microsoft.com/office/drawing/2014/main" id="{089AE05B-BCCE-4C5F-B267-786F6A9A0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908" y="4506400"/>
              <a:ext cx="752758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/>
                <a:t>2011</a:t>
              </a:r>
            </a:p>
          </p:txBody>
        </p:sp>
        <p:sp>
          <p:nvSpPr>
            <p:cNvPr id="291861" name="Rectangle 21">
              <a:extLst>
                <a:ext uri="{FF2B5EF4-FFF2-40B4-BE49-F238E27FC236}">
                  <a16:creationId xmlns:a16="http://schemas.microsoft.com/office/drawing/2014/main" id="{87C6D4CC-B7A3-4D9E-8793-D53F839C9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66" y="4600230"/>
              <a:ext cx="179404" cy="179541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 anchor="ctr">
              <a:spAutoFit/>
            </a:bodyPr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1862" name="Rectangle 22">
              <a:extLst>
                <a:ext uri="{FF2B5EF4-FFF2-40B4-BE49-F238E27FC236}">
                  <a16:creationId xmlns:a16="http://schemas.microsoft.com/office/drawing/2014/main" id="{521B9919-F9A4-4CFB-A662-D507203B9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66" y="4900524"/>
              <a:ext cx="179404" cy="179540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0488" tIns="44450" rIns="90488" bIns="44450" anchor="ctr">
              <a:spAutoFit/>
            </a:bodyPr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41" name="Text Box 20">
              <a:extLst>
                <a:ext uri="{FF2B5EF4-FFF2-40B4-BE49-F238E27FC236}">
                  <a16:creationId xmlns:a16="http://schemas.microsoft.com/office/drawing/2014/main" id="{D5E1131A-5302-4D65-BC27-1564C9AD1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908" y="4807229"/>
              <a:ext cx="783388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/>
                <a:t>2030</a:t>
              </a:r>
              <a:endParaRPr lang="en-US" altLang="fr-FR" sz="1800" b="1">
                <a:solidFill>
                  <a:schemeClr val="tx2"/>
                </a:solidFill>
                <a:ea typeface="Arial Unicode MS" pitchFamily="34" charset="-128"/>
              </a:endParaRPr>
            </a:p>
          </p:txBody>
        </p:sp>
      </p:grpSp>
      <p:grpSp>
        <p:nvGrpSpPr>
          <p:cNvPr id="16397" name="Groupe 28">
            <a:extLst>
              <a:ext uri="{FF2B5EF4-FFF2-40B4-BE49-F238E27FC236}">
                <a16:creationId xmlns:a16="http://schemas.microsoft.com/office/drawing/2014/main" id="{077E8F4C-1399-4ABE-9FC4-913E9661A8A0}"/>
              </a:ext>
            </a:extLst>
          </p:cNvPr>
          <p:cNvGrpSpPr>
            <a:grpSpLocks/>
          </p:cNvGrpSpPr>
          <p:nvPr/>
        </p:nvGrpSpPr>
        <p:grpSpPr bwMode="auto">
          <a:xfrm>
            <a:off x="7107238" y="757238"/>
            <a:ext cx="2178050" cy="2162175"/>
            <a:chOff x="7107590" y="834072"/>
            <a:chExt cx="2177880" cy="2161168"/>
          </a:xfrm>
        </p:grpSpPr>
        <p:graphicFrame>
          <p:nvGraphicFramePr>
            <p:cNvPr id="16426" name="Graphique 62">
              <a:extLst>
                <a:ext uri="{FF2B5EF4-FFF2-40B4-BE49-F238E27FC236}">
                  <a16:creationId xmlns:a16="http://schemas.microsoft.com/office/drawing/2014/main" id="{2696EA87-7632-4AD7-B508-551984DBBF4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039883" y="783272"/>
            <a:ext cx="1104218" cy="222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1" r:id="rId17" imgW="1103472" imgH="2225233" progId="Excel.Chart.8">
                    <p:embed/>
                  </p:oleObj>
                </mc:Choice>
                <mc:Fallback>
                  <p:oleObj r:id="rId17" imgW="1103472" imgH="2225233" progId="Excel.Chart.8">
                    <p:embed/>
                    <p:pic>
                      <p:nvPicPr>
                        <p:cNvPr id="0" name="Graphique 6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9883" y="783272"/>
                          <a:ext cx="1104218" cy="222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427" name="Groupe 9">
              <a:extLst>
                <a:ext uri="{FF2B5EF4-FFF2-40B4-BE49-F238E27FC236}">
                  <a16:creationId xmlns:a16="http://schemas.microsoft.com/office/drawing/2014/main" id="{F4358949-DB44-4AA8-8E9C-AEA33D916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7590" y="923945"/>
              <a:ext cx="2177880" cy="2071295"/>
              <a:chOff x="7107590" y="939185"/>
              <a:chExt cx="2177880" cy="2071295"/>
            </a:xfrm>
          </p:grpSpPr>
          <p:sp>
            <p:nvSpPr>
              <p:cNvPr id="16431" name="Text Box 3">
                <a:extLst>
                  <a:ext uri="{FF2B5EF4-FFF2-40B4-BE49-F238E27FC236}">
                    <a16:creationId xmlns:a16="http://schemas.microsoft.com/office/drawing/2014/main" id="{CDAEEAC7-F6AC-4BE8-A18B-04A2211294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1489" y="1349527"/>
                <a:ext cx="610304" cy="292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1300" b="1"/>
                  <a:t>131.9</a:t>
                </a:r>
              </a:p>
            </p:txBody>
          </p:sp>
          <p:sp>
            <p:nvSpPr>
              <p:cNvPr id="16432" name="Text Box 3">
                <a:extLst>
                  <a:ext uri="{FF2B5EF4-FFF2-40B4-BE49-F238E27FC236}">
                    <a16:creationId xmlns:a16="http://schemas.microsoft.com/office/drawing/2014/main" id="{371C473C-6DB3-4280-8CB9-02FC08B060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6166" y="939185"/>
                <a:ext cx="651634" cy="292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1300" b="1"/>
                  <a:t>187.9</a:t>
                </a:r>
              </a:p>
            </p:txBody>
          </p:sp>
          <p:sp>
            <p:nvSpPr>
              <p:cNvPr id="16433" name="Text Box 3">
                <a:extLst>
                  <a:ext uri="{FF2B5EF4-FFF2-40B4-BE49-F238E27FC236}">
                    <a16:creationId xmlns:a16="http://schemas.microsoft.com/office/drawing/2014/main" id="{9C9D4F7A-D7CE-485E-8604-689840155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7426" y="2671926"/>
                <a:ext cx="988044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1600" b="1">
                    <a:solidFill>
                      <a:schemeClr val="accent2"/>
                    </a:solidFill>
                    <a:ea typeface="Arial Unicode MS" pitchFamily="34" charset="-128"/>
                  </a:rPr>
                  <a:t>42</a:t>
                </a:r>
                <a:r>
                  <a:rPr lang="en-US" altLang="fr-FR" sz="1600" b="1">
                    <a:solidFill>
                      <a:schemeClr val="accent2"/>
                    </a:solidFill>
                  </a:rPr>
                  <a:t>%</a:t>
                </a:r>
              </a:p>
            </p:txBody>
          </p:sp>
          <p:sp>
            <p:nvSpPr>
              <p:cNvPr id="16434" name="Rectangle 73">
                <a:extLst>
                  <a:ext uri="{FF2B5EF4-FFF2-40B4-BE49-F238E27FC236}">
                    <a16:creationId xmlns:a16="http://schemas.microsoft.com/office/drawing/2014/main" id="{F8DE973D-4DBF-40B4-A135-B89633907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7590" y="1713346"/>
                <a:ext cx="124621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400" b="1"/>
                  <a:t>Western Pacific</a:t>
                </a:r>
              </a:p>
            </p:txBody>
          </p:sp>
        </p:grpSp>
        <p:grpSp>
          <p:nvGrpSpPr>
            <p:cNvPr id="16428" name="Groupe 2">
              <a:extLst>
                <a:ext uri="{FF2B5EF4-FFF2-40B4-BE49-F238E27FC236}">
                  <a16:creationId xmlns:a16="http://schemas.microsoft.com/office/drawing/2014/main" id="{BDEC9C8D-8E79-4086-AE0C-04F5BCE13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15868" y="2702723"/>
              <a:ext cx="216000" cy="216000"/>
              <a:chOff x="6690306" y="3586216"/>
              <a:chExt cx="216000" cy="216000"/>
            </a:xfrm>
          </p:grpSpPr>
          <p:sp>
            <p:nvSpPr>
              <p:cNvPr id="69" name="Larme 68">
                <a:extLst>
                  <a:ext uri="{FF2B5EF4-FFF2-40B4-BE49-F238E27FC236}">
                    <a16:creationId xmlns:a16="http://schemas.microsoft.com/office/drawing/2014/main" id="{022CA799-6437-437F-B3ED-78A344EFDEE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690063" y="3586727"/>
                <a:ext cx="215799" cy="215883"/>
              </a:xfrm>
              <a:prstGeom prst="teardrop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70" name="Connecteur droit avec flèche 69">
                <a:extLst>
                  <a:ext uri="{FF2B5EF4-FFF2-40B4-BE49-F238E27FC236}">
                    <a16:creationId xmlns:a16="http://schemas.microsoft.com/office/drawing/2014/main" id="{4D18AA17-9FA9-4105-B0F5-016E4FD43966}"/>
                  </a:ext>
                </a:extLst>
              </p:cNvPr>
              <p:cNvCxnSpPr/>
              <p:nvPr/>
            </p:nvCxnSpPr>
            <p:spPr>
              <a:xfrm flipV="1">
                <a:off x="6797963" y="3615330"/>
                <a:ext cx="0" cy="158676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98" name="Groupe 74">
            <a:extLst>
              <a:ext uri="{FF2B5EF4-FFF2-40B4-BE49-F238E27FC236}">
                <a16:creationId xmlns:a16="http://schemas.microsoft.com/office/drawing/2014/main" id="{21E0A606-B76C-488E-8CD5-EBBB893F90E8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781425"/>
            <a:ext cx="215900" cy="215900"/>
            <a:chOff x="6690306" y="3586216"/>
            <a:chExt cx="216000" cy="216000"/>
          </a:xfrm>
        </p:grpSpPr>
        <p:sp>
          <p:nvSpPr>
            <p:cNvPr id="76" name="Larme 75">
              <a:extLst>
                <a:ext uri="{FF2B5EF4-FFF2-40B4-BE49-F238E27FC236}">
                  <a16:creationId xmlns:a16="http://schemas.microsoft.com/office/drawing/2014/main" id="{920C2A51-5A64-4701-87B2-FF0F2B85C0F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690306" y="358621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1" name="Connecteur droit avec flèche 80">
              <a:extLst>
                <a:ext uri="{FF2B5EF4-FFF2-40B4-BE49-F238E27FC236}">
                  <a16:creationId xmlns:a16="http://schemas.microsoft.com/office/drawing/2014/main" id="{E6E65888-CEE6-4769-9B19-48007412461F}"/>
                </a:ext>
              </a:extLst>
            </p:cNvPr>
            <p:cNvCxnSpPr/>
            <p:nvPr/>
          </p:nvCxnSpPr>
          <p:spPr>
            <a:xfrm flipV="1">
              <a:off x="6798306" y="361480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399" name="Groupe 81">
            <a:extLst>
              <a:ext uri="{FF2B5EF4-FFF2-40B4-BE49-F238E27FC236}">
                <a16:creationId xmlns:a16="http://schemas.microsoft.com/office/drawing/2014/main" id="{272B62EE-B301-40C6-BEEC-D415A7D85947}"/>
              </a:ext>
            </a:extLst>
          </p:cNvPr>
          <p:cNvGrpSpPr>
            <a:grpSpLocks/>
          </p:cNvGrpSpPr>
          <p:nvPr/>
        </p:nvGrpSpPr>
        <p:grpSpPr bwMode="auto">
          <a:xfrm>
            <a:off x="4652963" y="4521200"/>
            <a:ext cx="215900" cy="215900"/>
            <a:chOff x="6690306" y="3586216"/>
            <a:chExt cx="216000" cy="216000"/>
          </a:xfrm>
        </p:grpSpPr>
        <p:sp>
          <p:nvSpPr>
            <p:cNvPr id="83" name="Larme 82">
              <a:extLst>
                <a:ext uri="{FF2B5EF4-FFF2-40B4-BE49-F238E27FC236}">
                  <a16:creationId xmlns:a16="http://schemas.microsoft.com/office/drawing/2014/main" id="{60799EF7-AC6C-42DD-BD99-0D118F29672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690306" y="358621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4" name="Connecteur droit avec flèche 83">
              <a:extLst>
                <a:ext uri="{FF2B5EF4-FFF2-40B4-BE49-F238E27FC236}">
                  <a16:creationId xmlns:a16="http://schemas.microsoft.com/office/drawing/2014/main" id="{05284DB5-0D12-4AD3-AB4A-C0B3AB9A7428}"/>
                </a:ext>
              </a:extLst>
            </p:cNvPr>
            <p:cNvCxnSpPr/>
            <p:nvPr/>
          </p:nvCxnSpPr>
          <p:spPr>
            <a:xfrm flipV="1">
              <a:off x="6798306" y="361480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400" name="Groupe 27">
            <a:extLst>
              <a:ext uri="{FF2B5EF4-FFF2-40B4-BE49-F238E27FC236}">
                <a16:creationId xmlns:a16="http://schemas.microsoft.com/office/drawing/2014/main" id="{1E183A98-8096-4C05-A7F7-9333132EA706}"/>
              </a:ext>
            </a:extLst>
          </p:cNvPr>
          <p:cNvGrpSpPr>
            <a:grpSpLocks/>
          </p:cNvGrpSpPr>
          <p:nvPr/>
        </p:nvGrpSpPr>
        <p:grpSpPr bwMode="auto">
          <a:xfrm>
            <a:off x="4605338" y="2103438"/>
            <a:ext cx="1971675" cy="1401762"/>
            <a:chOff x="4694899" y="2213851"/>
            <a:chExt cx="1971905" cy="1402249"/>
          </a:xfrm>
        </p:grpSpPr>
        <p:grpSp>
          <p:nvGrpSpPr>
            <p:cNvPr id="16413" name="Groupe 19">
              <a:extLst>
                <a:ext uri="{FF2B5EF4-FFF2-40B4-BE49-F238E27FC236}">
                  <a16:creationId xmlns:a16="http://schemas.microsoft.com/office/drawing/2014/main" id="{BAE5F6A5-F094-4224-95D7-636B88F6D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4899" y="2213851"/>
              <a:ext cx="1971905" cy="1402249"/>
              <a:chOff x="4694899" y="2206231"/>
              <a:chExt cx="1971905" cy="1402249"/>
            </a:xfrm>
          </p:grpSpPr>
          <p:graphicFrame>
            <p:nvGraphicFramePr>
              <p:cNvPr id="16417" name="Graphique 90">
                <a:extLst>
                  <a:ext uri="{FF2B5EF4-FFF2-40B4-BE49-F238E27FC236}">
                    <a16:creationId xmlns:a16="http://schemas.microsoft.com/office/drawing/2014/main" id="{F908B5AB-32FB-4D79-9F0E-B8B7C5F4565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644099" y="2155431"/>
              <a:ext cx="1282703" cy="13452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82" r:id="rId19" imgW="1286367" imgH="1341236" progId="Excel.Chart.8">
                      <p:embed/>
                    </p:oleObj>
                  </mc:Choice>
                  <mc:Fallback>
                    <p:oleObj r:id="rId19" imgW="1286367" imgH="1341236" progId="Excel.Chart.8">
                      <p:embed/>
                      <p:pic>
                        <p:nvPicPr>
                          <p:cNvPr id="0" name="Graphique 9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4099" y="2155431"/>
                            <a:ext cx="1282703" cy="134529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18" name="Text Box 3">
                <a:extLst>
                  <a:ext uri="{FF2B5EF4-FFF2-40B4-BE49-F238E27FC236}">
                    <a16:creationId xmlns:a16="http://schemas.microsoft.com/office/drawing/2014/main" id="{D2045D11-76B6-45F2-8577-B4DC23BF1A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8174" y="2597376"/>
                <a:ext cx="610304" cy="292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1300" b="1"/>
                  <a:t>32.8</a:t>
                </a:r>
              </a:p>
            </p:txBody>
          </p:sp>
          <p:sp>
            <p:nvSpPr>
              <p:cNvPr id="16419" name="Text Box 3">
                <a:extLst>
                  <a:ext uri="{FF2B5EF4-FFF2-40B4-BE49-F238E27FC236}">
                    <a16:creationId xmlns:a16="http://schemas.microsoft.com/office/drawing/2014/main" id="{24EEA6A6-7B28-478D-BB4E-21240A40F6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0133" y="2467560"/>
                <a:ext cx="548872" cy="292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1300" b="1"/>
                  <a:t>59.7</a:t>
                </a:r>
              </a:p>
            </p:txBody>
          </p:sp>
          <p:sp>
            <p:nvSpPr>
              <p:cNvPr id="16420" name="Text Box 3">
                <a:extLst>
                  <a:ext uri="{FF2B5EF4-FFF2-40B4-BE49-F238E27FC236}">
                    <a16:creationId xmlns:a16="http://schemas.microsoft.com/office/drawing/2014/main" id="{63718FA2-4AB2-4150-9B3D-1675461BE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8157" y="3269926"/>
                <a:ext cx="988044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fr-FR" sz="1600" b="1">
                    <a:solidFill>
                      <a:schemeClr val="accent2"/>
                    </a:solidFill>
                    <a:ea typeface="Arial Unicode MS" pitchFamily="34" charset="-128"/>
                  </a:rPr>
                  <a:t>83</a:t>
                </a:r>
                <a:r>
                  <a:rPr lang="en-US" altLang="fr-FR" sz="1600" b="1">
                    <a:solidFill>
                      <a:schemeClr val="accent2"/>
                    </a:solidFill>
                  </a:rPr>
                  <a:t>%</a:t>
                </a:r>
              </a:p>
            </p:txBody>
          </p:sp>
          <p:sp>
            <p:nvSpPr>
              <p:cNvPr id="16421" name="Rectangle 61">
                <a:extLst>
                  <a:ext uri="{FF2B5EF4-FFF2-40B4-BE49-F238E27FC236}">
                    <a16:creationId xmlns:a16="http://schemas.microsoft.com/office/drawing/2014/main" id="{413956C9-8B6F-4FA3-87C6-7DB87A404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6804" y="2716907"/>
                <a:ext cx="1080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fr-FR" sz="1200" b="1"/>
                  <a:t>Middle East and North Africa</a:t>
                </a:r>
                <a:endParaRPr lang="fr-CA" altLang="fr-FR" sz="1200" b="1"/>
              </a:p>
            </p:txBody>
          </p:sp>
        </p:grpSp>
        <p:grpSp>
          <p:nvGrpSpPr>
            <p:cNvPr id="16414" name="Groupe 84">
              <a:extLst>
                <a:ext uri="{FF2B5EF4-FFF2-40B4-BE49-F238E27FC236}">
                  <a16:creationId xmlns:a16="http://schemas.microsoft.com/office/drawing/2014/main" id="{EBE3D4F9-34E7-4B49-B70E-183AE8B7B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96294" y="3322483"/>
              <a:ext cx="216000" cy="216000"/>
              <a:chOff x="6690306" y="3586216"/>
              <a:chExt cx="216000" cy="216000"/>
            </a:xfrm>
          </p:grpSpPr>
          <p:sp>
            <p:nvSpPr>
              <p:cNvPr id="86" name="Larme 85">
                <a:extLst>
                  <a:ext uri="{FF2B5EF4-FFF2-40B4-BE49-F238E27FC236}">
                    <a16:creationId xmlns:a16="http://schemas.microsoft.com/office/drawing/2014/main" id="{5BD2D4F3-43F9-4B1E-82B2-F7E4A045B1B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690570" y="3586069"/>
                <a:ext cx="215975" cy="215925"/>
              </a:xfrm>
              <a:prstGeom prst="teardrop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2" name="Connecteur droit avec flèche 91">
                <a:extLst>
                  <a:ext uri="{FF2B5EF4-FFF2-40B4-BE49-F238E27FC236}">
                    <a16:creationId xmlns:a16="http://schemas.microsoft.com/office/drawing/2014/main" id="{02A2D177-2309-4D91-AE85-E93949023AF1}"/>
                  </a:ext>
                </a:extLst>
              </p:cNvPr>
              <p:cNvCxnSpPr/>
              <p:nvPr/>
            </p:nvCxnSpPr>
            <p:spPr>
              <a:xfrm flipV="1">
                <a:off x="6798558" y="3614629"/>
                <a:ext cx="0" cy="15880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01" name="Groupe 92">
            <a:extLst>
              <a:ext uri="{FF2B5EF4-FFF2-40B4-BE49-F238E27FC236}">
                <a16:creationId xmlns:a16="http://schemas.microsoft.com/office/drawing/2014/main" id="{431634A3-550E-4105-9710-BA335C6CAB91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2192338"/>
            <a:ext cx="215900" cy="215900"/>
            <a:chOff x="6690306" y="3586216"/>
            <a:chExt cx="216000" cy="216000"/>
          </a:xfrm>
        </p:grpSpPr>
        <p:sp>
          <p:nvSpPr>
            <p:cNvPr id="94" name="Larme 93">
              <a:extLst>
                <a:ext uri="{FF2B5EF4-FFF2-40B4-BE49-F238E27FC236}">
                  <a16:creationId xmlns:a16="http://schemas.microsoft.com/office/drawing/2014/main" id="{70C8F6F4-34CE-4F74-BBD8-BF5A6391CB5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690306" y="358621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5" name="Connecteur droit avec flèche 94">
              <a:extLst>
                <a:ext uri="{FF2B5EF4-FFF2-40B4-BE49-F238E27FC236}">
                  <a16:creationId xmlns:a16="http://schemas.microsoft.com/office/drawing/2014/main" id="{BE5743F1-6DCA-4CA7-A11D-97B4FACD23BE}"/>
                </a:ext>
              </a:extLst>
            </p:cNvPr>
            <p:cNvCxnSpPr/>
            <p:nvPr/>
          </p:nvCxnSpPr>
          <p:spPr>
            <a:xfrm flipV="1">
              <a:off x="6798306" y="361480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402" name="Groupe 95">
            <a:extLst>
              <a:ext uri="{FF2B5EF4-FFF2-40B4-BE49-F238E27FC236}">
                <a16:creationId xmlns:a16="http://schemas.microsoft.com/office/drawing/2014/main" id="{8BFFC620-AF12-45DC-A1F4-63F97D214BEA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4965700"/>
            <a:ext cx="215900" cy="215900"/>
            <a:chOff x="6690306" y="3586216"/>
            <a:chExt cx="216000" cy="216000"/>
          </a:xfrm>
        </p:grpSpPr>
        <p:sp>
          <p:nvSpPr>
            <p:cNvPr id="97" name="Larme 96">
              <a:extLst>
                <a:ext uri="{FF2B5EF4-FFF2-40B4-BE49-F238E27FC236}">
                  <a16:creationId xmlns:a16="http://schemas.microsoft.com/office/drawing/2014/main" id="{B6873CC3-694A-4AB1-BD47-1B908CD62B2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690306" y="358621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8" name="Connecteur droit avec flèche 97">
              <a:extLst>
                <a:ext uri="{FF2B5EF4-FFF2-40B4-BE49-F238E27FC236}">
                  <a16:creationId xmlns:a16="http://schemas.microsoft.com/office/drawing/2014/main" id="{D948E17B-E056-4388-9965-BAD5B5A99400}"/>
                </a:ext>
              </a:extLst>
            </p:cNvPr>
            <p:cNvCxnSpPr/>
            <p:nvPr/>
          </p:nvCxnSpPr>
          <p:spPr>
            <a:xfrm flipV="1">
              <a:off x="6798306" y="361480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403" name="Groupe 98">
            <a:extLst>
              <a:ext uri="{FF2B5EF4-FFF2-40B4-BE49-F238E27FC236}">
                <a16:creationId xmlns:a16="http://schemas.microsoft.com/office/drawing/2014/main" id="{4D433995-B289-48BE-9D43-E24E6527352C}"/>
              </a:ext>
            </a:extLst>
          </p:cNvPr>
          <p:cNvGrpSpPr>
            <a:grpSpLocks/>
          </p:cNvGrpSpPr>
          <p:nvPr/>
        </p:nvGrpSpPr>
        <p:grpSpPr bwMode="auto">
          <a:xfrm>
            <a:off x="1100138" y="2732088"/>
            <a:ext cx="215900" cy="215900"/>
            <a:chOff x="6690306" y="3586216"/>
            <a:chExt cx="216000" cy="216000"/>
          </a:xfrm>
        </p:grpSpPr>
        <p:sp>
          <p:nvSpPr>
            <p:cNvPr id="100" name="Larme 99">
              <a:extLst>
                <a:ext uri="{FF2B5EF4-FFF2-40B4-BE49-F238E27FC236}">
                  <a16:creationId xmlns:a16="http://schemas.microsoft.com/office/drawing/2014/main" id="{06BBA6E7-EF73-45C9-91CF-D759FBBC82C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690306" y="358621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1" name="Connecteur droit avec flèche 100">
              <a:extLst>
                <a:ext uri="{FF2B5EF4-FFF2-40B4-BE49-F238E27FC236}">
                  <a16:creationId xmlns:a16="http://schemas.microsoft.com/office/drawing/2014/main" id="{BDD54B56-5DA1-4A86-B2D1-D66F63ED2B00}"/>
                </a:ext>
              </a:extLst>
            </p:cNvPr>
            <p:cNvCxnSpPr/>
            <p:nvPr/>
          </p:nvCxnSpPr>
          <p:spPr>
            <a:xfrm flipV="1">
              <a:off x="6798306" y="361480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404" name="Groupe 101">
            <a:extLst>
              <a:ext uri="{FF2B5EF4-FFF2-40B4-BE49-F238E27FC236}">
                <a16:creationId xmlns:a16="http://schemas.microsoft.com/office/drawing/2014/main" id="{B148A4DC-D3D1-4182-8B93-038EC1757171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794375"/>
            <a:ext cx="215900" cy="215900"/>
            <a:chOff x="6690306" y="3586216"/>
            <a:chExt cx="216000" cy="216000"/>
          </a:xfrm>
        </p:grpSpPr>
        <p:sp>
          <p:nvSpPr>
            <p:cNvPr id="104" name="Larme 103">
              <a:extLst>
                <a:ext uri="{FF2B5EF4-FFF2-40B4-BE49-F238E27FC236}">
                  <a16:creationId xmlns:a16="http://schemas.microsoft.com/office/drawing/2014/main" id="{3140734B-8091-4EB3-847E-B1B457A4AC2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690306" y="3586216"/>
              <a:ext cx="216000" cy="216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6" name="Connecteur droit avec flèche 105">
              <a:extLst>
                <a:ext uri="{FF2B5EF4-FFF2-40B4-BE49-F238E27FC236}">
                  <a16:creationId xmlns:a16="http://schemas.microsoft.com/office/drawing/2014/main" id="{E1D443A0-E21C-4260-99D3-CEF94942928D}"/>
                </a:ext>
              </a:extLst>
            </p:cNvPr>
            <p:cNvCxnSpPr/>
            <p:nvPr/>
          </p:nvCxnSpPr>
          <p:spPr>
            <a:xfrm flipV="1">
              <a:off x="6798306" y="3614804"/>
              <a:ext cx="0" cy="1588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>
            <a:extLst>
              <a:ext uri="{FF2B5EF4-FFF2-40B4-BE49-F238E27FC236}">
                <a16:creationId xmlns:a16="http://schemas.microsoft.com/office/drawing/2014/main" id="{E8A88DD3-A11E-4130-AA23-7538BED4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r>
              <a:rPr lang="pt-BR" altLang="fr-FR" sz="2400"/>
              <a:t>Diabetes Prevention Program (DPP) vs. Diabetes Prevention Program Outcomes Study (DPPOS) Diabetes Rates</a:t>
            </a:r>
          </a:p>
        </p:txBody>
      </p:sp>
      <p:sp>
        <p:nvSpPr>
          <p:cNvPr id="44035" name="Espace réservé du texte 3">
            <a:extLst>
              <a:ext uri="{FF2B5EF4-FFF2-40B4-BE49-F238E27FC236}">
                <a16:creationId xmlns:a16="http://schemas.microsoft.com/office/drawing/2014/main" id="{6EEDA185-CA1A-43F2-B1DE-DF4FF462AD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Diabetes Prevention Program Research Group Lancet 2009;374:1677-86</a:t>
            </a:r>
          </a:p>
        </p:txBody>
      </p:sp>
      <p:grpSp>
        <p:nvGrpSpPr>
          <p:cNvPr id="44036" name="Groupe 2">
            <a:extLst>
              <a:ext uri="{FF2B5EF4-FFF2-40B4-BE49-F238E27FC236}">
                <a16:creationId xmlns:a16="http://schemas.microsoft.com/office/drawing/2014/main" id="{7F7E8C3F-8420-45BF-ADC0-D6D2A382F468}"/>
              </a:ext>
            </a:extLst>
          </p:cNvPr>
          <p:cNvGrpSpPr>
            <a:grpSpLocks/>
          </p:cNvGrpSpPr>
          <p:nvPr/>
        </p:nvGrpSpPr>
        <p:grpSpPr bwMode="auto">
          <a:xfrm>
            <a:off x="1389063" y="1090613"/>
            <a:ext cx="6546850" cy="4716462"/>
            <a:chOff x="1389659" y="1090535"/>
            <a:chExt cx="6545627" cy="4716925"/>
          </a:xfrm>
        </p:grpSpPr>
        <p:graphicFrame>
          <p:nvGraphicFramePr>
            <p:cNvPr id="44050" name="Graphique 19">
              <a:extLst>
                <a:ext uri="{FF2B5EF4-FFF2-40B4-BE49-F238E27FC236}">
                  <a16:creationId xmlns:a16="http://schemas.microsoft.com/office/drawing/2014/main" id="{9BB5320A-1F07-4A74-8F2A-3E17563CB24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788486" y="1145610"/>
            <a:ext cx="6197600" cy="471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6" r:id="rId4" imgW="6200169" imgH="4712616" progId="Excel.Chart.8">
                    <p:embed/>
                  </p:oleObj>
                </mc:Choice>
                <mc:Fallback>
                  <p:oleObj r:id="rId4" imgW="6200169" imgH="4712616" progId="Excel.Chart.8">
                    <p:embed/>
                    <p:pic>
                      <p:nvPicPr>
                        <p:cNvPr id="0" name="Graphique 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8486" y="1145610"/>
                          <a:ext cx="6197600" cy="471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D475C4A-CBA4-4DD2-8382-6D194441EF93}"/>
                </a:ext>
              </a:extLst>
            </p:cNvPr>
            <p:cNvSpPr/>
            <p:nvPr/>
          </p:nvSpPr>
          <p:spPr>
            <a:xfrm rot="16200000">
              <a:off x="-696578" y="3176772"/>
              <a:ext cx="4572449" cy="399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r>
                <a:rPr lang="en-US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Crude rate per 100 person-years</a:t>
              </a:r>
            </a:p>
          </p:txBody>
        </p:sp>
        <p:grpSp>
          <p:nvGrpSpPr>
            <p:cNvPr id="44052" name="Groupe 26">
              <a:extLst>
                <a:ext uri="{FF2B5EF4-FFF2-40B4-BE49-F238E27FC236}">
                  <a16:creationId xmlns:a16="http://schemas.microsoft.com/office/drawing/2014/main" id="{69C79411-07A8-4E77-B300-68DC09F27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6815" y="1373460"/>
              <a:ext cx="193993" cy="720000"/>
              <a:chOff x="2852257" y="1289570"/>
              <a:chExt cx="193993" cy="720000"/>
            </a:xfrm>
          </p:grpSpPr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A9C39F24-BCE2-4260-A711-D3D2081B8723}"/>
                  </a:ext>
                </a:extLst>
              </p:cNvPr>
              <p:cNvCxnSpPr/>
              <p:nvPr/>
            </p:nvCxnSpPr>
            <p:spPr>
              <a:xfrm>
                <a:off x="2944676" y="1289248"/>
                <a:ext cx="7936" cy="7207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F22734C8-13A5-4C3A-B4FF-DC047B2E750E}"/>
                  </a:ext>
                </a:extLst>
              </p:cNvPr>
              <p:cNvCxnSpPr/>
              <p:nvPr/>
            </p:nvCxnSpPr>
            <p:spPr>
              <a:xfrm>
                <a:off x="2852618" y="1289248"/>
                <a:ext cx="1857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FC9C3124-0C33-419E-9CA3-87A6B53FD60B}"/>
                  </a:ext>
                </a:extLst>
              </p:cNvPr>
              <p:cNvCxnSpPr/>
              <p:nvPr/>
            </p:nvCxnSpPr>
            <p:spPr>
              <a:xfrm>
                <a:off x="2860553" y="2010044"/>
                <a:ext cx="18570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53" name="Groupe 29">
              <a:extLst>
                <a:ext uri="{FF2B5EF4-FFF2-40B4-BE49-F238E27FC236}">
                  <a16:creationId xmlns:a16="http://schemas.microsoft.com/office/drawing/2014/main" id="{F4A1F73D-AD8F-4E97-AA1F-0E05654BB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0610" y="2444410"/>
              <a:ext cx="193993" cy="619332"/>
              <a:chOff x="2852257" y="1289570"/>
              <a:chExt cx="193993" cy="619332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7DF8401A-608E-4226-9BE9-04C0CED78BE3}"/>
                  </a:ext>
                </a:extLst>
              </p:cNvPr>
              <p:cNvCxnSpPr/>
              <p:nvPr/>
            </p:nvCxnSpPr>
            <p:spPr>
              <a:xfrm>
                <a:off x="2945129" y="1289965"/>
                <a:ext cx="7937" cy="6112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58285E2C-2972-4BA9-BEEB-3A00ADAF8BD9}"/>
                  </a:ext>
                </a:extLst>
              </p:cNvPr>
              <p:cNvCxnSpPr/>
              <p:nvPr/>
            </p:nvCxnSpPr>
            <p:spPr>
              <a:xfrm>
                <a:off x="2851484" y="1289965"/>
                <a:ext cx="18729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4650DD4B-91B9-49B6-8BB6-8EB29BF18E05}"/>
                  </a:ext>
                </a:extLst>
              </p:cNvPr>
              <p:cNvCxnSpPr/>
              <p:nvPr/>
            </p:nvCxnSpPr>
            <p:spPr>
              <a:xfrm>
                <a:off x="2859420" y="1909151"/>
                <a:ext cx="18729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54" name="Groupe 33">
              <a:extLst>
                <a:ext uri="{FF2B5EF4-FFF2-40B4-BE49-F238E27FC236}">
                  <a16:creationId xmlns:a16="http://schemas.microsoft.com/office/drawing/2014/main" id="{33755F9B-3081-454B-BE49-63BCFAD61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7350" y="3479492"/>
              <a:ext cx="193993" cy="504000"/>
              <a:chOff x="2852257" y="1289570"/>
              <a:chExt cx="193993" cy="504000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5A8894A1-6CAA-4682-8687-EDDCF1A9533E}"/>
                  </a:ext>
                </a:extLst>
              </p:cNvPr>
              <p:cNvCxnSpPr/>
              <p:nvPr/>
            </p:nvCxnSpPr>
            <p:spPr>
              <a:xfrm>
                <a:off x="2944544" y="1290034"/>
                <a:ext cx="7936" cy="5032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02A630CF-75E5-4452-9DA9-5BD186FBDC19}"/>
                  </a:ext>
                </a:extLst>
              </p:cNvPr>
              <p:cNvCxnSpPr/>
              <p:nvPr/>
            </p:nvCxnSpPr>
            <p:spPr>
              <a:xfrm>
                <a:off x="2852486" y="1290034"/>
                <a:ext cx="1857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98081FE2-EC0F-4D97-96DF-FF5F4A3781FF}"/>
                  </a:ext>
                </a:extLst>
              </p:cNvPr>
              <p:cNvCxnSpPr/>
              <p:nvPr/>
            </p:nvCxnSpPr>
            <p:spPr>
              <a:xfrm>
                <a:off x="2860421" y="1791733"/>
                <a:ext cx="18570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55" name="Groupe 37">
              <a:extLst>
                <a:ext uri="{FF2B5EF4-FFF2-40B4-BE49-F238E27FC236}">
                  <a16:creationId xmlns:a16="http://schemas.microsoft.com/office/drawing/2014/main" id="{D91D287F-17B8-4E75-8761-A9A41AF85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5211" y="3179097"/>
              <a:ext cx="193993" cy="543831"/>
              <a:chOff x="2852257" y="1289570"/>
              <a:chExt cx="193993" cy="543831"/>
            </a:xfrm>
          </p:grpSpPr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DDFDBD51-7E23-45ED-B99E-50E57815DAD0}"/>
                  </a:ext>
                </a:extLst>
              </p:cNvPr>
              <p:cNvCxnSpPr/>
              <p:nvPr/>
            </p:nvCxnSpPr>
            <p:spPr>
              <a:xfrm>
                <a:off x="2944369" y="1290363"/>
                <a:ext cx="7937" cy="5398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993EA752-701B-4CDC-A44C-422B8A99E7F1}"/>
                  </a:ext>
                </a:extLst>
              </p:cNvPr>
              <p:cNvCxnSpPr/>
              <p:nvPr/>
            </p:nvCxnSpPr>
            <p:spPr>
              <a:xfrm>
                <a:off x="2852311" y="1290363"/>
                <a:ext cx="18570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4FEDA67A-529A-4268-B491-DEF0B151B37E}"/>
                  </a:ext>
                </a:extLst>
              </p:cNvPr>
              <p:cNvCxnSpPr/>
              <p:nvPr/>
            </p:nvCxnSpPr>
            <p:spPr>
              <a:xfrm>
                <a:off x="2860248" y="1833341"/>
                <a:ext cx="1857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56" name="Groupe 41">
              <a:extLst>
                <a:ext uri="{FF2B5EF4-FFF2-40B4-BE49-F238E27FC236}">
                  <a16:creationId xmlns:a16="http://schemas.microsoft.com/office/drawing/2014/main" id="{15533541-9893-4E9A-8939-708E95FAC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7940" y="3449097"/>
              <a:ext cx="193993" cy="504000"/>
              <a:chOff x="2852257" y="1289570"/>
              <a:chExt cx="193993" cy="504000"/>
            </a:xfrm>
          </p:grpSpPr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7086A653-AB90-4471-802B-30E46C61BA1C}"/>
                  </a:ext>
                </a:extLst>
              </p:cNvPr>
              <p:cNvCxnSpPr/>
              <p:nvPr/>
            </p:nvCxnSpPr>
            <p:spPr>
              <a:xfrm>
                <a:off x="2945091" y="1290265"/>
                <a:ext cx="7937" cy="5032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E97FF65A-E0F9-41FC-A742-EADD403BC829}"/>
                  </a:ext>
                </a:extLst>
              </p:cNvPr>
              <p:cNvCxnSpPr/>
              <p:nvPr/>
            </p:nvCxnSpPr>
            <p:spPr>
              <a:xfrm>
                <a:off x="2853033" y="1290265"/>
                <a:ext cx="18570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BD163DDA-5D3F-4556-A529-D948546F78DB}"/>
                  </a:ext>
                </a:extLst>
              </p:cNvPr>
              <p:cNvCxnSpPr/>
              <p:nvPr/>
            </p:nvCxnSpPr>
            <p:spPr>
              <a:xfrm>
                <a:off x="2860969" y="1791964"/>
                <a:ext cx="1857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57" name="Groupe 45">
              <a:extLst>
                <a:ext uri="{FF2B5EF4-FFF2-40B4-BE49-F238E27FC236}">
                  <a16:creationId xmlns:a16="http://schemas.microsoft.com/office/drawing/2014/main" id="{CF833401-C873-40B3-B885-E334C84AD4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2487" y="3093057"/>
              <a:ext cx="193993" cy="540000"/>
              <a:chOff x="2852257" y="1289570"/>
              <a:chExt cx="193993" cy="540000"/>
            </a:xfrm>
          </p:grpSpPr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3F1F5D25-2EFD-4E6D-8FB8-08C68CD78296}"/>
                  </a:ext>
                </a:extLst>
              </p:cNvPr>
              <p:cNvCxnSpPr/>
              <p:nvPr/>
            </p:nvCxnSpPr>
            <p:spPr>
              <a:xfrm>
                <a:off x="2944635" y="1289082"/>
                <a:ext cx="7937" cy="5398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E6BC5E2A-D4E2-4190-8B61-7A8B16CBECD4}"/>
                  </a:ext>
                </a:extLst>
              </p:cNvPr>
              <p:cNvCxnSpPr/>
              <p:nvPr/>
            </p:nvCxnSpPr>
            <p:spPr>
              <a:xfrm>
                <a:off x="2852577" y="1289082"/>
                <a:ext cx="18570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153C208F-AD83-4955-B800-1B49CC9F3C31}"/>
                  </a:ext>
                </a:extLst>
              </p:cNvPr>
              <p:cNvCxnSpPr/>
              <p:nvPr/>
            </p:nvCxnSpPr>
            <p:spPr>
              <a:xfrm>
                <a:off x="2860513" y="1824122"/>
                <a:ext cx="1857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037" name="Groupe 49">
            <a:extLst>
              <a:ext uri="{FF2B5EF4-FFF2-40B4-BE49-F238E27FC236}">
                <a16:creationId xmlns:a16="http://schemas.microsoft.com/office/drawing/2014/main" id="{A23D9705-3952-431D-A5BD-821DE1DE2AFC}"/>
              </a:ext>
            </a:extLst>
          </p:cNvPr>
          <p:cNvGrpSpPr>
            <a:grpSpLocks/>
          </p:cNvGrpSpPr>
          <p:nvPr/>
        </p:nvGrpSpPr>
        <p:grpSpPr bwMode="auto">
          <a:xfrm>
            <a:off x="5899150" y="1497013"/>
            <a:ext cx="1768475" cy="987425"/>
            <a:chOff x="7277100" y="878302"/>
            <a:chExt cx="1767840" cy="987060"/>
          </a:xfrm>
        </p:grpSpPr>
        <p:sp>
          <p:nvSpPr>
            <p:cNvPr id="51" name="Rectangle à coins arrondis 50">
              <a:extLst>
                <a:ext uri="{FF2B5EF4-FFF2-40B4-BE49-F238E27FC236}">
                  <a16:creationId xmlns:a16="http://schemas.microsoft.com/office/drawing/2014/main" id="{C75B9E2A-A349-4258-896E-BD21372F45FA}"/>
                </a:ext>
              </a:extLst>
            </p:cNvPr>
            <p:cNvSpPr/>
            <p:nvPr/>
          </p:nvSpPr>
          <p:spPr>
            <a:xfrm>
              <a:off x="7277100" y="878302"/>
              <a:ext cx="1767840" cy="98706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4041" name="Groupe 51">
              <a:extLst>
                <a:ext uri="{FF2B5EF4-FFF2-40B4-BE49-F238E27FC236}">
                  <a16:creationId xmlns:a16="http://schemas.microsoft.com/office/drawing/2014/main" id="{F0F43064-C01E-4E79-BE5C-967B266EA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895080"/>
              <a:ext cx="1256799" cy="369332"/>
              <a:chOff x="350520" y="895080"/>
              <a:chExt cx="1256799" cy="36933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FF9D18-6B6C-4C64-BDDE-AC1A60356D5B}"/>
                  </a:ext>
                </a:extLst>
              </p:cNvPr>
              <p:cNvSpPr/>
              <p:nvPr/>
            </p:nvSpPr>
            <p:spPr>
              <a:xfrm>
                <a:off x="350137" y="989386"/>
                <a:ext cx="179323" cy="180908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049" name="ZoneTexte 59">
                <a:extLst>
                  <a:ext uri="{FF2B5EF4-FFF2-40B4-BE49-F238E27FC236}">
                    <a16:creationId xmlns:a16="http://schemas.microsoft.com/office/drawing/2014/main" id="{38B4597B-0971-4D90-880B-7CAA9D1A0D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895080"/>
                <a:ext cx="10182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Placebo</a:t>
                </a:r>
              </a:p>
            </p:txBody>
          </p:sp>
        </p:grpSp>
        <p:grpSp>
          <p:nvGrpSpPr>
            <p:cNvPr id="44042" name="Groupe 52">
              <a:extLst>
                <a:ext uri="{FF2B5EF4-FFF2-40B4-BE49-F238E27FC236}">
                  <a16:creationId xmlns:a16="http://schemas.microsoft.com/office/drawing/2014/main" id="{E88D524C-F264-4D7B-8E94-3662E78F9F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169746"/>
              <a:ext cx="1449161" cy="369332"/>
              <a:chOff x="350520" y="1183200"/>
              <a:chExt cx="1449161" cy="369332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1BC439E-DBE9-430E-9A2B-3F467A713236}"/>
                  </a:ext>
                </a:extLst>
              </p:cNvPr>
              <p:cNvSpPr/>
              <p:nvPr/>
            </p:nvSpPr>
            <p:spPr>
              <a:xfrm>
                <a:off x="350137" y="1277375"/>
                <a:ext cx="179323" cy="180908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047" name="ZoneTexte 57">
                <a:extLst>
                  <a:ext uri="{FF2B5EF4-FFF2-40B4-BE49-F238E27FC236}">
                    <a16:creationId xmlns:a16="http://schemas.microsoft.com/office/drawing/2014/main" id="{F89F8523-2A9C-4243-B0F2-BF2B1CA871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183200"/>
                <a:ext cx="12105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Metformin</a:t>
                </a:r>
              </a:p>
            </p:txBody>
          </p:sp>
        </p:grpSp>
        <p:grpSp>
          <p:nvGrpSpPr>
            <p:cNvPr id="44043" name="Groupe 53">
              <a:extLst>
                <a:ext uri="{FF2B5EF4-FFF2-40B4-BE49-F238E27FC236}">
                  <a16:creationId xmlns:a16="http://schemas.microsoft.com/office/drawing/2014/main" id="{C6B00EF5-736E-4302-836C-60F7F4229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444412"/>
              <a:ext cx="1269624" cy="369332"/>
              <a:chOff x="350520" y="1444412"/>
              <a:chExt cx="1269624" cy="36933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0A945A0-D18C-4272-9A96-88C6380B550B}"/>
                  </a:ext>
                </a:extLst>
              </p:cNvPr>
              <p:cNvSpPr/>
              <p:nvPr/>
            </p:nvSpPr>
            <p:spPr>
              <a:xfrm>
                <a:off x="350137" y="1538458"/>
                <a:ext cx="179323" cy="180908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045" name="ZoneTexte 55">
                <a:extLst>
                  <a:ext uri="{FF2B5EF4-FFF2-40B4-BE49-F238E27FC236}">
                    <a16:creationId xmlns:a16="http://schemas.microsoft.com/office/drawing/2014/main" id="{0EA9BA6E-8317-4564-AA59-878062358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444412"/>
                <a:ext cx="10310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Lifestyle</a:t>
                </a:r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D2E74062-F1C6-4229-8401-1A4FDB67F3F9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444500" y="979488"/>
            <a:ext cx="8321675" cy="4978400"/>
          </a:xfrm>
        </p:spPr>
        <p:txBody>
          <a:bodyPr lIns="93662" tIns="47625" rIns="93662" bIns="47625"/>
          <a:lstStyle/>
          <a:p>
            <a:pPr marL="449263" lvl="1" indent="-449263" algn="just" defTabSz="9334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ea typeface="+mn-ea"/>
                <a:cs typeface="+mn-cs"/>
              </a:rPr>
              <a:t>Original Lifestyle participants continue to develop diabetes at the lower rate they developed diabetes during </a:t>
            </a:r>
            <a:r>
              <a:rPr lang="pt-BR" dirty="0"/>
              <a:t>Diabetes Prevention Program (</a:t>
            </a:r>
            <a:r>
              <a:rPr lang="en-US" dirty="0">
                <a:ea typeface="+mn-ea"/>
                <a:cs typeface="+mn-cs"/>
              </a:rPr>
              <a:t>DPP).</a:t>
            </a:r>
          </a:p>
          <a:p>
            <a:pPr marL="0" lvl="1" indent="0" algn="just" defTabSz="9334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/>
            </a:pPr>
            <a:endParaRPr lang="en-US" sz="1400" dirty="0">
              <a:ea typeface="+mn-ea"/>
              <a:cs typeface="+mn-cs"/>
            </a:endParaRPr>
          </a:p>
          <a:p>
            <a:pPr marL="449263" lvl="1" indent="-449263" algn="just" defTabSz="9334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ea typeface="+mn-ea"/>
                <a:cs typeface="+mn-cs"/>
              </a:rPr>
              <a:t>Original Placebo and Metformin participants have lowered their rate of diabetes development to a similar rate as the Lifestyle group.</a:t>
            </a:r>
            <a:endParaRPr lang="en-US" dirty="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2E03A32-75A3-4871-926C-B7296AFF0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57288" y="0"/>
            <a:ext cx="7686675" cy="835025"/>
          </a:xfrm>
        </p:spPr>
        <p:txBody>
          <a:bodyPr lIns="93662" tIns="47625" rIns="93662" bIns="47625"/>
          <a:lstStyle/>
          <a:p>
            <a:r>
              <a:rPr lang="en-US" altLang="fr-FR" sz="2400"/>
              <a:t>Diabetes Development in </a:t>
            </a:r>
            <a:r>
              <a:rPr lang="pt-BR" altLang="fr-FR" sz="2400"/>
              <a:t>Diabetes Prevention Program Outcomes Study (</a:t>
            </a:r>
            <a:r>
              <a:rPr lang="en-US" altLang="fr-FR" sz="2400"/>
              <a:t>DPPOS)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159420BD-C2D0-4359-B45A-8D2E2A013B3C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565150" y="903288"/>
            <a:ext cx="8240713" cy="5394325"/>
          </a:xfrm>
          <a:extLst/>
        </p:spPr>
        <p:txBody>
          <a:bodyPr lIns="93662" tIns="47625" rIns="93662" bIns="47625"/>
          <a:lstStyle/>
          <a:p>
            <a:pPr marL="449263" lvl="1" indent="-449263" defTabSz="9334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dirty="0">
                <a:ea typeface="+mn-ea"/>
                <a:cs typeface="+mn-cs"/>
              </a:rPr>
              <a:t>Delay in diabetes onset after 10 years of follow-up:</a:t>
            </a:r>
          </a:p>
          <a:p>
            <a:pPr marL="1217613" lvl="2" indent="-342900" defTabSz="9334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200" dirty="0"/>
              <a:t>4 years for Lifestyle group</a:t>
            </a:r>
          </a:p>
          <a:p>
            <a:pPr marL="1217613" lvl="2" indent="-342900" defTabSz="93345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200" dirty="0"/>
              <a:t>2 years for Metformin group</a:t>
            </a:r>
          </a:p>
          <a:p>
            <a:pPr marL="700088" lvl="1" indent="-233363" defTabSz="933450">
              <a:buFontTx/>
              <a:buNone/>
              <a:defRPr/>
            </a:pPr>
            <a:endParaRPr lang="en-US" dirty="0"/>
          </a:p>
          <a:p>
            <a:pPr marL="449263" lvl="1" indent="-449263" defTabSz="9334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dirty="0">
                <a:ea typeface="+mn-ea"/>
                <a:cs typeface="+mn-cs"/>
              </a:rPr>
              <a:t>The lower rate of diabetes development for lifestyle and metformin during </a:t>
            </a:r>
            <a:r>
              <a:rPr lang="pt-BR" sz="2400" dirty="0"/>
              <a:t>Diabetes Prevention Program (</a:t>
            </a:r>
            <a:r>
              <a:rPr lang="en-US" sz="2400" dirty="0">
                <a:ea typeface="+mn-ea"/>
                <a:cs typeface="+mn-cs"/>
              </a:rPr>
              <a:t>DPP) means:</a:t>
            </a:r>
          </a:p>
          <a:p>
            <a:pPr marL="1217613" lvl="2" indent="-342900" defTabSz="933450">
              <a:lnSpc>
                <a:spcPct val="105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200" dirty="0"/>
              <a:t>Original Lifestyle participants have a 34% lower risk of diabetes compared to Placebo participants.</a:t>
            </a:r>
          </a:p>
          <a:p>
            <a:pPr marL="1217613" lvl="2" indent="-342900" defTabSz="933450">
              <a:lnSpc>
                <a:spcPct val="105000"/>
              </a:lnSpc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200" dirty="0"/>
              <a:t>Original Metformin participants have a 18% lower risk of diabetes compared to Placebo participants.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F17DA34-72B9-48E5-9699-252819B174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1413" y="0"/>
            <a:ext cx="7686675" cy="835025"/>
          </a:xfrm>
        </p:spPr>
        <p:txBody>
          <a:bodyPr lIns="93662" tIns="47625" rIns="93662" bIns="47625"/>
          <a:lstStyle/>
          <a:p>
            <a:r>
              <a:rPr lang="pt-BR" altLang="fr-FR" sz="2400"/>
              <a:t>Diabetes Prevention Program Outcomes Study (</a:t>
            </a:r>
            <a:r>
              <a:rPr lang="en-US" altLang="fr-FR" sz="2400"/>
              <a:t>DPPOS) Diabetes Risk Reduction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>
            <a:extLst>
              <a:ext uri="{FF2B5EF4-FFF2-40B4-BE49-F238E27FC236}">
                <a16:creationId xmlns:a16="http://schemas.microsoft.com/office/drawing/2014/main" id="{E04197C5-0597-408D-A1C9-77968C5A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Use of Anti-Diabetic Medicines</a:t>
            </a:r>
          </a:p>
        </p:txBody>
      </p:sp>
      <p:sp>
        <p:nvSpPr>
          <p:cNvPr id="47107" name="Espace réservé du texte 3">
            <a:extLst>
              <a:ext uri="{FF2B5EF4-FFF2-40B4-BE49-F238E27FC236}">
                <a16:creationId xmlns:a16="http://schemas.microsoft.com/office/drawing/2014/main" id="{17FD30BD-6D52-4C96-B01A-0C05E1C033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Diabetes Prevention Program Research Group Lancet 2009;374:1677-86</a:t>
            </a:r>
          </a:p>
        </p:txBody>
      </p:sp>
      <p:grpSp>
        <p:nvGrpSpPr>
          <p:cNvPr id="47108" name="Groupe 4">
            <a:extLst>
              <a:ext uri="{FF2B5EF4-FFF2-40B4-BE49-F238E27FC236}">
                <a16:creationId xmlns:a16="http://schemas.microsoft.com/office/drawing/2014/main" id="{0B7EE565-9179-443E-AF3C-0570AF5B98E0}"/>
              </a:ext>
            </a:extLst>
          </p:cNvPr>
          <p:cNvGrpSpPr>
            <a:grpSpLocks/>
          </p:cNvGrpSpPr>
          <p:nvPr/>
        </p:nvGrpSpPr>
        <p:grpSpPr bwMode="auto">
          <a:xfrm>
            <a:off x="936625" y="1498600"/>
            <a:ext cx="6986588" cy="4340225"/>
            <a:chOff x="935843" y="1498279"/>
            <a:chExt cx="6987996" cy="4340633"/>
          </a:xfrm>
        </p:grpSpPr>
        <p:sp>
          <p:nvSpPr>
            <p:cNvPr id="47123" name="Rectangle 24">
              <a:extLst>
                <a:ext uri="{FF2B5EF4-FFF2-40B4-BE49-F238E27FC236}">
                  <a16:creationId xmlns:a16="http://schemas.microsoft.com/office/drawing/2014/main" id="{5630CCBB-E279-4269-98E6-6A317B105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718" y="1529644"/>
              <a:ext cx="5760000" cy="3420000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20000"/>
                </a:spcBef>
              </a:pPr>
              <a:endParaRPr lang="en-CA" altLang="fr-FR" sz="2400"/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0B47C7DB-24AE-48A7-85C9-E5D3CC51C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8090" y="4127426"/>
              <a:ext cx="181011" cy="393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2" name="ZoneTexte 13">
              <a:extLst>
                <a:ext uri="{FF2B5EF4-FFF2-40B4-BE49-F238E27FC236}">
                  <a16:creationId xmlns:a16="http://schemas.microsoft.com/office/drawing/2014/main" id="{F5937303-011F-4384-B028-49665F9C5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506499" y="2940621"/>
              <a:ext cx="3592851" cy="708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Use of </a:t>
              </a: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antidiabetic</a:t>
              </a: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</a:t>
              </a: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medications</a:t>
              </a: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(%)</a:t>
              </a:r>
            </a:p>
          </p:txBody>
        </p:sp>
        <p:sp>
          <p:nvSpPr>
            <p:cNvPr id="23" name="ZoneTexte 14">
              <a:extLst>
                <a:ext uri="{FF2B5EF4-FFF2-40B4-BE49-F238E27FC236}">
                  <a16:creationId xmlns:a16="http://schemas.microsoft.com/office/drawing/2014/main" id="{80CCFA36-4089-42A6-BF34-F6D9117ED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422" y="5438824"/>
              <a:ext cx="3869517" cy="40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Year</a:t>
              </a: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</a:t>
              </a: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since</a:t>
              </a:r>
              <a:r>
                <a:rPr lang="fr-CA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DPP </a:t>
              </a:r>
              <a:r>
                <a:rPr lang="fr-CA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randomization</a:t>
              </a:r>
              <a:endParaRPr lang="fr-C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7127" name="ZoneTexte 23">
              <a:extLst>
                <a:ext uri="{FF2B5EF4-FFF2-40B4-BE49-F238E27FC236}">
                  <a16:creationId xmlns:a16="http://schemas.microsoft.com/office/drawing/2014/main" id="{93F655AC-F3FB-4265-BCA5-51E312C1B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866" y="2541487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47128" name="ZoneTexte 24">
              <a:extLst>
                <a:ext uri="{FF2B5EF4-FFF2-40B4-BE49-F238E27FC236}">
                  <a16:creationId xmlns:a16="http://schemas.microsoft.com/office/drawing/2014/main" id="{58031B68-85B7-4793-9A85-C4C48E85C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866" y="3063091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15</a:t>
              </a:r>
            </a:p>
          </p:txBody>
        </p:sp>
        <p:sp>
          <p:nvSpPr>
            <p:cNvPr id="47129" name="ZoneTexte 25">
              <a:extLst>
                <a:ext uri="{FF2B5EF4-FFF2-40B4-BE49-F238E27FC236}">
                  <a16:creationId xmlns:a16="http://schemas.microsoft.com/office/drawing/2014/main" id="{7D99D485-559E-41A2-B4EE-FA52BEC1A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2106" y="410629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47130" name="ZoneTexte 26">
              <a:extLst>
                <a:ext uri="{FF2B5EF4-FFF2-40B4-BE49-F238E27FC236}">
                  <a16:creationId xmlns:a16="http://schemas.microsoft.com/office/drawing/2014/main" id="{E566E26A-24E9-428E-BB7A-BC5331D68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2106" y="462790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0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4F74921A-D6A9-428C-B3C1-ADD1729AD79B}"/>
                </a:ext>
              </a:extLst>
            </p:cNvPr>
            <p:cNvCxnSpPr/>
            <p:nvPr/>
          </p:nvCxnSpPr>
          <p:spPr>
            <a:xfrm>
              <a:off x="2137823" y="1537971"/>
              <a:ext cx="12703" cy="34324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6964B0BC-19A7-4B7C-9481-3D608DA05AF4}"/>
                </a:ext>
              </a:extLst>
            </p:cNvPr>
            <p:cNvCxnSpPr/>
            <p:nvPr/>
          </p:nvCxnSpPr>
          <p:spPr>
            <a:xfrm flipH="1" flipV="1">
              <a:off x="2144174" y="4970468"/>
              <a:ext cx="57796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133" name="ZoneTexte 29">
              <a:extLst>
                <a:ext uri="{FF2B5EF4-FFF2-40B4-BE49-F238E27FC236}">
                  <a16:creationId xmlns:a16="http://schemas.microsoft.com/office/drawing/2014/main" id="{DD167D10-B221-4382-8A92-C7DA7D609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866" y="2019883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25</a:t>
              </a:r>
            </a:p>
          </p:txBody>
        </p:sp>
        <p:sp>
          <p:nvSpPr>
            <p:cNvPr id="47134" name="ZoneTexte 30">
              <a:extLst>
                <a:ext uri="{FF2B5EF4-FFF2-40B4-BE49-F238E27FC236}">
                  <a16:creationId xmlns:a16="http://schemas.microsoft.com/office/drawing/2014/main" id="{25DD7798-71EB-423C-AB12-A20C1F9A8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5787" y="504615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47135" name="ZoneTexte 31">
              <a:extLst>
                <a:ext uri="{FF2B5EF4-FFF2-40B4-BE49-F238E27FC236}">
                  <a16:creationId xmlns:a16="http://schemas.microsoft.com/office/drawing/2014/main" id="{74CD9CAF-74EA-4FB2-AF7C-0D940B565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407" y="504615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47136" name="ZoneTexte 32">
              <a:extLst>
                <a:ext uri="{FF2B5EF4-FFF2-40B4-BE49-F238E27FC236}">
                  <a16:creationId xmlns:a16="http://schemas.microsoft.com/office/drawing/2014/main" id="{96FD338E-D04A-4F35-9072-F416A7360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027" y="504615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47137" name="ZoneTexte 33">
              <a:extLst>
                <a:ext uri="{FF2B5EF4-FFF2-40B4-BE49-F238E27FC236}">
                  <a16:creationId xmlns:a16="http://schemas.microsoft.com/office/drawing/2014/main" id="{5ECC8E52-11CA-4448-8850-11B812407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8869" y="504615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47138" name="ZoneTexte 34">
              <a:extLst>
                <a:ext uri="{FF2B5EF4-FFF2-40B4-BE49-F238E27FC236}">
                  <a16:creationId xmlns:a16="http://schemas.microsoft.com/office/drawing/2014/main" id="{5459E592-A63C-40C8-9CF1-D21DCD629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878" y="504615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47139" name="ZoneTexte 35">
              <a:extLst>
                <a:ext uri="{FF2B5EF4-FFF2-40B4-BE49-F238E27FC236}">
                  <a16:creationId xmlns:a16="http://schemas.microsoft.com/office/drawing/2014/main" id="{9894A538-2C1C-4A6A-A38F-EEBE5DAF2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997" y="5046153"/>
              <a:ext cx="4411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 b="1">
                  <a:solidFill>
                    <a:schemeClr val="tx2"/>
                  </a:solidFill>
                </a:rPr>
                <a:t>10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D59143E8-FCE1-4622-AC63-1B617769CEBF}"/>
                </a:ext>
              </a:extLst>
            </p:cNvPr>
            <p:cNvCxnSpPr/>
            <p:nvPr/>
          </p:nvCxnSpPr>
          <p:spPr>
            <a:xfrm>
              <a:off x="2368057" y="4960942"/>
              <a:ext cx="0" cy="7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341BF2BC-4C2E-4570-8965-75F8FD5FBFF8}"/>
                </a:ext>
              </a:extLst>
            </p:cNvPr>
            <p:cNvCxnSpPr/>
            <p:nvPr/>
          </p:nvCxnSpPr>
          <p:spPr>
            <a:xfrm>
              <a:off x="3371559" y="4960942"/>
              <a:ext cx="0" cy="7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7FC994DA-4E8A-428D-98DE-B0F205586458}"/>
                </a:ext>
              </a:extLst>
            </p:cNvPr>
            <p:cNvCxnSpPr/>
            <p:nvPr/>
          </p:nvCxnSpPr>
          <p:spPr>
            <a:xfrm>
              <a:off x="4373474" y="4960942"/>
              <a:ext cx="0" cy="7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25223A17-4F88-4CBE-B341-D4590AEECB91}"/>
                </a:ext>
              </a:extLst>
            </p:cNvPr>
            <p:cNvCxnSpPr/>
            <p:nvPr/>
          </p:nvCxnSpPr>
          <p:spPr>
            <a:xfrm>
              <a:off x="5376976" y="4960942"/>
              <a:ext cx="0" cy="7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402C0B9C-077F-4DF6-9A59-AA8A1B646B7A}"/>
                </a:ext>
              </a:extLst>
            </p:cNvPr>
            <p:cNvCxnSpPr/>
            <p:nvPr/>
          </p:nvCxnSpPr>
          <p:spPr>
            <a:xfrm>
              <a:off x="6378890" y="4960942"/>
              <a:ext cx="0" cy="7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43C7E49-A4B0-4C1D-9F48-759C6896A4EE}"/>
                </a:ext>
              </a:extLst>
            </p:cNvPr>
            <p:cNvCxnSpPr/>
            <p:nvPr/>
          </p:nvCxnSpPr>
          <p:spPr>
            <a:xfrm>
              <a:off x="7382392" y="4960942"/>
              <a:ext cx="0" cy="762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0094C8E0-E63D-4D59-9F89-D31E6A81874E}"/>
                </a:ext>
              </a:extLst>
            </p:cNvPr>
            <p:cNvCxnSpPr/>
            <p:nvPr/>
          </p:nvCxnSpPr>
          <p:spPr>
            <a:xfrm rot="5400000">
              <a:off x="2099716" y="2692187"/>
              <a:ext cx="0" cy="762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93C91178-5404-40BD-AB6B-3ADC90EDB160}"/>
                </a:ext>
              </a:extLst>
            </p:cNvPr>
            <p:cNvCxnSpPr/>
            <p:nvPr/>
          </p:nvCxnSpPr>
          <p:spPr>
            <a:xfrm rot="5400000">
              <a:off x="2099716" y="3211349"/>
              <a:ext cx="0" cy="762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E6B809B-B025-4E4A-9DCB-1AE405F5F136}"/>
                </a:ext>
              </a:extLst>
            </p:cNvPr>
            <p:cNvCxnSpPr/>
            <p:nvPr/>
          </p:nvCxnSpPr>
          <p:spPr>
            <a:xfrm rot="5400000">
              <a:off x="2099716" y="4249672"/>
              <a:ext cx="0" cy="762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0297F83B-1EAE-4164-81EB-5C5EC6E255AE}"/>
                </a:ext>
              </a:extLst>
            </p:cNvPr>
            <p:cNvCxnSpPr/>
            <p:nvPr/>
          </p:nvCxnSpPr>
          <p:spPr>
            <a:xfrm rot="5400000">
              <a:off x="2099716" y="4768832"/>
              <a:ext cx="0" cy="762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22B26F76-DE16-4BF0-9419-26B0192B0DF5}"/>
                </a:ext>
              </a:extLst>
            </p:cNvPr>
            <p:cNvCxnSpPr/>
            <p:nvPr/>
          </p:nvCxnSpPr>
          <p:spPr>
            <a:xfrm rot="5400000">
              <a:off x="2099716" y="2171438"/>
              <a:ext cx="0" cy="762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151" name="ZoneTexte 47">
              <a:extLst>
                <a:ext uri="{FF2B5EF4-FFF2-40B4-BE49-F238E27FC236}">
                  <a16:creationId xmlns:a16="http://schemas.microsoft.com/office/drawing/2014/main" id="{0B6CA9CB-6B42-4C70-8FD2-F019F842F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866" y="1498279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30</a:t>
              </a:r>
            </a:p>
          </p:txBody>
        </p: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831A9997-5BD2-40BA-AA3C-1989B2F9FCDF}"/>
                </a:ext>
              </a:extLst>
            </p:cNvPr>
            <p:cNvCxnSpPr/>
            <p:nvPr/>
          </p:nvCxnSpPr>
          <p:spPr>
            <a:xfrm rot="5400000">
              <a:off x="2099716" y="1652277"/>
              <a:ext cx="0" cy="762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153" name="ZoneTexte 49">
              <a:extLst>
                <a:ext uri="{FF2B5EF4-FFF2-40B4-BE49-F238E27FC236}">
                  <a16:creationId xmlns:a16="http://schemas.microsoft.com/office/drawing/2014/main" id="{E0A6632A-1C61-4DD7-A17C-F9FF9CA1E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866" y="3584695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fr-CA" altLang="fr-FR" sz="1800" b="1">
                  <a:solidFill>
                    <a:schemeClr val="tx2"/>
                  </a:solidFill>
                </a:rPr>
                <a:t>10</a:t>
              </a:r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DFF75AA5-728B-4096-A58A-204E2C0D5710}"/>
                </a:ext>
              </a:extLst>
            </p:cNvPr>
            <p:cNvCxnSpPr/>
            <p:nvPr/>
          </p:nvCxnSpPr>
          <p:spPr>
            <a:xfrm rot="5400000">
              <a:off x="2099716" y="3730510"/>
              <a:ext cx="0" cy="762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109" name="Picture 3">
            <a:extLst>
              <a:ext uri="{FF2B5EF4-FFF2-40B4-BE49-F238E27FC236}">
                <a16:creationId xmlns:a16="http://schemas.microsoft.com/office/drawing/2014/main" id="{99BC2F24-79D8-4B0D-9FCC-40118CF4B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t="9132" r="7661" b="17552"/>
          <a:stretch>
            <a:fillRect/>
          </a:stretch>
        </p:blipFill>
        <p:spPr bwMode="auto">
          <a:xfrm>
            <a:off x="2224088" y="1890713"/>
            <a:ext cx="52419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0" name="Groupe 51">
            <a:extLst>
              <a:ext uri="{FF2B5EF4-FFF2-40B4-BE49-F238E27FC236}">
                <a16:creationId xmlns:a16="http://schemas.microsoft.com/office/drawing/2014/main" id="{9EF8FDCA-5109-4657-A759-658F7705CA93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1630363"/>
            <a:ext cx="1766888" cy="987425"/>
            <a:chOff x="7277100" y="878302"/>
            <a:chExt cx="1767840" cy="987060"/>
          </a:xfrm>
        </p:grpSpPr>
        <p:sp>
          <p:nvSpPr>
            <p:cNvPr id="53" name="Rectangle à coins arrondis 52">
              <a:extLst>
                <a:ext uri="{FF2B5EF4-FFF2-40B4-BE49-F238E27FC236}">
                  <a16:creationId xmlns:a16="http://schemas.microsoft.com/office/drawing/2014/main" id="{103128B6-9BDC-4467-9558-EBD1860609A8}"/>
                </a:ext>
              </a:extLst>
            </p:cNvPr>
            <p:cNvSpPr/>
            <p:nvPr/>
          </p:nvSpPr>
          <p:spPr>
            <a:xfrm>
              <a:off x="7277100" y="878302"/>
              <a:ext cx="1767840" cy="98706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7114" name="Groupe 53">
              <a:extLst>
                <a:ext uri="{FF2B5EF4-FFF2-40B4-BE49-F238E27FC236}">
                  <a16:creationId xmlns:a16="http://schemas.microsoft.com/office/drawing/2014/main" id="{9F612659-A7AE-4172-ADA2-A26B0BCB5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895080"/>
              <a:ext cx="1256799" cy="369332"/>
              <a:chOff x="350520" y="895080"/>
              <a:chExt cx="1256799" cy="369332"/>
            </a:xfrm>
          </p:grpSpPr>
          <p:sp>
            <p:nvSpPr>
              <p:cNvPr id="61" name="Triangle isocèle 60">
                <a:extLst>
                  <a:ext uri="{FF2B5EF4-FFF2-40B4-BE49-F238E27FC236}">
                    <a16:creationId xmlns:a16="http://schemas.microsoft.com/office/drawing/2014/main" id="{A67044BA-ED14-441E-99A6-5C3398E690BE}"/>
                  </a:ext>
                </a:extLst>
              </p:cNvPr>
              <p:cNvSpPr/>
              <p:nvPr/>
            </p:nvSpPr>
            <p:spPr>
              <a:xfrm>
                <a:off x="350301" y="989386"/>
                <a:ext cx="179484" cy="180908"/>
              </a:xfrm>
              <a:prstGeom prst="triangl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122" name="ZoneTexte 61">
                <a:extLst>
                  <a:ext uri="{FF2B5EF4-FFF2-40B4-BE49-F238E27FC236}">
                    <a16:creationId xmlns:a16="http://schemas.microsoft.com/office/drawing/2014/main" id="{2DACA196-CBB6-45C0-AE97-AC520C9E6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895080"/>
                <a:ext cx="10182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Placebo</a:t>
                </a:r>
              </a:p>
            </p:txBody>
          </p:sp>
        </p:grpSp>
        <p:grpSp>
          <p:nvGrpSpPr>
            <p:cNvPr id="47115" name="Groupe 54">
              <a:extLst>
                <a:ext uri="{FF2B5EF4-FFF2-40B4-BE49-F238E27FC236}">
                  <a16:creationId xmlns:a16="http://schemas.microsoft.com/office/drawing/2014/main" id="{B734880D-4DB5-4FFB-AF92-6E3D5C5B1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169746"/>
              <a:ext cx="1449161" cy="369332"/>
              <a:chOff x="350520" y="1183200"/>
              <a:chExt cx="1449161" cy="36933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4A94B91-8676-4661-A8BB-F88FBB9EAEC8}"/>
                  </a:ext>
                </a:extLst>
              </p:cNvPr>
              <p:cNvSpPr/>
              <p:nvPr/>
            </p:nvSpPr>
            <p:spPr>
              <a:xfrm>
                <a:off x="350301" y="1277375"/>
                <a:ext cx="179484" cy="180908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120" name="ZoneTexte 59">
                <a:extLst>
                  <a:ext uri="{FF2B5EF4-FFF2-40B4-BE49-F238E27FC236}">
                    <a16:creationId xmlns:a16="http://schemas.microsoft.com/office/drawing/2014/main" id="{E5EE20D5-5DE3-414A-A737-A97756F00F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183200"/>
                <a:ext cx="121058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Metformin</a:t>
                </a:r>
              </a:p>
            </p:txBody>
          </p:sp>
        </p:grpSp>
        <p:grpSp>
          <p:nvGrpSpPr>
            <p:cNvPr id="47116" name="Groupe 55">
              <a:extLst>
                <a:ext uri="{FF2B5EF4-FFF2-40B4-BE49-F238E27FC236}">
                  <a16:creationId xmlns:a16="http://schemas.microsoft.com/office/drawing/2014/main" id="{2F19B7C0-6494-401C-AC14-33486B94D6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980" y="1444412"/>
              <a:ext cx="1269624" cy="369332"/>
              <a:chOff x="350520" y="1444412"/>
              <a:chExt cx="1269624" cy="369332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EA7B9CAB-2686-4650-A1DF-AF4E73E7B977}"/>
                  </a:ext>
                </a:extLst>
              </p:cNvPr>
              <p:cNvSpPr/>
              <p:nvPr/>
            </p:nvSpPr>
            <p:spPr>
              <a:xfrm>
                <a:off x="350301" y="1538458"/>
                <a:ext cx="179484" cy="180908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15000"/>
                  </a:spcBef>
                  <a:spcAft>
                    <a:spcPct val="20000"/>
                  </a:spcAft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118" name="ZoneTexte 57">
                <a:extLst>
                  <a:ext uri="{FF2B5EF4-FFF2-40B4-BE49-F238E27FC236}">
                    <a16:creationId xmlns:a16="http://schemas.microsoft.com/office/drawing/2014/main" id="{6957D771-0450-495C-B2BD-1926B57D09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92" y="1444412"/>
                <a:ext cx="10310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 eaLnBrk="0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15000"/>
                  </a:spcBef>
                  <a:spcAft>
                    <a:spcPct val="2000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CA" altLang="fr-FR" sz="1800"/>
                  <a:t>Lifestyle</a:t>
                </a:r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97C50514-E3E3-4C1C-AB29-EF0315587B2D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628650" y="1609725"/>
            <a:ext cx="4429125" cy="3495675"/>
          </a:xfrm>
        </p:spPr>
        <p:txBody>
          <a:bodyPr/>
          <a:lstStyle/>
          <a:p>
            <a:pPr>
              <a:spcAft>
                <a:spcPts val="600"/>
              </a:spcAft>
              <a:buFontTx/>
              <a:buNone/>
              <a:defRPr/>
            </a:pPr>
            <a:r>
              <a:rPr lang="en-US" sz="2400" b="1" dirty="0"/>
              <a:t>AIM:  </a:t>
            </a:r>
          </a:p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To determine whether cardiovascular morbidity and mortality in persons with type 2 diabetes can be reduced through intensive lifestyle intervention aimed at producing and maintaining weight loss. 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999C518-B140-478C-A165-2938A3EBCE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33475" y="187325"/>
            <a:ext cx="7686675" cy="460375"/>
          </a:xfrm>
        </p:spPr>
        <p:txBody>
          <a:bodyPr/>
          <a:lstStyle/>
          <a:p>
            <a:r>
              <a:rPr lang="en-US" altLang="fr-FR">
                <a:solidFill>
                  <a:schemeClr val="tx1"/>
                </a:solidFill>
              </a:rPr>
              <a:t>Look AHEAD Clinical Trial</a:t>
            </a:r>
            <a:endParaRPr lang="en-US" altLang="fr-FR" i="1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9DB974-8A7A-4264-9C7F-EC311E85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2544050"/>
            <a:ext cx="2855772" cy="2141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5130717-0D68-42AE-AB5D-ED3A09C581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65225" y="187325"/>
            <a:ext cx="7686675" cy="460375"/>
          </a:xfrm>
        </p:spPr>
        <p:txBody>
          <a:bodyPr lIns="92075" tIns="46038" rIns="92075" bIns="46038"/>
          <a:lstStyle/>
          <a:p>
            <a:r>
              <a:rPr lang="en-US" altLang="fr-FR"/>
              <a:t>Primary Outcome</a:t>
            </a:r>
          </a:p>
        </p:txBody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06839E05-C73B-4F64-A292-BA9DBA59A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536700"/>
            <a:ext cx="8542337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9263" lvl="1" indent="-449263" defTabSz="9334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latin typeface="+mn-lt"/>
                <a:cs typeface="+mn-cs"/>
              </a:rPr>
              <a:t>The incidence rate of the first post-randomization occurrence of a composite outcome, including:</a:t>
            </a:r>
          </a:p>
          <a:p>
            <a:pPr marL="809625" lvl="1" indent="-342900" defTabSz="9334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>
                <a:latin typeface="+mn-lt"/>
                <a:cs typeface="+mn-cs"/>
              </a:rPr>
              <a:t>cardiovascular death (fatal myocardial infarction and stroke)</a:t>
            </a:r>
          </a:p>
          <a:p>
            <a:pPr marL="809625" lvl="1" indent="-342900" defTabSz="9334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>
                <a:latin typeface="+mn-lt"/>
                <a:cs typeface="+mn-cs"/>
              </a:rPr>
              <a:t>nonfatal myocardial infarction</a:t>
            </a:r>
          </a:p>
          <a:p>
            <a:pPr marL="809625" lvl="1" indent="-342900" defTabSz="9334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>
                <a:latin typeface="+mn-lt"/>
                <a:cs typeface="+mn-cs"/>
              </a:rPr>
              <a:t>nonfatal stroke</a:t>
            </a:r>
          </a:p>
          <a:p>
            <a:pPr marL="809625" lvl="1" indent="-342900" defTabSz="9334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>
                <a:latin typeface="+mn-lt"/>
                <a:cs typeface="+mn-cs"/>
              </a:rPr>
              <a:t>hospitalization for angina</a:t>
            </a:r>
          </a:p>
          <a:p>
            <a:pPr marL="466725" lvl="1" defTabSz="9334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latin typeface="Arial" charset="0"/>
                <a:cs typeface="+mn-cs"/>
              </a:rPr>
              <a:t>    Over 13.5-year follow-up is reduced in the Intensive Lifestyle Intervention group compared to Diabetes Support and Education group. 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60268505-7329-42FB-8546-2D06F3266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latin typeface="+mn-lt"/>
                <a:cs typeface="+mn-cs"/>
              </a:rPr>
              <a:t>All-cause mortality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latin typeface="+mn-lt"/>
                <a:cs typeface="+mn-cs"/>
              </a:rPr>
              <a:t>Cardiovascular disease risk factors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latin typeface="+mn-lt"/>
                <a:cs typeface="+mn-cs"/>
              </a:rPr>
              <a:t>Costs and cost effectiveness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latin typeface="+mn-lt"/>
                <a:cs typeface="+mn-cs"/>
              </a:rPr>
              <a:t>Diabetes control and complications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latin typeface="+mn-lt"/>
                <a:cs typeface="+mn-cs"/>
              </a:rPr>
              <a:t>General health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latin typeface="+mn-lt"/>
                <a:cs typeface="+mn-cs"/>
              </a:rPr>
              <a:t>Hospitalizations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latin typeface="+mn-lt"/>
                <a:cs typeface="+mn-cs"/>
              </a:rPr>
              <a:t>Quality of life and psychological outcomes</a:t>
            </a: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3CC7055-EBA3-4F58-9D1F-497AB563D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155575"/>
            <a:ext cx="7686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b="1">
                <a:solidFill>
                  <a:srgbClr val="333333"/>
                </a:solidFill>
                <a:latin typeface="Arial Narrow" panose="020B0606020202030204" pitchFamily="34" charset="0"/>
              </a:rPr>
              <a:t>Other Outcomes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117283C-1A5E-4569-BFEF-F30E57770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kern="1200" dirty="0"/>
              <a:t>Look AHEAD Interventions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9A45C9D-124B-4FD4-ACBA-E039449C70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2079625"/>
            <a:ext cx="8229600" cy="2428875"/>
          </a:xfrm>
        </p:spPr>
        <p:txBody>
          <a:bodyPr/>
          <a:lstStyle/>
          <a:p>
            <a:pPr marL="457200" indent="-457200"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b="1" kern="1200" dirty="0"/>
              <a:t>Intensive Lifestyle Intervention (ILI) </a:t>
            </a:r>
          </a:p>
          <a:p>
            <a:pPr marL="457200" lvl="1" indent="-457200"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endParaRPr lang="en-US" sz="3200" b="1" kern="1200" dirty="0">
              <a:ea typeface="+mn-ea"/>
              <a:cs typeface="+mn-cs"/>
            </a:endParaRPr>
          </a:p>
          <a:p>
            <a:pPr marL="457200" indent="-457200"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b="1" kern="1200" dirty="0"/>
              <a:t>Diabetes Support &amp; Education (DSE)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30181BD-57FB-4C76-AE24-A9989833B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pPr>
              <a:defRPr/>
            </a:pPr>
            <a:r>
              <a:rPr lang="en-US" sz="2400" kern="1200" dirty="0"/>
              <a:t>Lifestyle Intervention </a:t>
            </a:r>
            <a:br>
              <a:rPr lang="en-US" sz="2400" kern="1200" dirty="0"/>
            </a:br>
            <a:r>
              <a:rPr lang="en-US" sz="2400" kern="1200" dirty="0"/>
              <a:t>Phase I: Weight Loss Induction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DCAD8B6-6446-4C99-9551-20B825F47F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1708150"/>
            <a:ext cx="8229600" cy="35782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kern="1200" dirty="0"/>
              <a:t>Months 1-6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kern="1200" dirty="0"/>
              <a:t>Weekly contact</a:t>
            </a:r>
          </a:p>
          <a:p>
            <a:pPr marL="865188" lvl="2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kern="1200" dirty="0">
                <a:ea typeface="+mn-ea"/>
                <a:cs typeface="+mn-cs"/>
              </a:rPr>
              <a:t>3 group sessions/month </a:t>
            </a:r>
          </a:p>
          <a:p>
            <a:pPr marL="865188" lvl="2" indent="-4572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kern="1200" dirty="0">
                <a:ea typeface="+mn-ea"/>
                <a:cs typeface="+mn-cs"/>
              </a:rPr>
              <a:t>1 individual session/month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kern="1200" dirty="0"/>
              <a:t>Personal weight loss goal =10%</a:t>
            </a:r>
          </a:p>
          <a:p>
            <a:pPr marL="457200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kern="1200" dirty="0"/>
              <a:t>Study weight loss goal ≥7%</a:t>
            </a:r>
          </a:p>
        </p:txBody>
      </p:sp>
      <p:sp>
        <p:nvSpPr>
          <p:cNvPr id="52228" name="Espace réservé du texte 3">
            <a:extLst>
              <a:ext uri="{FF2B5EF4-FFF2-40B4-BE49-F238E27FC236}">
                <a16:creationId xmlns:a16="http://schemas.microsoft.com/office/drawing/2014/main" id="{A7E1790E-D19D-44A3-B759-4F108A7742BE}"/>
              </a:ext>
            </a:extLst>
          </p:cNvPr>
          <p:cNvSpPr txBox="1">
            <a:spLocks/>
          </p:cNvSpPr>
          <p:nvPr/>
        </p:nvSpPr>
        <p:spPr bwMode="auto">
          <a:xfrm>
            <a:off x="2124075" y="6105525"/>
            <a:ext cx="6800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Font typeface="Arial" panose="020B0604020202020204" pitchFamily="34" charset="0"/>
              <a:buNone/>
            </a:pPr>
            <a:r>
              <a:rPr lang="en-US" altLang="fr-FR" sz="1000"/>
              <a:t>Adapted from </a:t>
            </a:r>
            <a:r>
              <a:rPr lang="fr-CA" altLang="fr-FR" sz="1000"/>
              <a:t>Look AHEAD Research Group </a:t>
            </a:r>
            <a:r>
              <a:rPr lang="en-US" altLang="fr-FR" sz="1000"/>
              <a:t>Control Clin Trials 2003;24:610-28</a:t>
            </a:r>
            <a:r>
              <a:rPr lang="fr-CA" altLang="fr-FR" sz="1000"/>
              <a:t> </a:t>
            </a:r>
            <a:endParaRPr lang="en-US" altLang="fr-FR" sz="100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7EABBAA-B062-4BDD-B82C-2A3E24F36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kern="1200" dirty="0"/>
              <a:t>Recommendations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3A779F3-E6EC-48B8-A351-1FFDF1A240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750" y="946150"/>
            <a:ext cx="8229600" cy="501015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kern="1200" dirty="0"/>
              <a:t>Dietary intake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1200-1500 kcal/day &lt;250 </a:t>
            </a:r>
            <a:r>
              <a:rPr lang="en-US" sz="2400" kern="1200" dirty="0" err="1">
                <a:ea typeface="+mn-ea"/>
                <a:cs typeface="+mn-cs"/>
              </a:rPr>
              <a:t>lbs</a:t>
            </a:r>
            <a:r>
              <a:rPr lang="en-US" sz="2400" kern="1200" dirty="0">
                <a:ea typeface="+mn-ea"/>
                <a:cs typeface="+mn-cs"/>
              </a:rPr>
              <a:t> (&lt;113.5 kg)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1500-1800 kcal/day </a:t>
            </a:r>
            <a:r>
              <a:rPr lang="en-US" sz="2400" kern="1200" dirty="0"/>
              <a:t>≥</a:t>
            </a:r>
            <a:r>
              <a:rPr lang="en-US" sz="2400" kern="1200" dirty="0">
                <a:ea typeface="+mn-ea"/>
                <a:cs typeface="+mn-cs"/>
              </a:rPr>
              <a:t>250 </a:t>
            </a:r>
            <a:r>
              <a:rPr lang="en-US" sz="2400" kern="1200" dirty="0" err="1">
                <a:ea typeface="+mn-ea"/>
                <a:cs typeface="+mn-cs"/>
              </a:rPr>
              <a:t>lbs</a:t>
            </a:r>
            <a:r>
              <a:rPr lang="en-US" sz="2400" kern="1200" dirty="0"/>
              <a:t> (≥113.5 kg)</a:t>
            </a:r>
            <a:endParaRPr lang="en-US" sz="2400" kern="1200" dirty="0">
              <a:ea typeface="+mn-ea"/>
              <a:cs typeface="+mn-cs"/>
            </a:endParaRP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 ≤30% calories from fat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 meal replacements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 menu plans</a:t>
            </a:r>
          </a:p>
          <a:p>
            <a:pPr marL="815975" lvl="3" indent="0">
              <a:lnSpc>
                <a:spcPct val="90000"/>
              </a:lnSpc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/>
            </a:pPr>
            <a:endParaRPr lang="en-US" sz="1600" kern="1200" dirty="0"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kern="1200" dirty="0"/>
              <a:t>Physical activity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gradual increase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175 min/week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10,000 steps/day (approx. 5 miles)</a:t>
            </a:r>
            <a:endParaRPr lang="en-US" sz="2400" dirty="0"/>
          </a:p>
        </p:txBody>
      </p:sp>
      <p:sp>
        <p:nvSpPr>
          <p:cNvPr id="53252" name="Espace réservé du texte 3">
            <a:extLst>
              <a:ext uri="{FF2B5EF4-FFF2-40B4-BE49-F238E27FC236}">
                <a16:creationId xmlns:a16="http://schemas.microsoft.com/office/drawing/2014/main" id="{80DD3715-9D24-48D3-AFF4-CD88521612A0}"/>
              </a:ext>
            </a:extLst>
          </p:cNvPr>
          <p:cNvSpPr txBox="1">
            <a:spLocks/>
          </p:cNvSpPr>
          <p:nvPr/>
        </p:nvSpPr>
        <p:spPr bwMode="auto">
          <a:xfrm>
            <a:off x="2124075" y="6105525"/>
            <a:ext cx="6800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Font typeface="Arial" panose="020B0604020202020204" pitchFamily="34" charset="0"/>
              <a:buNone/>
            </a:pPr>
            <a:r>
              <a:rPr lang="en-US" altLang="fr-FR" sz="1000"/>
              <a:t>Adapted from </a:t>
            </a:r>
            <a:r>
              <a:rPr lang="fr-CA" altLang="fr-FR" sz="1000"/>
              <a:t>Look AHEAD Research Group </a:t>
            </a:r>
            <a:r>
              <a:rPr lang="en-US" altLang="fr-FR" sz="1000"/>
              <a:t>Control Clin Trials 2003;24:610-28</a:t>
            </a:r>
            <a:r>
              <a:rPr lang="fr-CA" altLang="fr-FR" sz="1000"/>
              <a:t> </a:t>
            </a:r>
            <a:endParaRPr lang="en-US" altLang="fr-FR" sz="10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06BE4258-6CC0-4B53-A122-A52AB408B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547" y="1093430"/>
            <a:ext cx="5006499" cy="408623"/>
          </a:xfrm>
          <a:prstGeom prst="roundRect">
            <a:avLst/>
          </a:prstGeom>
          <a:solidFill>
            <a:schemeClr val="bg1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de-DE" sz="1800" b="1" dirty="0"/>
              <a:t>Age-adjusted relative risk of type 2 diabetes</a:t>
            </a: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01D82592-D588-45D4-854E-2853897EE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175" y="155575"/>
            <a:ext cx="8058150" cy="523875"/>
          </a:xfrm>
        </p:spPr>
        <p:txBody>
          <a:bodyPr/>
          <a:lstStyle/>
          <a:p>
            <a:pPr defTabSz="941388"/>
            <a:r>
              <a:rPr lang="en-US" altLang="de-DE"/>
              <a:t>Obesity Is the Primary Risk Factor for Type 2 Diabetes</a:t>
            </a:r>
          </a:p>
        </p:txBody>
      </p:sp>
      <p:sp>
        <p:nvSpPr>
          <p:cNvPr id="17414" name="Espace réservé du texte 2">
            <a:extLst>
              <a:ext uri="{FF2B5EF4-FFF2-40B4-BE49-F238E27FC236}">
                <a16:creationId xmlns:a16="http://schemas.microsoft.com/office/drawing/2014/main" id="{5B9DA294-CE49-4A2A-9AB6-F8D0BCBBC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a-DK" altLang="fr-FR" baseline="30000"/>
              <a:t>1</a:t>
            </a:r>
            <a:r>
              <a:rPr lang="da-DK" altLang="fr-FR"/>
              <a:t>Chan JM et al. Diabetes Care 1994;17:961-9 </a:t>
            </a:r>
          </a:p>
          <a:p>
            <a:pPr>
              <a:spcBef>
                <a:spcPct val="0"/>
              </a:spcBef>
            </a:pPr>
            <a:r>
              <a:rPr lang="da-DK" altLang="fr-FR" baseline="30000"/>
              <a:t>2</a:t>
            </a:r>
            <a:r>
              <a:rPr lang="da-DK" altLang="fr-FR"/>
              <a:t>Colditz G et al. Ann Intern Med 1995;122:481-6</a:t>
            </a:r>
          </a:p>
        </p:txBody>
      </p:sp>
      <p:sp>
        <p:nvSpPr>
          <p:cNvPr id="9282" name="Text Box 66">
            <a:extLst>
              <a:ext uri="{FF2B5EF4-FFF2-40B4-BE49-F238E27FC236}">
                <a16:creationId xmlns:a16="http://schemas.microsoft.com/office/drawing/2014/main" id="{D17FE947-969D-4ACB-83BF-6A2E498AF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8" y="5692775"/>
            <a:ext cx="322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de-DE" sz="20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Body mass index (kg/m</a:t>
            </a:r>
            <a:r>
              <a:rPr lang="en-US" altLang="de-DE" sz="2000" b="1" baseline="30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2</a:t>
            </a:r>
            <a:r>
              <a:rPr lang="en-US" altLang="de-DE" sz="20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)</a:t>
            </a:r>
          </a:p>
        </p:txBody>
      </p:sp>
      <p:grpSp>
        <p:nvGrpSpPr>
          <p:cNvPr id="17416" name="Groupe 3">
            <a:extLst>
              <a:ext uri="{FF2B5EF4-FFF2-40B4-BE49-F238E27FC236}">
                <a16:creationId xmlns:a16="http://schemas.microsoft.com/office/drawing/2014/main" id="{C7826D69-49BD-4F31-B961-289A8F98960F}"/>
              </a:ext>
            </a:extLst>
          </p:cNvPr>
          <p:cNvGrpSpPr>
            <a:grpSpLocks/>
          </p:cNvGrpSpPr>
          <p:nvPr/>
        </p:nvGrpSpPr>
        <p:grpSpPr bwMode="auto">
          <a:xfrm>
            <a:off x="4752975" y="1679575"/>
            <a:ext cx="4306888" cy="3989388"/>
            <a:chOff x="4667357" y="1679990"/>
            <a:chExt cx="4306781" cy="398929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C62A571-538E-4565-B280-23453DC0D6F4}"/>
                </a:ext>
              </a:extLst>
            </p:cNvPr>
            <p:cNvSpPr/>
            <p:nvPr/>
          </p:nvSpPr>
          <p:spPr>
            <a:xfrm>
              <a:off x="5291230" y="1808575"/>
              <a:ext cx="3660684" cy="349718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70" name="Rectangle 6">
              <a:extLst>
                <a:ext uri="{FF2B5EF4-FFF2-40B4-BE49-F238E27FC236}">
                  <a16:creationId xmlns:a16="http://schemas.microsoft.com/office/drawing/2014/main" id="{48D63FF3-4EDC-4E86-A662-54BC52CFC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827" y="5275594"/>
              <a:ext cx="228594" cy="36511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71" name="Rectangle 7">
              <a:extLst>
                <a:ext uri="{FF2B5EF4-FFF2-40B4-BE49-F238E27FC236}">
                  <a16:creationId xmlns:a16="http://schemas.microsoft.com/office/drawing/2014/main" id="{3077E627-3102-4127-A8E5-D3B7B25A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718" y="5212096"/>
              <a:ext cx="230181" cy="100010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72" name="Rectangle 8">
              <a:extLst>
                <a:ext uri="{FF2B5EF4-FFF2-40B4-BE49-F238E27FC236}">
                  <a16:creationId xmlns:a16="http://schemas.microsoft.com/office/drawing/2014/main" id="{C098DD27-4EF7-4165-8618-60DCAB7D4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97" y="5164472"/>
              <a:ext cx="231769" cy="147634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73" name="Rectangle 9">
              <a:extLst>
                <a:ext uri="{FF2B5EF4-FFF2-40B4-BE49-F238E27FC236}">
                  <a16:creationId xmlns:a16="http://schemas.microsoft.com/office/drawing/2014/main" id="{A0B6C3BF-9D00-41E2-B5F5-6B6BE4746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4676" y="5137484"/>
              <a:ext cx="230181" cy="174621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74" name="Rectangle 10">
              <a:extLst>
                <a:ext uri="{FF2B5EF4-FFF2-40B4-BE49-F238E27FC236}">
                  <a16:creationId xmlns:a16="http://schemas.microsoft.com/office/drawing/2014/main" id="{2D925AFC-751B-4BD3-ABD4-50EC0346B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743" y="5031125"/>
              <a:ext cx="230181" cy="280980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75" name="Rectangle 11">
              <a:extLst>
                <a:ext uri="{FF2B5EF4-FFF2-40B4-BE49-F238E27FC236}">
                  <a16:creationId xmlns:a16="http://schemas.microsoft.com/office/drawing/2014/main" id="{45C1143A-5A2D-4C90-B2CF-8821F985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634" y="4761256"/>
              <a:ext cx="230181" cy="550849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76" name="Rectangle 12">
              <a:extLst>
                <a:ext uri="{FF2B5EF4-FFF2-40B4-BE49-F238E27FC236}">
                  <a16:creationId xmlns:a16="http://schemas.microsoft.com/office/drawing/2014/main" id="{22C627BF-FD42-4105-BED1-EB82C84B4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113" y="4350103"/>
              <a:ext cx="233357" cy="962003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77" name="Rectangle 13">
              <a:extLst>
                <a:ext uri="{FF2B5EF4-FFF2-40B4-BE49-F238E27FC236}">
                  <a16:creationId xmlns:a16="http://schemas.microsoft.com/office/drawing/2014/main" id="{13976426-7303-4782-B8D6-2535B1FE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1004" y="3907201"/>
              <a:ext cx="233357" cy="1404904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78" name="Rectangle 14">
              <a:extLst>
                <a:ext uri="{FF2B5EF4-FFF2-40B4-BE49-F238E27FC236}">
                  <a16:creationId xmlns:a16="http://schemas.microsoft.com/office/drawing/2014/main" id="{3C5C3BD5-9918-40A2-B12D-7BE250618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71" y="3427787"/>
              <a:ext cx="230182" cy="1884318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79" name="Rectangle 15">
              <a:extLst>
                <a:ext uri="{FF2B5EF4-FFF2-40B4-BE49-F238E27FC236}">
                  <a16:creationId xmlns:a16="http://schemas.microsoft.com/office/drawing/2014/main" id="{83922CF9-1B35-445E-AE70-7DF058925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9962" y="2065744"/>
              <a:ext cx="230182" cy="3246361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906" name="Line 42">
              <a:extLst>
                <a:ext uri="{FF2B5EF4-FFF2-40B4-BE49-F238E27FC236}">
                  <a16:creationId xmlns:a16="http://schemas.microsoft.com/office/drawing/2014/main" id="{95B756F1-C815-418F-8C24-7D704B8091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117" y="1818100"/>
              <a:ext cx="0" cy="34940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7464" name="Rectangle 43">
              <a:extLst>
                <a:ext uri="{FF2B5EF4-FFF2-40B4-BE49-F238E27FC236}">
                  <a16:creationId xmlns:a16="http://schemas.microsoft.com/office/drawing/2014/main" id="{DB30A5EA-B045-4AA9-8DD3-D1A3D7639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691" y="5137565"/>
              <a:ext cx="32733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182880" bIns="0" anchor="ctr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7465" name="Rectangle 44">
              <a:extLst>
                <a:ext uri="{FF2B5EF4-FFF2-40B4-BE49-F238E27FC236}">
                  <a16:creationId xmlns:a16="http://schemas.microsoft.com/office/drawing/2014/main" id="{05832335-64D3-403E-97C4-05E5A7DA1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026" y="4272378"/>
              <a:ext cx="4700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182880" bIns="0" anchor="ctr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b="1">
                  <a:solidFill>
                    <a:schemeClr val="tx2"/>
                  </a:solidFill>
                </a:rPr>
                <a:t>25</a:t>
              </a:r>
            </a:p>
          </p:txBody>
        </p:sp>
        <p:sp>
          <p:nvSpPr>
            <p:cNvPr id="17466" name="Rectangle 45">
              <a:extLst>
                <a:ext uri="{FF2B5EF4-FFF2-40B4-BE49-F238E27FC236}">
                  <a16:creationId xmlns:a16="http://schemas.microsoft.com/office/drawing/2014/main" id="{A7C17CB1-FEE6-4BFA-AF12-BDF50CFC8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026" y="3408778"/>
              <a:ext cx="4700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182880" bIns="0" anchor="ctr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b="1">
                  <a:solidFill>
                    <a:schemeClr val="tx2"/>
                  </a:solidFill>
                </a:rPr>
                <a:t>50</a:t>
              </a:r>
            </a:p>
          </p:txBody>
        </p:sp>
        <p:sp>
          <p:nvSpPr>
            <p:cNvPr id="17467" name="Rectangle 46">
              <a:extLst>
                <a:ext uri="{FF2B5EF4-FFF2-40B4-BE49-F238E27FC236}">
                  <a16:creationId xmlns:a16="http://schemas.microsoft.com/office/drawing/2014/main" id="{DD359565-9B90-4207-B576-CB783F4C5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026" y="2543590"/>
              <a:ext cx="4700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182880" bIns="0" anchor="ctr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b="1">
                  <a:solidFill>
                    <a:schemeClr val="tx2"/>
                  </a:solidFill>
                </a:rPr>
                <a:t>75</a:t>
              </a:r>
            </a:p>
          </p:txBody>
        </p:sp>
        <p:sp>
          <p:nvSpPr>
            <p:cNvPr id="17468" name="Rectangle 47">
              <a:extLst>
                <a:ext uri="{FF2B5EF4-FFF2-40B4-BE49-F238E27FC236}">
                  <a16:creationId xmlns:a16="http://schemas.microsoft.com/office/drawing/2014/main" id="{9FA9C489-DA23-46C1-BA4E-AF2B771ED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357" y="1679990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182880" bIns="0" anchor="ctr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b="1">
                  <a:solidFill>
                    <a:schemeClr val="tx2"/>
                  </a:solidFill>
                </a:rPr>
                <a:t>100</a:t>
              </a:r>
            </a:p>
          </p:txBody>
        </p:sp>
        <p:sp>
          <p:nvSpPr>
            <p:cNvPr id="292912" name="Line 48">
              <a:extLst>
                <a:ext uri="{FF2B5EF4-FFF2-40B4-BE49-F238E27FC236}">
                  <a16:creationId xmlns:a16="http://schemas.microsoft.com/office/drawing/2014/main" id="{70F1FF7E-DF60-44FA-B9B6-D815F2BB5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4233" y="4437414"/>
              <a:ext cx="1079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92913" name="Line 49">
              <a:extLst>
                <a:ext uri="{FF2B5EF4-FFF2-40B4-BE49-F238E27FC236}">
                  <a16:creationId xmlns:a16="http://schemas.microsoft.com/office/drawing/2014/main" id="{D743F01B-25C7-47E1-8512-856D8885B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2169" y="3564309"/>
              <a:ext cx="1079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92914" name="Line 50">
              <a:extLst>
                <a:ext uri="{FF2B5EF4-FFF2-40B4-BE49-F238E27FC236}">
                  <a16:creationId xmlns:a16="http://schemas.microsoft.com/office/drawing/2014/main" id="{1F21B5A8-944E-4599-9626-8026DBB33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2169" y="2691204"/>
              <a:ext cx="1079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92915" name="Line 51">
              <a:extLst>
                <a:ext uri="{FF2B5EF4-FFF2-40B4-BE49-F238E27FC236}">
                  <a16:creationId xmlns:a16="http://schemas.microsoft.com/office/drawing/2014/main" id="{B785B4E6-BFF4-41FC-BD40-41358BA99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8519" y="1818100"/>
              <a:ext cx="1079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7473" name="Rectangle 52">
              <a:extLst>
                <a:ext uri="{FF2B5EF4-FFF2-40B4-BE49-F238E27FC236}">
                  <a16:creationId xmlns:a16="http://schemas.microsoft.com/office/drawing/2014/main" id="{F2842A31-B5C9-4CC6-81A2-7EA69B1F2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882" y="5005237"/>
              <a:ext cx="248466" cy="261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46038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/>
                <a:t>1.0</a:t>
              </a:r>
            </a:p>
          </p:txBody>
        </p:sp>
        <p:sp>
          <p:nvSpPr>
            <p:cNvPr id="17474" name="Rectangle 53">
              <a:extLst>
                <a:ext uri="{FF2B5EF4-FFF2-40B4-BE49-F238E27FC236}">
                  <a16:creationId xmlns:a16="http://schemas.microsoft.com/office/drawing/2014/main" id="{E7DA96AD-9ECD-47FA-9D34-9FCF1E12A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560" y="4768248"/>
              <a:ext cx="248466" cy="261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46038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/>
                <a:t>8.1</a:t>
              </a:r>
            </a:p>
          </p:txBody>
        </p:sp>
        <p:sp>
          <p:nvSpPr>
            <p:cNvPr id="17475" name="Rectangle 54">
              <a:extLst>
                <a:ext uri="{FF2B5EF4-FFF2-40B4-BE49-F238E27FC236}">
                  <a16:creationId xmlns:a16="http://schemas.microsoft.com/office/drawing/2014/main" id="{C13ADCC9-CA37-46FC-9ADE-FE2A56450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4291" y="3645434"/>
              <a:ext cx="347852" cy="261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46038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/>
                <a:t>40.3</a:t>
              </a:r>
            </a:p>
          </p:txBody>
        </p:sp>
        <p:sp>
          <p:nvSpPr>
            <p:cNvPr id="17476" name="Rectangle 55">
              <a:extLst>
                <a:ext uri="{FF2B5EF4-FFF2-40B4-BE49-F238E27FC236}">
                  <a16:creationId xmlns:a16="http://schemas.microsoft.com/office/drawing/2014/main" id="{283D8B35-5989-47B8-844A-15CC4BBD7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227" y="1798487"/>
              <a:ext cx="347852" cy="261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46038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/>
                <a:t>93.2</a:t>
              </a:r>
            </a:p>
          </p:txBody>
        </p:sp>
        <p:sp>
          <p:nvSpPr>
            <p:cNvPr id="17477" name="Text Box 60">
              <a:extLst>
                <a:ext uri="{FF2B5EF4-FFF2-40B4-BE49-F238E27FC236}">
                  <a16:creationId xmlns:a16="http://schemas.microsoft.com/office/drawing/2014/main" id="{5437F132-4EE5-4EB1-A436-1005F24FC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4165" y="5382761"/>
              <a:ext cx="39113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b="1">
                  <a:solidFill>
                    <a:schemeClr val="tx2"/>
                  </a:solidFill>
                </a:rPr>
                <a:t>&lt;22</a:t>
              </a:r>
            </a:p>
          </p:txBody>
        </p:sp>
        <p:sp>
          <p:nvSpPr>
            <p:cNvPr id="17478" name="Text Box 61">
              <a:extLst>
                <a:ext uri="{FF2B5EF4-FFF2-40B4-BE49-F238E27FC236}">
                  <a16:creationId xmlns:a16="http://schemas.microsoft.com/office/drawing/2014/main" id="{03BF8B53-C3AA-4420-A87A-C9B2677E2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8335" y="5382761"/>
              <a:ext cx="25648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b="1">
                  <a:solidFill>
                    <a:schemeClr val="tx2"/>
                  </a:solidFill>
                </a:rPr>
                <a:t>25</a:t>
              </a:r>
            </a:p>
          </p:txBody>
        </p:sp>
        <p:sp>
          <p:nvSpPr>
            <p:cNvPr id="17479" name="Text Box 62">
              <a:extLst>
                <a:ext uri="{FF2B5EF4-FFF2-40B4-BE49-F238E27FC236}">
                  <a16:creationId xmlns:a16="http://schemas.microsoft.com/office/drawing/2014/main" id="{E31832BE-FD4C-4F2F-B17C-F441C6A7B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2435" y="5382761"/>
              <a:ext cx="25648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b="1">
                  <a:solidFill>
                    <a:schemeClr val="tx2"/>
                  </a:solidFill>
                </a:rPr>
                <a:t>31</a:t>
              </a:r>
            </a:p>
          </p:txBody>
        </p:sp>
        <p:sp>
          <p:nvSpPr>
            <p:cNvPr id="17480" name="Text Box 63">
              <a:extLst>
                <a:ext uri="{FF2B5EF4-FFF2-40B4-BE49-F238E27FC236}">
                  <a16:creationId xmlns:a16="http://schemas.microsoft.com/office/drawing/2014/main" id="{F81D3F06-98A2-4BE2-8927-00752E927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2217" y="5392286"/>
              <a:ext cx="38311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b="1">
                  <a:solidFill>
                    <a:schemeClr val="tx2"/>
                  </a:solidFill>
                  <a:sym typeface="Symbol" panose="05050102010706020507" pitchFamily="18" charset="2"/>
                </a:rPr>
                <a:t>35</a:t>
              </a:r>
              <a:endParaRPr lang="en-US" altLang="de-DE" sz="1800" b="1">
                <a:solidFill>
                  <a:schemeClr val="tx2"/>
                </a:solidFill>
              </a:endParaRPr>
            </a:p>
          </p:txBody>
        </p:sp>
        <p:sp>
          <p:nvSpPr>
            <p:cNvPr id="9281" name="Text Box 65">
              <a:extLst>
                <a:ext uri="{FF2B5EF4-FFF2-40B4-BE49-F238E27FC236}">
                  <a16:creationId xmlns:a16="http://schemas.microsoft.com/office/drawing/2014/main" id="{1D481554-2803-47FB-BF6D-59F94A726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0884" y="1829212"/>
              <a:ext cx="1130272" cy="407978"/>
            </a:xfrm>
            <a:prstGeom prst="round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de-DE" sz="1800" b="1" dirty="0"/>
                <a:t>Women</a:t>
              </a:r>
              <a:r>
                <a:rPr lang="en-US" altLang="de-DE" sz="1800" b="1" baseline="30000" dirty="0"/>
                <a:t>2</a:t>
              </a:r>
              <a:endParaRPr lang="en-US" altLang="de-DE" sz="1800" b="1" dirty="0"/>
            </a:p>
          </p:txBody>
        </p:sp>
        <p:sp>
          <p:nvSpPr>
            <p:cNvPr id="292932" name="Line 68">
              <a:extLst>
                <a:ext uri="{FF2B5EF4-FFF2-40B4-BE49-F238E27FC236}">
                  <a16:creationId xmlns:a16="http://schemas.microsoft.com/office/drawing/2014/main" id="{31A6E03B-D66E-402A-8E7B-C3B5F5D5F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8519" y="5312105"/>
              <a:ext cx="1079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92933" name="Line 69">
              <a:extLst>
                <a:ext uri="{FF2B5EF4-FFF2-40B4-BE49-F238E27FC236}">
                  <a16:creationId xmlns:a16="http://schemas.microsoft.com/office/drawing/2014/main" id="{8A60896E-15E3-43F0-A1D7-3C218BB9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117" y="5312105"/>
              <a:ext cx="3694021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17417" name="Groupe 4">
            <a:extLst>
              <a:ext uri="{FF2B5EF4-FFF2-40B4-BE49-F238E27FC236}">
                <a16:creationId xmlns:a16="http://schemas.microsoft.com/office/drawing/2014/main" id="{46938196-9420-47F6-9BFB-25517E09A7CD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1679575"/>
            <a:ext cx="4592638" cy="3989388"/>
            <a:chOff x="244427" y="1679990"/>
            <a:chExt cx="4592756" cy="398929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EE49676-1938-4D93-AAC9-18CDB5019213}"/>
                </a:ext>
              </a:extLst>
            </p:cNvPr>
            <p:cNvSpPr/>
            <p:nvPr/>
          </p:nvSpPr>
          <p:spPr>
            <a:xfrm>
              <a:off x="1149325" y="1818100"/>
              <a:ext cx="3660869" cy="349718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80" name="Rectangle 16">
              <a:extLst>
                <a:ext uri="{FF2B5EF4-FFF2-40B4-BE49-F238E27FC236}">
                  <a16:creationId xmlns:a16="http://schemas.microsoft.com/office/drawing/2014/main" id="{12D00BEF-5226-4D72-83D9-5F475AF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216" y="5243845"/>
              <a:ext cx="247656" cy="68260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81" name="Rectangle 17">
              <a:extLst>
                <a:ext uri="{FF2B5EF4-FFF2-40B4-BE49-F238E27FC236}">
                  <a16:creationId xmlns:a16="http://schemas.microsoft.com/office/drawing/2014/main" id="{AACA5364-CE3F-4EF9-B1FD-61BDF892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113" y="5231145"/>
              <a:ext cx="247656" cy="80960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82" name="Rectangle 18">
              <a:extLst>
                <a:ext uri="{FF2B5EF4-FFF2-40B4-BE49-F238E27FC236}">
                  <a16:creationId xmlns:a16="http://schemas.microsoft.com/office/drawing/2014/main" id="{31DA3C6D-D0B8-4501-B1F4-1E01F2EB9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597" y="5151772"/>
              <a:ext cx="247656" cy="160333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83" name="Rectangle 19">
              <a:extLst>
                <a:ext uri="{FF2B5EF4-FFF2-40B4-BE49-F238E27FC236}">
                  <a16:creationId xmlns:a16="http://schemas.microsoft.com/office/drawing/2014/main" id="{6031DB33-D6E7-4B9A-81FD-EEA479DE0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670" y="5034300"/>
              <a:ext cx="244481" cy="27780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84" name="Rectangle 20">
              <a:extLst>
                <a:ext uri="{FF2B5EF4-FFF2-40B4-BE49-F238E27FC236}">
                  <a16:creationId xmlns:a16="http://schemas.microsoft.com/office/drawing/2014/main" id="{0BC6C600-3FB8-40AC-BAC9-B204D75E7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66" y="4859679"/>
              <a:ext cx="247656" cy="452426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85" name="Rectangle 21">
              <a:extLst>
                <a:ext uri="{FF2B5EF4-FFF2-40B4-BE49-F238E27FC236}">
                  <a16:creationId xmlns:a16="http://schemas.microsoft.com/office/drawing/2014/main" id="{40F4E37F-FAEB-444A-9B71-FEC43B287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464" y="4707282"/>
              <a:ext cx="247656" cy="604823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86" name="Rectangle 22">
              <a:extLst>
                <a:ext uri="{FF2B5EF4-FFF2-40B4-BE49-F238E27FC236}">
                  <a16:creationId xmlns:a16="http://schemas.microsoft.com/office/drawing/2014/main" id="{0B473807-AEFB-46BC-BEE1-9DDC88915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60" y="4459638"/>
              <a:ext cx="249244" cy="852467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87" name="Rectangle 23">
              <a:extLst>
                <a:ext uri="{FF2B5EF4-FFF2-40B4-BE49-F238E27FC236}">
                  <a16:creationId xmlns:a16="http://schemas.microsoft.com/office/drawing/2014/main" id="{12FAED5B-7FFA-4838-8D02-F9BA23127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845" y="3708768"/>
              <a:ext cx="247656" cy="160333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88" name="Rectangle 24">
              <a:extLst>
                <a:ext uri="{FF2B5EF4-FFF2-40B4-BE49-F238E27FC236}">
                  <a16:creationId xmlns:a16="http://schemas.microsoft.com/office/drawing/2014/main" id="{E0E6A2CE-EB49-41C6-97C0-F3D789014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918" y="2354662"/>
              <a:ext cx="244481" cy="2957443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2889" name="Line 25">
              <a:extLst>
                <a:ext uri="{FF2B5EF4-FFF2-40B4-BE49-F238E27FC236}">
                  <a16:creationId xmlns:a16="http://schemas.microsoft.com/office/drawing/2014/main" id="{6A3B5521-54D8-4F7D-9FE2-1E1A29179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975" y="5312105"/>
              <a:ext cx="3694208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92890" name="Line 26">
              <a:extLst>
                <a:ext uri="{FF2B5EF4-FFF2-40B4-BE49-F238E27FC236}">
                  <a16:creationId xmlns:a16="http://schemas.microsoft.com/office/drawing/2014/main" id="{B7CB0516-3DA7-4962-8A08-BDFDEB39D1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2975" y="1818100"/>
              <a:ext cx="0" cy="34940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7430" name="Rectangle 27">
              <a:extLst>
                <a:ext uri="{FF2B5EF4-FFF2-40B4-BE49-F238E27FC236}">
                  <a16:creationId xmlns:a16="http://schemas.microsoft.com/office/drawing/2014/main" id="{2C63117D-B00C-4B17-BF1B-991581DBC7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35991" y="5148678"/>
              <a:ext cx="32733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2880" tIns="0" rIns="0" bIns="0" anchor="ctr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7431" name="Rectangle 28">
              <a:extLst>
                <a:ext uri="{FF2B5EF4-FFF2-40B4-BE49-F238E27FC236}">
                  <a16:creationId xmlns:a16="http://schemas.microsoft.com/office/drawing/2014/main" id="{7B3B2DDF-273A-4176-9687-79A60ABE07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3325" y="4454940"/>
              <a:ext cx="4700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2880" tIns="0" rIns="0" bIns="0" anchor="ctr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b="1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17432" name="Rectangle 29">
              <a:extLst>
                <a:ext uri="{FF2B5EF4-FFF2-40B4-BE49-F238E27FC236}">
                  <a16:creationId xmlns:a16="http://schemas.microsoft.com/office/drawing/2014/main" id="{9452A1E6-1569-4451-A86F-FDCA3412E0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3325" y="3761203"/>
              <a:ext cx="4700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2880" tIns="0" rIns="0" bIns="0" anchor="ctr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b="1">
                  <a:solidFill>
                    <a:schemeClr val="tx2"/>
                  </a:solidFill>
                </a:rPr>
                <a:t>20</a:t>
              </a:r>
            </a:p>
          </p:txBody>
        </p:sp>
        <p:sp>
          <p:nvSpPr>
            <p:cNvPr id="17433" name="Rectangle 30">
              <a:extLst>
                <a:ext uri="{FF2B5EF4-FFF2-40B4-BE49-F238E27FC236}">
                  <a16:creationId xmlns:a16="http://schemas.microsoft.com/office/drawing/2014/main" id="{2F087E1B-9E20-46B3-B160-E049CD2A2E7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3325" y="3067465"/>
              <a:ext cx="4700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2880" tIns="0" rIns="0" bIns="0" anchor="ctr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b="1">
                  <a:solidFill>
                    <a:schemeClr val="tx2"/>
                  </a:solidFill>
                </a:rPr>
                <a:t>30</a:t>
              </a:r>
            </a:p>
          </p:txBody>
        </p:sp>
        <p:sp>
          <p:nvSpPr>
            <p:cNvPr id="17434" name="Rectangle 31">
              <a:extLst>
                <a:ext uri="{FF2B5EF4-FFF2-40B4-BE49-F238E27FC236}">
                  <a16:creationId xmlns:a16="http://schemas.microsoft.com/office/drawing/2014/main" id="{9C482818-D925-4BCB-898A-6BE09AD4C6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3325" y="2373728"/>
              <a:ext cx="4700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2880" tIns="0" rIns="0" bIns="0" anchor="ctr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b="1">
                  <a:solidFill>
                    <a:schemeClr val="tx2"/>
                  </a:solidFill>
                </a:rPr>
                <a:t>40</a:t>
              </a:r>
            </a:p>
          </p:txBody>
        </p:sp>
        <p:sp>
          <p:nvSpPr>
            <p:cNvPr id="17435" name="Rectangle 32">
              <a:extLst>
                <a:ext uri="{FF2B5EF4-FFF2-40B4-BE49-F238E27FC236}">
                  <a16:creationId xmlns:a16="http://schemas.microsoft.com/office/drawing/2014/main" id="{3B150C63-67EE-4205-8C63-F32DCACD82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3325" y="1679990"/>
              <a:ext cx="4700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2880" tIns="0" rIns="0" bIns="0" anchor="ctr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b="1">
                  <a:solidFill>
                    <a:schemeClr val="tx2"/>
                  </a:solidFill>
                </a:rPr>
                <a:t>50</a:t>
              </a:r>
            </a:p>
          </p:txBody>
        </p:sp>
        <p:sp>
          <p:nvSpPr>
            <p:cNvPr id="292897" name="Line 33">
              <a:extLst>
                <a:ext uri="{FF2B5EF4-FFF2-40B4-BE49-F238E27FC236}">
                  <a16:creationId xmlns:a16="http://schemas.microsoft.com/office/drawing/2014/main" id="{0387CE7E-E130-4C71-ABF4-C9695B91B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9785" y="4612035"/>
              <a:ext cx="1095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92898" name="Line 34">
              <a:extLst>
                <a:ext uri="{FF2B5EF4-FFF2-40B4-BE49-F238E27FC236}">
                  <a16:creationId xmlns:a16="http://schemas.microsoft.com/office/drawing/2014/main" id="{5FD36150-DBCF-4B52-9140-5921A39A10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3435" y="3913551"/>
              <a:ext cx="1095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92899" name="Line 35">
              <a:extLst>
                <a:ext uri="{FF2B5EF4-FFF2-40B4-BE49-F238E27FC236}">
                  <a16:creationId xmlns:a16="http://schemas.microsoft.com/office/drawing/2014/main" id="{9FAE1011-9801-4317-AE35-B80794431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3435" y="3215067"/>
              <a:ext cx="1095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92900" name="Line 36">
              <a:extLst>
                <a:ext uri="{FF2B5EF4-FFF2-40B4-BE49-F238E27FC236}">
                  <a16:creationId xmlns:a16="http://schemas.microsoft.com/office/drawing/2014/main" id="{236944CC-E300-4782-B024-FA37B811C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3435" y="2516583"/>
              <a:ext cx="1095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92901" name="Line 37">
              <a:extLst>
                <a:ext uri="{FF2B5EF4-FFF2-40B4-BE49-F238E27FC236}">
                  <a16:creationId xmlns:a16="http://schemas.microsoft.com/office/drawing/2014/main" id="{C56AC9DD-BE46-4F5D-AAAC-A3B2D08C4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3435" y="1818100"/>
              <a:ext cx="1095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7441" name="Text Box 38">
              <a:extLst>
                <a:ext uri="{FF2B5EF4-FFF2-40B4-BE49-F238E27FC236}">
                  <a16:creationId xmlns:a16="http://schemas.microsoft.com/office/drawing/2014/main" id="{DF4F3F3A-BA80-462C-B700-D34C8604D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8073" y="4979619"/>
              <a:ext cx="24846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/>
                <a:t>1.0</a:t>
              </a:r>
            </a:p>
          </p:txBody>
        </p:sp>
        <p:sp>
          <p:nvSpPr>
            <p:cNvPr id="17442" name="Text Box 39">
              <a:extLst>
                <a:ext uri="{FF2B5EF4-FFF2-40B4-BE49-F238E27FC236}">
                  <a16:creationId xmlns:a16="http://schemas.microsoft.com/office/drawing/2014/main" id="{A266E2F4-47FE-484A-A7A2-97436D3F6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2973" y="4761898"/>
              <a:ext cx="24846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/>
                <a:t>2.2</a:t>
              </a:r>
            </a:p>
          </p:txBody>
        </p:sp>
        <p:sp>
          <p:nvSpPr>
            <p:cNvPr id="17443" name="Text Box 40">
              <a:extLst>
                <a:ext uri="{FF2B5EF4-FFF2-40B4-BE49-F238E27FC236}">
                  <a16:creationId xmlns:a16="http://schemas.microsoft.com/office/drawing/2014/main" id="{58DA1689-7BA6-438F-AED7-3F7849AFF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613" y="4194709"/>
              <a:ext cx="33451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/>
                <a:t>11.6</a:t>
              </a:r>
            </a:p>
          </p:txBody>
        </p:sp>
        <p:sp>
          <p:nvSpPr>
            <p:cNvPr id="17444" name="Text Box 41">
              <a:extLst>
                <a:ext uri="{FF2B5EF4-FFF2-40B4-BE49-F238E27FC236}">
                  <a16:creationId xmlns:a16="http://schemas.microsoft.com/office/drawing/2014/main" id="{10BFBDE1-AA9F-4D69-BDD6-09F0AAEB7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5894" y="2094447"/>
              <a:ext cx="3478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/>
                <a:t>42.1</a:t>
              </a:r>
            </a:p>
          </p:txBody>
        </p:sp>
        <p:sp>
          <p:nvSpPr>
            <p:cNvPr id="17445" name="Text Box 56">
              <a:extLst>
                <a:ext uri="{FF2B5EF4-FFF2-40B4-BE49-F238E27FC236}">
                  <a16:creationId xmlns:a16="http://schemas.microsoft.com/office/drawing/2014/main" id="{3DE91269-3915-4CC7-959F-0A7C0AC34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3722" y="5382761"/>
              <a:ext cx="39113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b="1">
                  <a:solidFill>
                    <a:schemeClr val="tx2"/>
                  </a:solidFill>
                </a:rPr>
                <a:t>&lt;23</a:t>
              </a:r>
            </a:p>
          </p:txBody>
        </p:sp>
        <p:sp>
          <p:nvSpPr>
            <p:cNvPr id="17446" name="Text Box 57">
              <a:extLst>
                <a:ext uri="{FF2B5EF4-FFF2-40B4-BE49-F238E27FC236}">
                  <a16:creationId xmlns:a16="http://schemas.microsoft.com/office/drawing/2014/main" id="{CC4AC87D-D004-4685-97D4-A4DF7F6D2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5317" y="5382761"/>
              <a:ext cx="25648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b="1">
                  <a:solidFill>
                    <a:schemeClr val="tx2"/>
                  </a:solidFill>
                </a:rPr>
                <a:t>25</a:t>
              </a:r>
            </a:p>
          </p:txBody>
        </p:sp>
        <p:sp>
          <p:nvSpPr>
            <p:cNvPr id="17447" name="Text Box 58">
              <a:extLst>
                <a:ext uri="{FF2B5EF4-FFF2-40B4-BE49-F238E27FC236}">
                  <a16:creationId xmlns:a16="http://schemas.microsoft.com/office/drawing/2014/main" id="{07C41B47-2283-4C69-A714-CC9666E0B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3392" y="5382761"/>
              <a:ext cx="25648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b="1">
                  <a:solidFill>
                    <a:schemeClr val="tx2"/>
                  </a:solidFill>
                </a:rPr>
                <a:t>31</a:t>
              </a:r>
            </a:p>
          </p:txBody>
        </p:sp>
        <p:sp>
          <p:nvSpPr>
            <p:cNvPr id="17448" name="Text Box 59">
              <a:extLst>
                <a:ext uri="{FF2B5EF4-FFF2-40B4-BE49-F238E27FC236}">
                  <a16:creationId xmlns:a16="http://schemas.microsoft.com/office/drawing/2014/main" id="{E4ACE237-9A37-4CAF-9436-9C4334D65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4449" y="5392286"/>
              <a:ext cx="38311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b="1">
                  <a:solidFill>
                    <a:schemeClr val="tx2"/>
                  </a:solidFill>
                  <a:sym typeface="Symbol" panose="05050102010706020507" pitchFamily="18" charset="2"/>
                </a:rPr>
                <a:t>35</a:t>
              </a:r>
              <a:endParaRPr lang="en-US" altLang="de-DE" sz="1800" b="1">
                <a:solidFill>
                  <a:schemeClr val="tx2"/>
                </a:solidFill>
              </a:endParaRPr>
            </a:p>
          </p:txBody>
        </p:sp>
        <p:sp>
          <p:nvSpPr>
            <p:cNvPr id="9280" name="Text Box 64">
              <a:extLst>
                <a:ext uri="{FF2B5EF4-FFF2-40B4-BE49-F238E27FC236}">
                  <a16:creationId xmlns:a16="http://schemas.microsoft.com/office/drawing/2014/main" id="{821F2E8D-48DF-4B35-82D2-BBD4DE7AF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631" y="1838736"/>
              <a:ext cx="766783" cy="407978"/>
            </a:xfrm>
            <a:prstGeom prst="roundRect">
              <a:avLst/>
            </a:prstGeom>
            <a:no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de-DE" sz="1800" b="1" dirty="0"/>
                <a:t>Men</a:t>
              </a:r>
              <a:r>
                <a:rPr lang="en-US" altLang="de-DE" sz="1800" b="1" baseline="30000" dirty="0"/>
                <a:t>1</a:t>
              </a:r>
              <a:endParaRPr lang="en-US" altLang="de-DE" sz="1800" b="1" dirty="0"/>
            </a:p>
          </p:txBody>
        </p:sp>
        <p:sp>
          <p:nvSpPr>
            <p:cNvPr id="292931" name="Line 67">
              <a:extLst>
                <a:ext uri="{FF2B5EF4-FFF2-40B4-BE49-F238E27FC236}">
                  <a16:creationId xmlns:a16="http://schemas.microsoft.com/office/drawing/2014/main" id="{B419B367-CB02-4575-8B8E-A6473BEE80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9785" y="5312105"/>
              <a:ext cx="1095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69" name="Rectangle 31">
              <a:extLst>
                <a:ext uri="{FF2B5EF4-FFF2-40B4-BE49-F238E27FC236}">
                  <a16:creationId xmlns:a16="http://schemas.microsoft.com/office/drawing/2014/main" id="{6CEDA7D7-67E0-408F-A336-1D96063110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-448492" y="3399998"/>
              <a:ext cx="1693823" cy="307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2880" tIns="0" rIns="0" bIns="0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altLang="de-DE" sz="2000" b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  <a:cs typeface="+mn-cs"/>
                </a:rPr>
                <a:t>Relative risk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7C98334-6A17-4EAF-AEA1-30F5A177D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175" y="1588"/>
            <a:ext cx="7686675" cy="831850"/>
          </a:xfrm>
        </p:spPr>
        <p:txBody>
          <a:bodyPr/>
          <a:lstStyle/>
          <a:p>
            <a:pPr>
              <a:defRPr/>
            </a:pPr>
            <a:r>
              <a:rPr lang="en-US" sz="2400" kern="1200" dirty="0"/>
              <a:t>Lifestyle Intervention </a:t>
            </a:r>
            <a:br>
              <a:rPr lang="en-US" sz="2400" kern="1200" dirty="0"/>
            </a:br>
            <a:r>
              <a:rPr lang="en-US" sz="2400" kern="1200" dirty="0"/>
              <a:t>Phase II: Weight Loss Maintenance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24663A3-9288-4F5F-B76B-0EB109AAEF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700" y="995363"/>
            <a:ext cx="6780213" cy="501015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kern="1200" dirty="0"/>
              <a:t>Months 7-12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kern="1200" dirty="0"/>
              <a:t>Reduced contact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2 group sessions/month 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1 individual session/month</a:t>
            </a:r>
          </a:p>
          <a:p>
            <a:pPr marL="1273175" lvl="3" indent="-4572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2 face-to-face contacts/month required; 3 recommended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kern="1200" dirty="0"/>
              <a:t>Individual weight loss goal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continue weight loss if &lt;10%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kern="1200" dirty="0">
                <a:ea typeface="+mn-ea"/>
                <a:cs typeface="+mn-cs"/>
              </a:rPr>
              <a:t>weight maintenance if ≥10%</a:t>
            </a:r>
          </a:p>
        </p:txBody>
      </p:sp>
      <p:sp>
        <p:nvSpPr>
          <p:cNvPr id="54276" name="Espace réservé du texte 3">
            <a:extLst>
              <a:ext uri="{FF2B5EF4-FFF2-40B4-BE49-F238E27FC236}">
                <a16:creationId xmlns:a16="http://schemas.microsoft.com/office/drawing/2014/main" id="{A41B6329-0A3E-434F-96F5-BBE4B2F73555}"/>
              </a:ext>
            </a:extLst>
          </p:cNvPr>
          <p:cNvSpPr txBox="1">
            <a:spLocks/>
          </p:cNvSpPr>
          <p:nvPr/>
        </p:nvSpPr>
        <p:spPr bwMode="auto">
          <a:xfrm>
            <a:off x="2124075" y="6105525"/>
            <a:ext cx="6800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Font typeface="Arial" panose="020B0604020202020204" pitchFamily="34" charset="0"/>
              <a:buNone/>
            </a:pPr>
            <a:r>
              <a:rPr lang="en-US" altLang="fr-FR" sz="1000"/>
              <a:t>Adapted from </a:t>
            </a:r>
            <a:r>
              <a:rPr lang="fr-CA" altLang="fr-FR" sz="1000"/>
              <a:t>Look AHEAD Research Group </a:t>
            </a:r>
            <a:r>
              <a:rPr lang="en-US" altLang="fr-FR" sz="1000"/>
              <a:t>Control Clin Trials 2003;24:610-28</a:t>
            </a:r>
            <a:r>
              <a:rPr lang="fr-CA" altLang="fr-FR" sz="1000"/>
              <a:t> </a:t>
            </a:r>
            <a:endParaRPr lang="en-US" altLang="fr-FR" sz="100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A571B12-D464-4B2D-92FF-72F807994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pPr>
              <a:defRPr/>
            </a:pPr>
            <a:r>
              <a:rPr lang="en-US" kern="1200" dirty="0"/>
              <a:t>Diabetes Support and Education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97E6F2D-97CB-4021-A03B-DE60C9163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kern="1200" dirty="0"/>
              <a:t>3-4 meetings/year to promote retention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kern="1200" dirty="0"/>
              <a:t>Health education topics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kern="1200" dirty="0">
                <a:ea typeface="+mn-ea"/>
                <a:cs typeface="+mn-cs"/>
              </a:rPr>
              <a:t>diet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kern="1200" dirty="0">
                <a:ea typeface="+mn-ea"/>
                <a:cs typeface="+mn-cs"/>
              </a:rPr>
              <a:t>exercise</a:t>
            </a:r>
          </a:p>
          <a:p>
            <a:pPr marL="1273175" lvl="3" indent="-457200">
              <a:lnSpc>
                <a:spcPct val="9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kern="1200" dirty="0">
                <a:ea typeface="+mn-ea"/>
                <a:cs typeface="+mn-cs"/>
              </a:rPr>
              <a:t>social support</a:t>
            </a:r>
          </a:p>
          <a:p>
            <a:pPr>
              <a:buClr>
                <a:srgbClr val="FF0000"/>
              </a:buClr>
              <a:defRPr/>
            </a:pPr>
            <a:endParaRPr lang="en-US" sz="3600" dirty="0"/>
          </a:p>
        </p:txBody>
      </p:sp>
      <p:sp>
        <p:nvSpPr>
          <p:cNvPr id="55300" name="Espace réservé du texte 3">
            <a:extLst>
              <a:ext uri="{FF2B5EF4-FFF2-40B4-BE49-F238E27FC236}">
                <a16:creationId xmlns:a16="http://schemas.microsoft.com/office/drawing/2014/main" id="{5BCB062D-4A7A-47A8-9F33-1D5F8879B2AE}"/>
              </a:ext>
            </a:extLst>
          </p:cNvPr>
          <p:cNvSpPr txBox="1">
            <a:spLocks/>
          </p:cNvSpPr>
          <p:nvPr/>
        </p:nvSpPr>
        <p:spPr bwMode="auto">
          <a:xfrm>
            <a:off x="2124075" y="6105525"/>
            <a:ext cx="6800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Font typeface="Arial" panose="020B0604020202020204" pitchFamily="34" charset="0"/>
              <a:buNone/>
            </a:pPr>
            <a:r>
              <a:rPr lang="en-US" altLang="fr-FR" sz="1000"/>
              <a:t>Adapted from </a:t>
            </a:r>
            <a:r>
              <a:rPr lang="fr-CA" altLang="fr-FR" sz="1000"/>
              <a:t>Look AHEAD Research Group </a:t>
            </a:r>
            <a:r>
              <a:rPr lang="en-US" altLang="fr-FR" sz="1000"/>
              <a:t>Control Clin Trials 2003;24:610-28</a:t>
            </a:r>
            <a:r>
              <a:rPr lang="fr-CA" altLang="fr-FR" sz="1000"/>
              <a:t> </a:t>
            </a:r>
            <a:endParaRPr lang="en-US" altLang="fr-FR" sz="100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>
            <a:extLst>
              <a:ext uri="{FF2B5EF4-FFF2-40B4-BE49-F238E27FC236}">
                <a16:creationId xmlns:a16="http://schemas.microsoft.com/office/drawing/2014/main" id="{B2AFD69C-A110-4904-87F6-D5267807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fr-CA" altLang="fr-FR"/>
              <a:t>Baseline Characteristics of Participants</a:t>
            </a:r>
          </a:p>
        </p:txBody>
      </p:sp>
      <p:sp>
        <p:nvSpPr>
          <p:cNvPr id="56323" name="Espace réservé du texte 3">
            <a:extLst>
              <a:ext uri="{FF2B5EF4-FFF2-40B4-BE49-F238E27FC236}">
                <a16:creationId xmlns:a16="http://schemas.microsoft.com/office/drawing/2014/main" id="{5FFBDEC0-853C-4165-B305-50B8EA1133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210300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from: </a:t>
            </a:r>
            <a:r>
              <a:rPr altLang="fr-FR"/>
              <a:t>Look AHEAD Research Group </a:t>
            </a:r>
            <a:r>
              <a:rPr lang="en-US" altLang="fr-FR"/>
              <a:t>Obesity (Silver Spring) 2006;14:737-52</a:t>
            </a:r>
          </a:p>
          <a:p>
            <a:pPr>
              <a:spcBef>
                <a:spcPct val="0"/>
              </a:spcBef>
            </a:pPr>
            <a:r>
              <a:rPr lang="en-US" altLang="fr-FR"/>
              <a:t>and </a:t>
            </a:r>
            <a:r>
              <a:rPr altLang="fr-FR"/>
              <a:t>Look AHEAD Research Group </a:t>
            </a:r>
            <a:r>
              <a:rPr lang="en-US" altLang="fr-FR"/>
              <a:t>Diabetes Care 2007;30:1374-1383</a:t>
            </a:r>
            <a:r>
              <a:rPr altLang="fr-FR"/>
              <a:t> </a:t>
            </a:r>
            <a:endParaRPr lang="en-US" altLang="fr-FR"/>
          </a:p>
          <a:p>
            <a:pPr>
              <a:spcBef>
                <a:spcPct val="0"/>
              </a:spcBef>
            </a:pPr>
            <a:endParaRPr alt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C2C6D4F-4893-4F2B-919F-EF7BB2109344}"/>
              </a:ext>
            </a:extLst>
          </p:cNvPr>
          <p:cNvGraphicFramePr>
            <a:graphicFrameLocks noGrp="1"/>
          </p:cNvGraphicFramePr>
          <p:nvPr/>
        </p:nvGraphicFramePr>
        <p:xfrm>
          <a:off x="681876" y="1328004"/>
          <a:ext cx="8043024" cy="43363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351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039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Lifestyle intervention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(N=2570)</a:t>
                      </a: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Diabetes support and education (</a:t>
                      </a: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N=2575)</a:t>
                      </a:r>
                    </a:p>
                  </a:txBody>
                  <a:tcPr marL="90601" marR="9060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Women (%)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59.3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59.6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6FFCC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Age (years)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58.6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58.9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6FFCC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Insulin users (%)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6FFCC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Baseline BMI (kg/m</a:t>
                      </a:r>
                      <a:r>
                        <a:rPr kumimoji="0" lang="en-US" sz="1800" b="1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35.9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36.0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6FFCC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Baseline weight (kg)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100.5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100.9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6FFCC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Baseline waist (cm)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113.8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114.1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6FFCC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History of prior cardiovascular disease event (%)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6FFCC"/>
                        </a:solidFill>
                        <a:effectLst/>
                        <a:latin typeface="Arial" charset="0"/>
                      </a:endParaRPr>
                    </a:p>
                  </a:txBody>
                  <a:tcPr marL="90601" marR="90601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CA080F5-88A5-4284-9E61-55ADAAD7A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altLang="fr-FR"/>
              <a:t>Assessments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F3C551-94DD-4D7D-AA56-D53B780ACD0E}"/>
              </a:ext>
            </a:extLst>
          </p:cNvPr>
          <p:cNvSpPr/>
          <p:nvPr/>
        </p:nvSpPr>
        <p:spPr>
          <a:xfrm>
            <a:off x="622300" y="1506538"/>
            <a:ext cx="8166100" cy="37306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dirty="0">
                <a:latin typeface="+mn-lt"/>
                <a:cs typeface="+mn-cs"/>
              </a:rPr>
              <a:t>Annual clinic visits</a:t>
            </a:r>
          </a:p>
          <a:p>
            <a:pPr marL="1273175" lvl="3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Weight, blood pressure, lipids.</a:t>
            </a:r>
          </a:p>
          <a:p>
            <a:pPr marL="1273175" lvl="3" indent="-4572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Fitness with maximum treadmill test at baseline and sub-max at years 1 and 4.</a:t>
            </a:r>
          </a:p>
          <a:p>
            <a:pPr marL="815975" lvl="3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100000"/>
              <a:defRPr/>
            </a:pPr>
            <a:endParaRPr lang="en-US" sz="1000" dirty="0">
              <a:latin typeface="+mn-lt"/>
              <a:cs typeface="+mn-cs"/>
            </a:endParaRPr>
          </a:p>
          <a:p>
            <a:pPr lvl="1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dirty="0">
                <a:latin typeface="+mn-lt"/>
                <a:cs typeface="+mn-cs"/>
              </a:rPr>
              <a:t>Participant’s own physician is responsible for medical care and changes in medications.</a:t>
            </a:r>
            <a:endParaRPr lang="fr-CA" sz="3200" dirty="0">
              <a:latin typeface="+mn-lt"/>
              <a:cs typeface="+mn-cs"/>
            </a:endParaRPr>
          </a:p>
        </p:txBody>
      </p:sp>
      <p:sp>
        <p:nvSpPr>
          <p:cNvPr id="57348" name="Espace réservé du texte 3">
            <a:extLst>
              <a:ext uri="{FF2B5EF4-FFF2-40B4-BE49-F238E27FC236}">
                <a16:creationId xmlns:a16="http://schemas.microsoft.com/office/drawing/2014/main" id="{EC816820-2C86-4744-B6F8-2EEEFA9D32AC}"/>
              </a:ext>
            </a:extLst>
          </p:cNvPr>
          <p:cNvSpPr txBox="1">
            <a:spLocks/>
          </p:cNvSpPr>
          <p:nvPr/>
        </p:nvSpPr>
        <p:spPr bwMode="auto">
          <a:xfrm>
            <a:off x="2124075" y="6105525"/>
            <a:ext cx="6800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Font typeface="Arial" panose="020B0604020202020204" pitchFamily="34" charset="0"/>
              <a:buNone/>
            </a:pPr>
            <a:r>
              <a:rPr lang="en-US" altLang="fr-FR" sz="1000"/>
              <a:t>Adapted from </a:t>
            </a:r>
            <a:r>
              <a:rPr lang="fr-CA" altLang="fr-FR" sz="1000"/>
              <a:t>Look AHEAD Research Group </a:t>
            </a:r>
            <a:r>
              <a:rPr lang="en-US" altLang="fr-FR" sz="1000"/>
              <a:t>Control Clin Trials 2003;24:610-28</a:t>
            </a:r>
            <a:r>
              <a:rPr lang="fr-CA" altLang="fr-FR" sz="1000"/>
              <a:t> </a:t>
            </a:r>
            <a:endParaRPr lang="en-US" altLang="fr-FR" sz="100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>
            <a:extLst>
              <a:ext uri="{FF2B5EF4-FFF2-40B4-BE49-F238E27FC236}">
                <a16:creationId xmlns:a16="http://schemas.microsoft.com/office/drawing/2014/main" id="{EED8E55D-D591-4EA6-80FD-5545CBC4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Weight Loss at 1 Year</a:t>
            </a:r>
          </a:p>
        </p:txBody>
      </p:sp>
      <p:sp>
        <p:nvSpPr>
          <p:cNvPr id="58371" name="Espace réservé du texte 3">
            <a:extLst>
              <a:ext uri="{FF2B5EF4-FFF2-40B4-BE49-F238E27FC236}">
                <a16:creationId xmlns:a16="http://schemas.microsoft.com/office/drawing/2014/main" id="{1419D2CE-F2D5-4AE2-BF87-900849AC2F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72200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</a:t>
            </a:r>
            <a:r>
              <a:rPr altLang="fr-FR"/>
              <a:t>Look AHEAD Research Group </a:t>
            </a:r>
            <a:r>
              <a:rPr lang="en-US" altLang="fr-FR"/>
              <a:t>Diabetes Care 2007;30:1374-1383</a:t>
            </a:r>
            <a:r>
              <a:rPr altLang="fr-FR"/>
              <a:t> </a:t>
            </a:r>
            <a:endParaRPr lang="en-US" altLang="fr-FR"/>
          </a:p>
          <a:p>
            <a:pPr>
              <a:spcBef>
                <a:spcPct val="0"/>
              </a:spcBef>
            </a:pPr>
            <a:endParaRPr altLang="fr-FR"/>
          </a:p>
        </p:txBody>
      </p:sp>
      <p:grpSp>
        <p:nvGrpSpPr>
          <p:cNvPr id="58372" name="Groupe 2">
            <a:extLst>
              <a:ext uri="{FF2B5EF4-FFF2-40B4-BE49-F238E27FC236}">
                <a16:creationId xmlns:a16="http://schemas.microsoft.com/office/drawing/2014/main" id="{BE4E8E5E-C0DF-4DE5-A738-5E01A3B20892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979488"/>
            <a:ext cx="7235825" cy="4614862"/>
            <a:chOff x="535422" y="1055240"/>
            <a:chExt cx="7235785" cy="46148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F97F7AC-8860-4C85-AD23-3CFE7A8F1F3C}"/>
                </a:ext>
              </a:extLst>
            </p:cNvPr>
            <p:cNvSpPr/>
            <p:nvPr/>
          </p:nvSpPr>
          <p:spPr>
            <a:xfrm>
              <a:off x="2040364" y="1479102"/>
              <a:ext cx="5730843" cy="411162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377" name="Rectangle 4">
              <a:extLst>
                <a:ext uri="{FF2B5EF4-FFF2-40B4-BE49-F238E27FC236}">
                  <a16:creationId xmlns:a16="http://schemas.microsoft.com/office/drawing/2014/main" id="{B76997C2-7AFC-4C47-8252-643EFDDB3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744" y="5395465"/>
              <a:ext cx="2032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 b="1">
                  <a:solidFill>
                    <a:schemeClr val="tx2"/>
                  </a:solidFill>
                </a:rPr>
                <a:t>-9</a:t>
              </a:r>
              <a:endParaRPr lang="en-US" altLang="fr-FR" sz="1800">
                <a:solidFill>
                  <a:schemeClr val="tx2"/>
                </a:solidFill>
              </a:endParaRPr>
            </a:p>
          </p:txBody>
        </p:sp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C6CFCDAD-A9C1-4D76-B6ED-A47FFC6BA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189" y="5590727"/>
              <a:ext cx="3175" cy="698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C86FCE8A-9201-4872-93BC-A73B44F9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433" y="1469577"/>
              <a:ext cx="1055681" cy="37766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879CD02F-F8B8-4CD5-90D2-332FC9A21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0679" y="1469577"/>
              <a:ext cx="1055682" cy="1952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381" name="Rectangle 9">
              <a:extLst>
                <a:ext uri="{FF2B5EF4-FFF2-40B4-BE49-F238E27FC236}">
                  <a16:creationId xmlns:a16="http://schemas.microsoft.com/office/drawing/2014/main" id="{77794920-2018-4648-AE74-10E97E7AF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577" y="1055240"/>
              <a:ext cx="650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400" b="1">
                  <a:solidFill>
                    <a:schemeClr val="tx2"/>
                  </a:solidFill>
                </a:rPr>
                <a:t>ILI</a:t>
              </a:r>
              <a:endParaRPr lang="en-US" altLang="fr-FR" sz="2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3F09923A-3CDD-4E26-A7BA-6615FC9EA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5601" y="1479102"/>
              <a:ext cx="1588" cy="4111625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79AEF81A-8CBD-4B8B-B803-19BF19FC3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1301" y="1939477"/>
              <a:ext cx="114299" cy="0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5A1AD024-E759-4F28-9269-C7900887C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1301" y="2387152"/>
              <a:ext cx="114299" cy="3175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F149C106-AAA0-44C0-B763-895CA515E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1301" y="2850702"/>
              <a:ext cx="114299" cy="1588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06A6C976-CAF2-4545-BFFA-AF8440C25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1301" y="3309490"/>
              <a:ext cx="114299" cy="3175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0F14ECEC-AB5D-4AF8-8EFC-97200A9B9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1301" y="3773040"/>
              <a:ext cx="114299" cy="1587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AF17233F-6C67-46FA-A34B-74D353D4E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1301" y="4220715"/>
              <a:ext cx="114299" cy="3175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80DCF931-423D-49A8-AAB4-82AB3907DE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1301" y="4681090"/>
              <a:ext cx="114299" cy="1587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3CDF203E-4054-49E6-AA76-67DF71031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1301" y="5143052"/>
              <a:ext cx="114299" cy="3175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2D41B89F-2DAE-49BF-B88A-16F0176AC9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1301" y="5590727"/>
              <a:ext cx="114299" cy="3175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392" name="Rectangle 23">
              <a:extLst>
                <a:ext uri="{FF2B5EF4-FFF2-40B4-BE49-F238E27FC236}">
                  <a16:creationId xmlns:a16="http://schemas.microsoft.com/office/drawing/2014/main" id="{F6AD275E-67AE-4E64-AA8C-CEDA6288A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082" y="1282329"/>
              <a:ext cx="127121" cy="275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 b="1">
                  <a:solidFill>
                    <a:schemeClr val="tx2"/>
                  </a:solidFill>
                </a:rPr>
                <a:t>0</a:t>
              </a:r>
              <a:endParaRPr lang="en-US" altLang="fr-FR" sz="1800">
                <a:solidFill>
                  <a:schemeClr val="tx2"/>
                </a:solidFill>
              </a:endParaRPr>
            </a:p>
          </p:txBody>
        </p:sp>
        <p:sp>
          <p:nvSpPr>
            <p:cNvPr id="58393" name="Rectangle 24">
              <a:extLst>
                <a:ext uri="{FF2B5EF4-FFF2-40B4-BE49-F238E27FC236}">
                  <a16:creationId xmlns:a16="http://schemas.microsoft.com/office/drawing/2014/main" id="{063E7293-38B4-4FC1-B0C9-4CA1354DF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744" y="1742728"/>
              <a:ext cx="203682" cy="275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 b="1">
                  <a:solidFill>
                    <a:schemeClr val="tx2"/>
                  </a:solidFill>
                </a:rPr>
                <a:t>-1</a:t>
              </a:r>
              <a:endParaRPr lang="en-US" altLang="fr-FR" sz="1800">
                <a:solidFill>
                  <a:schemeClr val="tx2"/>
                </a:solidFill>
              </a:endParaRPr>
            </a:p>
          </p:txBody>
        </p:sp>
        <p:sp>
          <p:nvSpPr>
            <p:cNvPr id="58394" name="Rectangle 25">
              <a:extLst>
                <a:ext uri="{FF2B5EF4-FFF2-40B4-BE49-F238E27FC236}">
                  <a16:creationId xmlns:a16="http://schemas.microsoft.com/office/drawing/2014/main" id="{BDB30178-E9D2-4DD1-9154-78D1D7E23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744" y="2190683"/>
              <a:ext cx="205126" cy="27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 b="1">
                  <a:solidFill>
                    <a:schemeClr val="tx2"/>
                  </a:solidFill>
                </a:rPr>
                <a:t>-2</a:t>
              </a:r>
              <a:endParaRPr lang="en-US" altLang="fr-FR" sz="1800">
                <a:solidFill>
                  <a:schemeClr val="tx2"/>
                </a:solidFill>
              </a:endParaRPr>
            </a:p>
          </p:txBody>
        </p:sp>
        <p:sp>
          <p:nvSpPr>
            <p:cNvPr id="58395" name="Rectangle 26">
              <a:extLst>
                <a:ext uri="{FF2B5EF4-FFF2-40B4-BE49-F238E27FC236}">
                  <a16:creationId xmlns:a16="http://schemas.microsoft.com/office/drawing/2014/main" id="{C2C3C23B-EC5C-4EDA-9B6C-AE9CEF60D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744" y="2652637"/>
              <a:ext cx="205126" cy="27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 b="1">
                  <a:solidFill>
                    <a:schemeClr val="tx2"/>
                  </a:solidFill>
                </a:rPr>
                <a:t>-3</a:t>
              </a:r>
              <a:endParaRPr lang="en-US" altLang="fr-FR" sz="1800">
                <a:solidFill>
                  <a:schemeClr val="tx2"/>
                </a:solidFill>
              </a:endParaRPr>
            </a:p>
          </p:txBody>
        </p:sp>
        <p:sp>
          <p:nvSpPr>
            <p:cNvPr id="58396" name="Rectangle 27">
              <a:extLst>
                <a:ext uri="{FF2B5EF4-FFF2-40B4-BE49-F238E27FC236}">
                  <a16:creationId xmlns:a16="http://schemas.microsoft.com/office/drawing/2014/main" id="{1CE88D1A-0B6E-4837-8CBE-1808E2201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744" y="3116147"/>
              <a:ext cx="205126" cy="27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 b="1">
                  <a:solidFill>
                    <a:schemeClr val="tx2"/>
                  </a:solidFill>
                </a:rPr>
                <a:t>-4</a:t>
              </a:r>
              <a:endParaRPr lang="en-US" altLang="fr-FR" sz="1800">
                <a:solidFill>
                  <a:schemeClr val="tx2"/>
                </a:solidFill>
              </a:endParaRPr>
            </a:p>
          </p:txBody>
        </p:sp>
        <p:sp>
          <p:nvSpPr>
            <p:cNvPr id="58397" name="Rectangle 28">
              <a:extLst>
                <a:ext uri="{FF2B5EF4-FFF2-40B4-BE49-F238E27FC236}">
                  <a16:creationId xmlns:a16="http://schemas.microsoft.com/office/drawing/2014/main" id="{E7A59786-0E79-493F-9EE6-0FDC5E841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744" y="3576546"/>
              <a:ext cx="205126" cy="27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 b="1">
                  <a:solidFill>
                    <a:schemeClr val="tx2"/>
                  </a:solidFill>
                </a:rPr>
                <a:t>-5</a:t>
              </a:r>
              <a:endParaRPr lang="en-US" altLang="fr-FR" sz="1800">
                <a:solidFill>
                  <a:schemeClr val="tx2"/>
                </a:solidFill>
              </a:endParaRPr>
            </a:p>
          </p:txBody>
        </p:sp>
        <p:sp>
          <p:nvSpPr>
            <p:cNvPr id="58398" name="Rectangle 29">
              <a:extLst>
                <a:ext uri="{FF2B5EF4-FFF2-40B4-BE49-F238E27FC236}">
                  <a16:creationId xmlns:a16="http://schemas.microsoft.com/office/drawing/2014/main" id="{A8A021AC-C372-4987-9E1C-63758230A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744" y="4024502"/>
              <a:ext cx="205126" cy="27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 b="1">
                  <a:solidFill>
                    <a:schemeClr val="tx2"/>
                  </a:solidFill>
                </a:rPr>
                <a:t>-6</a:t>
              </a:r>
              <a:endParaRPr lang="en-US" altLang="fr-FR" sz="1800">
                <a:solidFill>
                  <a:schemeClr val="tx2"/>
                </a:solidFill>
              </a:endParaRPr>
            </a:p>
          </p:txBody>
        </p:sp>
        <p:sp>
          <p:nvSpPr>
            <p:cNvPr id="58399" name="Rectangle 30">
              <a:extLst>
                <a:ext uri="{FF2B5EF4-FFF2-40B4-BE49-F238E27FC236}">
                  <a16:creationId xmlns:a16="http://schemas.microsoft.com/office/drawing/2014/main" id="{41776AD2-2A5F-45B5-B411-43DAD0958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744" y="4486456"/>
              <a:ext cx="205126" cy="27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 b="1">
                  <a:solidFill>
                    <a:schemeClr val="tx2"/>
                  </a:solidFill>
                </a:rPr>
                <a:t>-7</a:t>
              </a:r>
              <a:endParaRPr lang="en-US" altLang="fr-FR" sz="1800">
                <a:solidFill>
                  <a:schemeClr val="tx2"/>
                </a:solidFill>
              </a:endParaRPr>
            </a:p>
          </p:txBody>
        </p:sp>
        <p:sp>
          <p:nvSpPr>
            <p:cNvPr id="58400" name="Rectangle 31">
              <a:extLst>
                <a:ext uri="{FF2B5EF4-FFF2-40B4-BE49-F238E27FC236}">
                  <a16:creationId xmlns:a16="http://schemas.microsoft.com/office/drawing/2014/main" id="{8869FF28-FEF9-4C59-B885-EA7CF3326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744" y="4946855"/>
              <a:ext cx="205126" cy="27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800" b="1">
                  <a:solidFill>
                    <a:schemeClr val="tx2"/>
                  </a:solidFill>
                </a:rPr>
                <a:t>-8</a:t>
              </a:r>
              <a:endParaRPr lang="en-US" altLang="fr-FR" sz="1800">
                <a:solidFill>
                  <a:schemeClr val="tx2"/>
                </a:solidFill>
              </a:endParaRPr>
            </a:p>
          </p:txBody>
        </p:sp>
        <p:sp>
          <p:nvSpPr>
            <p:cNvPr id="58401" name="Rectangle 33">
              <a:extLst>
                <a:ext uri="{FF2B5EF4-FFF2-40B4-BE49-F238E27FC236}">
                  <a16:creationId xmlns:a16="http://schemas.microsoft.com/office/drawing/2014/main" id="{898891D6-2481-48CA-80C4-A227296BC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948" y="1067683"/>
              <a:ext cx="799016" cy="36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400" b="1">
                  <a:solidFill>
                    <a:schemeClr val="tx2"/>
                  </a:solidFill>
                </a:rPr>
                <a:t>DSE</a:t>
              </a:r>
              <a:r>
                <a:rPr lang="en-US" altLang="fr-FR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 </a:t>
              </a:r>
              <a:endParaRPr lang="en-US" altLang="fr-FR" sz="24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402" name="Text Box 34">
              <a:extLst>
                <a:ext uri="{FF2B5EF4-FFF2-40B4-BE49-F238E27FC236}">
                  <a16:creationId xmlns:a16="http://schemas.microsoft.com/office/drawing/2014/main" id="{C73C3162-349D-4A6E-85DC-683D1CC75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4065" y="5142198"/>
              <a:ext cx="132440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2000"/>
                <a:t>p&lt;0.0001</a:t>
              </a:r>
              <a:r>
                <a:rPr lang="en-US" altLang="fr-FR" sz="200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F3C45374-9D2D-4C74-877E-245F491A8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476" y="1464815"/>
              <a:ext cx="5846731" cy="3175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56F0FC3C-CCC5-4D6C-A98F-F302B3260A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5422" y="1831527"/>
              <a:ext cx="831845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es-ES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Change</a:t>
              </a:r>
              <a:r>
                <a:rPr lang="es-ES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in </a:t>
              </a:r>
              <a:r>
                <a:rPr lang="es-ES" sz="2000" b="1" dirty="0" err="1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weight</a:t>
              </a:r>
              <a:r>
                <a:rPr lang="es-ES" sz="2000" b="1" dirty="0">
                  <a:solidFill>
                    <a:schemeClr val="tx2">
                      <a:lumMod val="50000"/>
                    </a:schemeClr>
                  </a:solidFill>
                  <a:latin typeface="Arial" charset="0"/>
                  <a:cs typeface="+mn-cs"/>
                </a:rPr>
                <a:t> (%)</a:t>
              </a:r>
            </a:p>
          </p:txBody>
        </p:sp>
        <p:sp>
          <p:nvSpPr>
            <p:cNvPr id="58405" name="Rectangle 38">
              <a:extLst>
                <a:ext uri="{FF2B5EF4-FFF2-40B4-BE49-F238E27FC236}">
                  <a16:creationId xmlns:a16="http://schemas.microsoft.com/office/drawing/2014/main" id="{AD54AD91-AFC4-4033-9709-C914A0852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703" y="5258843"/>
              <a:ext cx="749186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fr-FR" sz="2000"/>
                <a:t>8.6%</a:t>
              </a:r>
            </a:p>
          </p:txBody>
        </p:sp>
        <p:sp>
          <p:nvSpPr>
            <p:cNvPr id="58406" name="Rectangle 39">
              <a:extLst>
                <a:ext uri="{FF2B5EF4-FFF2-40B4-BE49-F238E27FC236}">
                  <a16:creationId xmlns:a16="http://schemas.microsoft.com/office/drawing/2014/main" id="{7EE6F89F-5DFF-48EF-A6C7-E8B73FE00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6131" y="1674066"/>
              <a:ext cx="78762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fr-FR" sz="2000"/>
                <a:t>0.7%</a:t>
              </a:r>
            </a:p>
          </p:txBody>
        </p:sp>
      </p:grpSp>
      <p:sp>
        <p:nvSpPr>
          <p:cNvPr id="40" name="Rectangle 3">
            <a:extLst>
              <a:ext uri="{FF2B5EF4-FFF2-40B4-BE49-F238E27FC236}">
                <a16:creationId xmlns:a16="http://schemas.microsoft.com/office/drawing/2014/main" id="{8958A6A2-2AE6-41F0-92D7-DA3C0C08B1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0265" y="4198434"/>
            <a:ext cx="3291968" cy="576044"/>
          </a:xfrm>
          <a:prstGeom prst="round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ILI: Intensive Lifestyle Intervention 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DSE: Diabetes Support &amp; Education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>
            <a:extLst>
              <a:ext uri="{FF2B5EF4-FFF2-40B4-BE49-F238E27FC236}">
                <a16:creationId xmlns:a16="http://schemas.microsoft.com/office/drawing/2014/main" id="{5364C7D2-07C1-464B-A7F9-04111860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Fitness Change at 1 Year</a:t>
            </a:r>
          </a:p>
        </p:txBody>
      </p:sp>
      <p:sp>
        <p:nvSpPr>
          <p:cNvPr id="59395" name="Espace réservé du texte 3">
            <a:extLst>
              <a:ext uri="{FF2B5EF4-FFF2-40B4-BE49-F238E27FC236}">
                <a16:creationId xmlns:a16="http://schemas.microsoft.com/office/drawing/2014/main" id="{37ECB953-E725-4BBF-B75A-5AF64705E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72200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</a:t>
            </a:r>
            <a:r>
              <a:rPr altLang="fr-FR"/>
              <a:t>Look AHEAD Research Group </a:t>
            </a:r>
            <a:r>
              <a:rPr lang="en-US" altLang="fr-FR"/>
              <a:t>Diabetes Care 2007;30:1374-1383</a:t>
            </a:r>
            <a:r>
              <a:rPr altLang="fr-FR"/>
              <a:t> </a:t>
            </a:r>
            <a:endParaRPr lang="en-US" altLang="fr-FR"/>
          </a:p>
          <a:p>
            <a:pPr>
              <a:spcBef>
                <a:spcPct val="0"/>
              </a:spcBef>
            </a:pPr>
            <a:endParaRPr altLang="fr-FR"/>
          </a:p>
        </p:txBody>
      </p:sp>
      <p:graphicFrame>
        <p:nvGraphicFramePr>
          <p:cNvPr id="59396" name="Object 3">
            <a:extLst>
              <a:ext uri="{FF2B5EF4-FFF2-40B4-BE49-F238E27FC236}">
                <a16:creationId xmlns:a16="http://schemas.microsoft.com/office/drawing/2014/main" id="{ADFD7FF1-4C1F-4FA4-B727-F4E0332E9C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863" y="1027113"/>
          <a:ext cx="82296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r:id="rId4" imgW="8230313" imgH="4529721" progId="Excel.Chart.8">
                  <p:embed/>
                </p:oleObj>
              </mc:Choice>
              <mc:Fallback>
                <p:oleObj r:id="rId4" imgW="8230313" imgH="452972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027113"/>
                        <a:ext cx="8229600" cy="453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6FF61BD5-F40D-47E4-8185-0B81C913E35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434975" y="1335088"/>
            <a:ext cx="4921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Mean fitness change (%)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DA6166B-8FBC-409C-8CDF-1D12A0454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5254625"/>
            <a:ext cx="1828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cs typeface="+mn-cs"/>
              </a:rPr>
              <a:t>Unadjusted p&lt;0.001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5B2AD9B-FA65-4199-92DB-B6AD2B9D9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5254625"/>
            <a:ext cx="2819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cs typeface="+mn-cs"/>
              </a:rPr>
              <a:t>Adjusted for 1 year weight change p&lt;0.001</a:t>
            </a:r>
          </a:p>
        </p:txBody>
      </p:sp>
      <p:sp>
        <p:nvSpPr>
          <p:cNvPr id="59400" name="Text Box 7">
            <a:extLst>
              <a:ext uri="{FF2B5EF4-FFF2-40B4-BE49-F238E27FC236}">
                <a16:creationId xmlns:a16="http://schemas.microsoft.com/office/drawing/2014/main" id="{F0D4F9D9-0D8B-4497-86A0-FF1FB60AF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354171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r-FR" sz="1800"/>
              <a:t>5.8</a:t>
            </a:r>
          </a:p>
        </p:txBody>
      </p:sp>
      <p:sp>
        <p:nvSpPr>
          <p:cNvPr id="59401" name="Text Box 8">
            <a:extLst>
              <a:ext uri="{FF2B5EF4-FFF2-40B4-BE49-F238E27FC236}">
                <a16:creationId xmlns:a16="http://schemas.microsoft.com/office/drawing/2014/main" id="{6749475A-16FE-41BA-A866-73F35C575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1447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r-FR" sz="1800"/>
              <a:t>20.9</a:t>
            </a:r>
          </a:p>
        </p:txBody>
      </p:sp>
      <p:sp>
        <p:nvSpPr>
          <p:cNvPr id="59402" name="Text Box 9">
            <a:extLst>
              <a:ext uri="{FF2B5EF4-FFF2-40B4-BE49-F238E27FC236}">
                <a16:creationId xmlns:a16="http://schemas.microsoft.com/office/drawing/2014/main" id="{4A2F8E0C-48DA-45C6-AF90-0687407DE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286385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r-FR" sz="1800"/>
              <a:t>10.8</a:t>
            </a:r>
          </a:p>
        </p:txBody>
      </p:sp>
      <p:sp>
        <p:nvSpPr>
          <p:cNvPr id="59403" name="Text Box 10">
            <a:extLst>
              <a:ext uri="{FF2B5EF4-FFF2-40B4-BE49-F238E27FC236}">
                <a16:creationId xmlns:a16="http://schemas.microsoft.com/office/drawing/2014/main" id="{18F0FC6A-B6D1-42D8-B50E-BC356233C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214153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r-FR" sz="1800"/>
              <a:t>15.9</a:t>
            </a:r>
          </a:p>
        </p:txBody>
      </p:sp>
      <p:sp>
        <p:nvSpPr>
          <p:cNvPr id="59404" name="Text Box 11">
            <a:extLst>
              <a:ext uri="{FF2B5EF4-FFF2-40B4-BE49-F238E27FC236}">
                <a16:creationId xmlns:a16="http://schemas.microsoft.com/office/drawing/2014/main" id="{E87F5CDB-E84C-424D-A5D5-9A567BECC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49752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r-FR" sz="1800" b="1">
                <a:solidFill>
                  <a:schemeClr val="tx2"/>
                </a:solidFill>
              </a:rPr>
              <a:t>DSE</a:t>
            </a:r>
          </a:p>
        </p:txBody>
      </p:sp>
      <p:sp>
        <p:nvSpPr>
          <p:cNvPr id="59405" name="Text Box 12">
            <a:extLst>
              <a:ext uri="{FF2B5EF4-FFF2-40B4-BE49-F238E27FC236}">
                <a16:creationId xmlns:a16="http://schemas.microsoft.com/office/drawing/2014/main" id="{9C5A3125-5F29-4418-9838-1C3DBFD7B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13" y="497522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r-FR" sz="1800" b="1">
                <a:solidFill>
                  <a:schemeClr val="tx2"/>
                </a:solidFill>
              </a:rPr>
              <a:t>ILI</a:t>
            </a:r>
          </a:p>
        </p:txBody>
      </p:sp>
      <p:sp>
        <p:nvSpPr>
          <p:cNvPr id="59406" name="Text Box 13">
            <a:extLst>
              <a:ext uri="{FF2B5EF4-FFF2-40B4-BE49-F238E27FC236}">
                <a16:creationId xmlns:a16="http://schemas.microsoft.com/office/drawing/2014/main" id="{D18A3851-CF72-4B6F-B154-59762F44E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75" y="497522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r-FR" sz="1800" b="1">
                <a:solidFill>
                  <a:schemeClr val="tx2"/>
                </a:solidFill>
              </a:rPr>
              <a:t>ILI</a:t>
            </a:r>
          </a:p>
        </p:txBody>
      </p:sp>
      <p:sp>
        <p:nvSpPr>
          <p:cNvPr id="59407" name="Text Box 14">
            <a:extLst>
              <a:ext uri="{FF2B5EF4-FFF2-40B4-BE49-F238E27FC236}">
                <a16:creationId xmlns:a16="http://schemas.microsoft.com/office/drawing/2014/main" id="{050AAF27-C1E2-4BAF-BC1A-818229AB9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49752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r-FR" sz="1800" b="1">
                <a:solidFill>
                  <a:schemeClr val="tx2"/>
                </a:solidFill>
              </a:rPr>
              <a:t>DSE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D9FD371A-54F3-4F7E-B5BE-D41B7F3ECB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6688" y="1334512"/>
            <a:ext cx="3291968" cy="576044"/>
          </a:xfrm>
          <a:prstGeom prst="round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ILI: Intensive Lifestyle Intervention 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DSE: Diabetes Support &amp; Education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>
            <a:extLst>
              <a:ext uri="{FF2B5EF4-FFF2-40B4-BE49-F238E27FC236}">
                <a16:creationId xmlns:a16="http://schemas.microsoft.com/office/drawing/2014/main" id="{8A157421-7857-40A0-B63E-B3A2F7B9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/>
              <a:t>1-Year Changes in Markers of Diabetes Control</a:t>
            </a:r>
            <a:endParaRPr lang="fr-CA" altLang="fr-FR"/>
          </a:p>
        </p:txBody>
      </p:sp>
      <p:sp>
        <p:nvSpPr>
          <p:cNvPr id="60419" name="Espace réservé du texte 3">
            <a:extLst>
              <a:ext uri="{FF2B5EF4-FFF2-40B4-BE49-F238E27FC236}">
                <a16:creationId xmlns:a16="http://schemas.microsoft.com/office/drawing/2014/main" id="{ABF2A233-2C2F-458A-AD17-5B2369618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72200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</a:t>
            </a:r>
            <a:r>
              <a:rPr altLang="fr-FR"/>
              <a:t>Look AHEAD Research Group </a:t>
            </a:r>
            <a:r>
              <a:rPr lang="en-US" altLang="fr-FR"/>
              <a:t>Diabetes Care 2007;30:1374-1383</a:t>
            </a:r>
            <a:r>
              <a:rPr altLang="fr-FR"/>
              <a:t> </a:t>
            </a:r>
            <a:endParaRPr lang="en-US" altLang="fr-FR"/>
          </a:p>
          <a:p>
            <a:pPr>
              <a:spcBef>
                <a:spcPct val="0"/>
              </a:spcBef>
            </a:pPr>
            <a:endParaRPr alt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787CA24-F01C-4012-B276-5ABBDC1C8C0D}"/>
              </a:ext>
            </a:extLst>
          </p:cNvPr>
          <p:cNvGraphicFramePr>
            <a:graphicFrameLocks noGrp="1"/>
          </p:cNvGraphicFramePr>
          <p:nvPr/>
        </p:nvGraphicFramePr>
        <p:xfrm>
          <a:off x="894675" y="1136775"/>
          <a:ext cx="7488000" cy="403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42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Markers of diabetes control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ILI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DSE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 value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Hemoglobin A1c (%), Baseline Hemoglobin A1c (%), Year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1 – Baseline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-0.64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-0.14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Fasting glucose (</a:t>
                      </a:r>
                      <a:r>
                        <a:rPr kumimoji="0" lang="en-US" sz="18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/l), Baseline Fasting glucose (</a:t>
                      </a:r>
                      <a:r>
                        <a:rPr kumimoji="0" lang="en-US" sz="18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/l), Year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1 – Baseline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-1.2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-0.4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 medications (%), Baseline Diabetes medications (%), Year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1 – Baseline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-7.8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AD6C7191-2A3F-45D3-A8BF-3C3177B5AA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1865" y="5338556"/>
            <a:ext cx="3291968" cy="576044"/>
          </a:xfrm>
          <a:prstGeom prst="round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ILI: Intensive Lifestyle Intervention 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DSE: Diabetes Support &amp; Education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>
            <a:extLst>
              <a:ext uri="{FF2B5EF4-FFF2-40B4-BE49-F238E27FC236}">
                <a16:creationId xmlns:a16="http://schemas.microsoft.com/office/drawing/2014/main" id="{DDC33FC7-961F-4C62-A3CE-B63A2077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-28575"/>
            <a:ext cx="8058150" cy="892175"/>
          </a:xfrm>
        </p:spPr>
        <p:txBody>
          <a:bodyPr/>
          <a:lstStyle/>
          <a:p>
            <a:r>
              <a:rPr lang="en-US" altLang="fr-FR" sz="2600"/>
              <a:t>1-Year Changes in Markers of Blood Pressure (BP) Control</a:t>
            </a:r>
            <a:endParaRPr lang="fr-CA" altLang="fr-FR" sz="2600"/>
          </a:p>
        </p:txBody>
      </p:sp>
      <p:sp>
        <p:nvSpPr>
          <p:cNvPr id="61443" name="Espace réservé du texte 3">
            <a:extLst>
              <a:ext uri="{FF2B5EF4-FFF2-40B4-BE49-F238E27FC236}">
                <a16:creationId xmlns:a16="http://schemas.microsoft.com/office/drawing/2014/main" id="{9FC684A4-5295-4B49-9DB8-EE0D7329B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72200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</a:t>
            </a:r>
            <a:r>
              <a:rPr altLang="fr-FR"/>
              <a:t>Look AHEAD Research Group </a:t>
            </a:r>
            <a:r>
              <a:rPr lang="en-US" altLang="fr-FR"/>
              <a:t>Diabetes Care 2007;30:1374-1383</a:t>
            </a:r>
            <a:r>
              <a:rPr altLang="fr-FR"/>
              <a:t> </a:t>
            </a:r>
            <a:endParaRPr lang="en-US" altLang="fr-FR"/>
          </a:p>
          <a:p>
            <a:pPr>
              <a:spcBef>
                <a:spcPct val="0"/>
              </a:spcBef>
            </a:pPr>
            <a:endParaRPr alt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3C01CD2-C594-447B-BECB-020421000E94}"/>
              </a:ext>
            </a:extLst>
          </p:cNvPr>
          <p:cNvGraphicFramePr>
            <a:graphicFrameLocks noGrp="1"/>
          </p:cNvGraphicFramePr>
          <p:nvPr/>
        </p:nvGraphicFramePr>
        <p:xfrm>
          <a:off x="619125" y="1225074"/>
          <a:ext cx="8169535" cy="403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495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Markers of blood pressure control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ILI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DSE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 value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Systolic BP (mmHg), Baseline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Systolic BP (mmHg), Year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1 – Baseline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-6.8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-2.8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Diastolic BP (mmHg), Baseline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Diastolic BP (mmHg), Year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1 – Baseline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-3.0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-1.8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Antihypertensive medications (%), Baseline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Antihypertensive medications (%), Year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1 – Baseline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B574700E-6838-4179-B909-D28AAD7926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5640" y="5376656"/>
            <a:ext cx="3291968" cy="576044"/>
          </a:xfrm>
          <a:prstGeom prst="round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ILI: Intensive Lifestyle Intervention 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DSE: Diabetes Support &amp; Education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>
            <a:extLst>
              <a:ext uri="{FF2B5EF4-FFF2-40B4-BE49-F238E27FC236}">
                <a16:creationId xmlns:a16="http://schemas.microsoft.com/office/drawing/2014/main" id="{B5DF2289-2802-40F4-A0E6-D83BC6DA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/>
              <a:t>1-Year Changes in Markers of Lipid Control</a:t>
            </a:r>
            <a:endParaRPr lang="fr-CA" altLang="fr-FR"/>
          </a:p>
        </p:txBody>
      </p:sp>
      <p:sp>
        <p:nvSpPr>
          <p:cNvPr id="62467" name="Espace réservé du texte 3">
            <a:extLst>
              <a:ext uri="{FF2B5EF4-FFF2-40B4-BE49-F238E27FC236}">
                <a16:creationId xmlns:a16="http://schemas.microsoft.com/office/drawing/2014/main" id="{9E97855B-2212-4112-B576-A69CE3624D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72200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</a:t>
            </a:r>
            <a:r>
              <a:rPr altLang="fr-FR"/>
              <a:t>Look AHEAD Research Group </a:t>
            </a:r>
            <a:r>
              <a:rPr lang="en-US" altLang="fr-FR"/>
              <a:t>Diabetes Care 2007;30:1374-1383</a:t>
            </a:r>
            <a:r>
              <a:rPr altLang="fr-FR"/>
              <a:t> </a:t>
            </a:r>
            <a:endParaRPr lang="en-US" altLang="fr-FR"/>
          </a:p>
          <a:p>
            <a:pPr>
              <a:spcBef>
                <a:spcPct val="0"/>
              </a:spcBef>
            </a:pPr>
            <a:endParaRPr alt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68464BE-FA92-416F-A586-8E2D34EF23A5}"/>
              </a:ext>
            </a:extLst>
          </p:cNvPr>
          <p:cNvGraphicFramePr>
            <a:graphicFrameLocks noGrp="1"/>
          </p:cNvGraphicFramePr>
          <p:nvPr/>
        </p:nvGraphicFramePr>
        <p:xfrm>
          <a:off x="789963" y="956079"/>
          <a:ext cx="7684798" cy="4392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430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Markers of lipid  control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ILI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DSE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 value</a:t>
                      </a: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LDL cholesterol (</a:t>
                      </a:r>
                      <a:r>
                        <a:rPr kumimoji="0" lang="en-US" sz="1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/l), Baseline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LDL cholesterol (</a:t>
                      </a:r>
                      <a:r>
                        <a:rPr kumimoji="0" lang="en-US" sz="1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/l), Year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1 – Baseline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-0.13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-0.15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T="45719" marB="4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HDL cholesterol (</a:t>
                      </a:r>
                      <a:r>
                        <a:rPr kumimoji="0" lang="en-US" sz="1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/l), Baseline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HDL cholesterol (</a:t>
                      </a:r>
                      <a:r>
                        <a:rPr kumimoji="0" lang="en-US" sz="1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/l), Year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1 – Baseline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T="45719" marB="4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Triglycerides (</a:t>
                      </a:r>
                      <a:r>
                        <a:rPr kumimoji="0" lang="en-US" sz="1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/l), Baseline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Triglycerides (</a:t>
                      </a:r>
                      <a:r>
                        <a:rPr kumimoji="0" lang="en-US" sz="16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/l), Year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1 – Baseline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-0.34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-0.16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T="45719" marB="4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Lipid-lowering medications (%), Baseline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Lipid-lowering medications (%), Year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1 – Baseline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T="45719" marB="4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DAAD1D77-B942-4711-8C47-48D6AA662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65" y="5414756"/>
            <a:ext cx="3291968" cy="576044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 anchor="ctr" anchorCtr="1">
            <a:spAutoFit/>
          </a:bodyPr>
          <a:lstStyle>
            <a:lvl1pPr marL="449263" indent="-4492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Arial" pitchFamily="34" charset="0"/>
              <a:buChar char="•"/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2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303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38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95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2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09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67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>
                <a:solidFill>
                  <a:schemeClr val="tx1"/>
                </a:solidFill>
              </a:rPr>
              <a:t>ILI: Intensive Lifestyle Intervention 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>
                <a:solidFill>
                  <a:schemeClr val="tx1"/>
                </a:solidFill>
              </a:rPr>
              <a:t>DSE: Diabetes Support &amp; Education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050">
            <a:extLst>
              <a:ext uri="{FF2B5EF4-FFF2-40B4-BE49-F238E27FC236}">
                <a16:creationId xmlns:a16="http://schemas.microsoft.com/office/drawing/2014/main" id="{D0BA9235-1060-4455-B5C5-8BC672ADD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6670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</a:t>
            </a:r>
          </a:p>
        </p:txBody>
      </p:sp>
      <p:sp>
        <p:nvSpPr>
          <p:cNvPr id="56325" name="Text Box 2061">
            <a:extLst>
              <a:ext uri="{FF2B5EF4-FFF2-40B4-BE49-F238E27FC236}">
                <a16:creationId xmlns:a16="http://schemas.microsoft.com/office/drawing/2014/main" id="{35944A09-F8FE-42B4-A389-8DD8D544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5" y="2290763"/>
            <a:ext cx="5715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Four-Year Results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290FB5B-73C5-4689-81E3-09F4CBB08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175" y="187325"/>
            <a:ext cx="7686675" cy="460375"/>
          </a:xfrm>
        </p:spPr>
        <p:txBody>
          <a:bodyPr/>
          <a:lstStyle/>
          <a:p>
            <a:r>
              <a:rPr lang="en-US" altLang="fr-FR"/>
              <a:t>The Dual Epidemic: Obesity and Diabetes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A30953B-57B2-4EAF-B203-1DB6DE5CFC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838" y="1000125"/>
            <a:ext cx="8532812" cy="5010150"/>
          </a:xfrm>
        </p:spPr>
        <p:txBody>
          <a:bodyPr/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300" kern="1200" dirty="0">
                <a:ea typeface="Verdana" pitchFamily="34" charset="0"/>
                <a:cs typeface="Verdana" pitchFamily="34" charset="0"/>
              </a:rPr>
              <a:t>65% of adult Americans are overweight (BMI &gt;25</a:t>
            </a:r>
            <a:r>
              <a:rPr lang="en-US" altLang="de-DE" sz="2300" kern="1200" dirty="0">
                <a:ea typeface="Verdana" pitchFamily="34" charset="0"/>
                <a:cs typeface="Verdana" pitchFamily="34" charset="0"/>
              </a:rPr>
              <a:t> kg/m</a:t>
            </a:r>
            <a:r>
              <a:rPr lang="en-US" altLang="de-DE" sz="2300" kern="1200" baseline="30000" dirty="0">
                <a:ea typeface="Verdana" pitchFamily="34" charset="0"/>
                <a:cs typeface="Verdana" pitchFamily="34" charset="0"/>
              </a:rPr>
              <a:t>2</a:t>
            </a:r>
            <a:r>
              <a:rPr lang="en-US" sz="2300" kern="1200" dirty="0">
                <a:ea typeface="Verdana" pitchFamily="34" charset="0"/>
                <a:cs typeface="Verdana" pitchFamily="34" charset="0"/>
              </a:rPr>
              <a:t>) and 32% are obese (BMI &gt;30</a:t>
            </a:r>
            <a:r>
              <a:rPr lang="en-US" altLang="de-DE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de-DE" sz="2300" kern="1200" dirty="0">
                <a:ea typeface="Verdana" pitchFamily="34" charset="0"/>
                <a:cs typeface="Verdana" pitchFamily="34" charset="0"/>
              </a:rPr>
              <a:t>kg/m</a:t>
            </a:r>
            <a:r>
              <a:rPr lang="en-US" altLang="de-DE" sz="2300" kern="1200" baseline="30000" dirty="0">
                <a:ea typeface="Verdana" pitchFamily="34" charset="0"/>
                <a:cs typeface="Verdana" pitchFamily="34" charset="0"/>
              </a:rPr>
              <a:t>2</a:t>
            </a:r>
            <a:r>
              <a:rPr lang="en-US" sz="2300" kern="1200" dirty="0">
                <a:ea typeface="Verdana" pitchFamily="34" charset="0"/>
                <a:cs typeface="Verdana" pitchFamily="34" charset="0"/>
              </a:rPr>
              <a:t>). 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300" kern="1200" dirty="0">
                <a:ea typeface="Verdana" pitchFamily="34" charset="0"/>
                <a:cs typeface="Verdana" pitchFamily="34" charset="0"/>
              </a:rPr>
              <a:t>34% have the metabolic syndrome (NCEP-ATP III criteria). 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300" kern="1200" dirty="0">
                <a:ea typeface="Verdana" pitchFamily="34" charset="0"/>
                <a:cs typeface="Verdana" pitchFamily="34" charset="0"/>
              </a:rPr>
              <a:t>There are now an estimated 25.8 million people with diabetes in the USA (11.3% of adults) and 79 million with pre-diabetes (IFG/IGT).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300" kern="1200" dirty="0">
                <a:ea typeface="Verdana" pitchFamily="34" charset="0"/>
                <a:cs typeface="Verdana" pitchFamily="34" charset="0"/>
              </a:rPr>
              <a:t>The lifetime risk of developing diabetes for people born in 2000 is 33% for men and 39% for women. For Hispanic women it is 50%.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300" kern="1200" dirty="0">
                <a:ea typeface="Verdana" pitchFamily="34" charset="0"/>
                <a:cs typeface="Verdana" pitchFamily="34" charset="0"/>
              </a:rPr>
              <a:t>In this population cardiovascular disease is the major cause of  mortality.</a:t>
            </a:r>
          </a:p>
        </p:txBody>
      </p:sp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8EEBE3D8-D7B3-42B0-9BE2-057ABD5E5CC6}"/>
              </a:ext>
            </a:extLst>
          </p:cNvPr>
          <p:cNvSpPr/>
          <p:nvPr/>
        </p:nvSpPr>
        <p:spPr>
          <a:xfrm>
            <a:off x="6332220" y="6111386"/>
            <a:ext cx="2567940" cy="510778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CA" sz="1200" dirty="0">
                <a:solidFill>
                  <a:schemeClr val="tx1"/>
                </a:solidFill>
              </a:rPr>
              <a:t>IFG: </a:t>
            </a:r>
            <a:r>
              <a:rPr lang="en-US" sz="1200" dirty="0">
                <a:solidFill>
                  <a:schemeClr val="tx1"/>
                </a:solidFill>
              </a:rPr>
              <a:t>Impaired fasting glucose </a:t>
            </a:r>
          </a:p>
          <a:p>
            <a:pPr eaLnBrk="0" hangingPunct="0">
              <a:defRPr/>
            </a:pPr>
            <a:r>
              <a:rPr lang="fr-CA" sz="1200" dirty="0">
                <a:solidFill>
                  <a:schemeClr val="tx1"/>
                </a:solidFill>
              </a:rPr>
              <a:t>IGT: </a:t>
            </a:r>
            <a:r>
              <a:rPr lang="en-US" sz="1200" dirty="0">
                <a:solidFill>
                  <a:schemeClr val="tx1"/>
                </a:solidFill>
              </a:rPr>
              <a:t>Impaired glucose tolerance </a:t>
            </a:r>
            <a:endParaRPr lang="fr-CA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">
            <a:extLst>
              <a:ext uri="{FF2B5EF4-FFF2-40B4-BE49-F238E27FC236}">
                <a16:creationId xmlns:a16="http://schemas.microsoft.com/office/drawing/2014/main" id="{AEE0A214-2744-4C6E-BA4B-A959D85BDCC9}"/>
              </a:ext>
            </a:extLst>
          </p:cNvPr>
          <p:cNvGraphicFramePr>
            <a:graphicFrameLocks/>
          </p:cNvGraphicFramePr>
          <p:nvPr/>
        </p:nvGraphicFramePr>
        <p:xfrm>
          <a:off x="1459141" y="1000455"/>
          <a:ext cx="6983109" cy="379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5" name="Rectangle 2">
            <a:extLst>
              <a:ext uri="{FF2B5EF4-FFF2-40B4-BE49-F238E27FC236}">
                <a16:creationId xmlns:a16="http://schemas.microsoft.com/office/drawing/2014/main" id="{D51513DB-09C2-4CA3-8468-BE0141C5E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altLang="fr-FR"/>
              <a:t>Percent Weight Change from Baseline </a:t>
            </a:r>
            <a:endParaRPr lang="en-US" altLang="fr-FR" sz="1800"/>
          </a:p>
        </p:txBody>
      </p:sp>
      <p:sp>
        <p:nvSpPr>
          <p:cNvPr id="64516" name="Espace réservé du texte 1">
            <a:extLst>
              <a:ext uri="{FF2B5EF4-FFF2-40B4-BE49-F238E27FC236}">
                <a16:creationId xmlns:a16="http://schemas.microsoft.com/office/drawing/2014/main" id="{BDFFC4EC-CEF5-4D26-876A-D4AC51143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</a:t>
            </a:r>
            <a:r>
              <a:rPr altLang="fr-FR"/>
              <a:t>Look AHEAD Research Group Arch Intern Med 2010;170:1566-75</a:t>
            </a:r>
          </a:p>
        </p:txBody>
      </p:sp>
      <p:sp>
        <p:nvSpPr>
          <p:cNvPr id="57384" name="Text Box 41">
            <a:extLst>
              <a:ext uri="{FF2B5EF4-FFF2-40B4-BE49-F238E27FC236}">
                <a16:creationId xmlns:a16="http://schemas.microsoft.com/office/drawing/2014/main" id="{FF5383A7-4935-44AE-BF7C-6C5BD4A8195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00125" y="785813"/>
            <a:ext cx="4619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Weight change from baseline (%)</a:t>
            </a:r>
          </a:p>
        </p:txBody>
      </p:sp>
      <p:grpSp>
        <p:nvGrpSpPr>
          <p:cNvPr id="64518" name="Groupe 2">
            <a:extLst>
              <a:ext uri="{FF2B5EF4-FFF2-40B4-BE49-F238E27FC236}">
                <a16:creationId xmlns:a16="http://schemas.microsoft.com/office/drawing/2014/main" id="{D70DDBAD-DE88-4BDC-96B4-E4EC497F3487}"/>
              </a:ext>
            </a:extLst>
          </p:cNvPr>
          <p:cNvGrpSpPr>
            <a:grpSpLocks/>
          </p:cNvGrpSpPr>
          <p:nvPr/>
        </p:nvGrpSpPr>
        <p:grpSpPr bwMode="auto">
          <a:xfrm>
            <a:off x="6562725" y="3384550"/>
            <a:ext cx="1443038" cy="814388"/>
            <a:chOff x="6812954" y="4939920"/>
            <a:chExt cx="1443000" cy="814928"/>
          </a:xfrm>
        </p:grpSpPr>
        <p:sp>
          <p:nvSpPr>
            <p:cNvPr id="9" name="Rectangle à coins arrondis 8">
              <a:extLst>
                <a:ext uri="{FF2B5EF4-FFF2-40B4-BE49-F238E27FC236}">
                  <a16:creationId xmlns:a16="http://schemas.microsoft.com/office/drawing/2014/main" id="{5A8B26C4-8105-424A-B9FF-91A9AE803136}"/>
                </a:ext>
              </a:extLst>
            </p:cNvPr>
            <p:cNvSpPr/>
            <p:nvPr/>
          </p:nvSpPr>
          <p:spPr>
            <a:xfrm>
              <a:off x="6812954" y="4939920"/>
              <a:ext cx="1443000" cy="814928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DB2D2B-F740-4687-8EDD-9A0FAA985A0D}"/>
                </a:ext>
              </a:extLst>
            </p:cNvPr>
            <p:cNvSpPr/>
            <p:nvPr/>
          </p:nvSpPr>
          <p:spPr>
            <a:xfrm>
              <a:off x="6963763" y="5109896"/>
              <a:ext cx="179382" cy="17950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530" name="ZoneTexte 10">
              <a:extLst>
                <a:ext uri="{FF2B5EF4-FFF2-40B4-BE49-F238E27FC236}">
                  <a16:creationId xmlns:a16="http://schemas.microsoft.com/office/drawing/2014/main" id="{111D770C-6D19-4CFA-9366-7663E5AC7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525" y="5015091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/>
                <a:t>DSE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5E6720-0B33-438F-BC72-880A6E04E2C6}"/>
                </a:ext>
              </a:extLst>
            </p:cNvPr>
            <p:cNvSpPr/>
            <p:nvPr/>
          </p:nvSpPr>
          <p:spPr>
            <a:xfrm>
              <a:off x="6963763" y="5418075"/>
              <a:ext cx="179382" cy="17950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532" name="ZoneTexte 12">
              <a:extLst>
                <a:ext uri="{FF2B5EF4-FFF2-40B4-BE49-F238E27FC236}">
                  <a16:creationId xmlns:a16="http://schemas.microsoft.com/office/drawing/2014/main" id="{8782AAE0-68EF-4FCB-9979-3F9E4E28E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525" y="5323313"/>
              <a:ext cx="4411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/>
                <a:t>ILI</a:t>
              </a:r>
            </a:p>
          </p:txBody>
        </p:sp>
      </p:grpSp>
      <p:sp>
        <p:nvSpPr>
          <p:cNvPr id="17" name="Text Box 37">
            <a:extLst>
              <a:ext uri="{FF2B5EF4-FFF2-40B4-BE49-F238E27FC236}">
                <a16:creationId xmlns:a16="http://schemas.microsoft.com/office/drawing/2014/main" id="{C9BF8852-7FE4-4B10-BEBD-F72C8E14C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80" y="5299969"/>
            <a:ext cx="4807287" cy="578882"/>
          </a:xfrm>
          <a:prstGeom prst="roundRect">
            <a:avLst/>
          </a:prstGeom>
          <a:solidFill>
            <a:schemeClr val="bg1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dirty="0"/>
              <a:t>Repeated measures adjusted for clinic and baseline level </a:t>
            </a:r>
            <a:br>
              <a:rPr lang="en-US" sz="1400" dirty="0"/>
            </a:br>
            <a:r>
              <a:rPr lang="en-US" sz="1400" dirty="0"/>
              <a:t>P value for average effect across all visits: p&lt;0.0001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44A73D-5734-4D17-BF2C-40558BDBCD53}"/>
              </a:ext>
            </a:extLst>
          </p:cNvPr>
          <p:cNvSpPr/>
          <p:nvPr/>
        </p:nvSpPr>
        <p:spPr>
          <a:xfrm>
            <a:off x="2774950" y="4756150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Year</a:t>
            </a:r>
            <a:endParaRPr lang="fr-CA" sz="1800" b="1" dirty="0">
              <a:solidFill>
                <a:schemeClr val="tx2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00AE588-E145-4159-AF69-054F540C86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2592" y="5302807"/>
            <a:ext cx="3291968" cy="576044"/>
          </a:xfrm>
          <a:prstGeom prst="round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ILI: Intensive Lifestyle Intervention 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DSE: Diabetes Support &amp; Education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F6E0DFD-6326-4853-B3C9-61DA9A00A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altLang="fr-FR"/>
              <a:t>Percent Fitness Change from Baseline </a:t>
            </a:r>
            <a:endParaRPr lang="en-US" altLang="fr-FR" sz="1600"/>
          </a:p>
        </p:txBody>
      </p:sp>
      <p:sp>
        <p:nvSpPr>
          <p:cNvPr id="65539" name="Espace réservé du texte 1">
            <a:extLst>
              <a:ext uri="{FF2B5EF4-FFF2-40B4-BE49-F238E27FC236}">
                <a16:creationId xmlns:a16="http://schemas.microsoft.com/office/drawing/2014/main" id="{2CBB1EA7-5E1A-4DF5-A2B1-F51ACE1B7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</a:t>
            </a:r>
            <a:r>
              <a:rPr altLang="fr-FR"/>
              <a:t>Look AHEAD Research Group Arch Intern Med 2010;170:1566-75</a:t>
            </a:r>
          </a:p>
        </p:txBody>
      </p:sp>
      <p:sp>
        <p:nvSpPr>
          <p:cNvPr id="58398" name="Text Box 41">
            <a:extLst>
              <a:ext uri="{FF2B5EF4-FFF2-40B4-BE49-F238E27FC236}">
                <a16:creationId xmlns:a16="http://schemas.microsoft.com/office/drawing/2014/main" id="{C98FD91B-C8D3-4E3D-80B7-D1933DD5DA2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77875" y="892175"/>
            <a:ext cx="460375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Fitness change from baseline (%)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D69CB-233A-40EB-9584-0BD02506D942}"/>
              </a:ext>
            </a:extLst>
          </p:cNvPr>
          <p:cNvSpPr/>
          <p:nvPr/>
        </p:nvSpPr>
        <p:spPr>
          <a:xfrm>
            <a:off x="2717800" y="48117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Year</a:t>
            </a:r>
            <a:endParaRPr lang="fr-CA" sz="1800" b="1" dirty="0">
              <a:solidFill>
                <a:schemeClr val="tx2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6" name="Chart 2">
            <a:extLst>
              <a:ext uri="{FF2B5EF4-FFF2-40B4-BE49-F238E27FC236}">
                <a16:creationId xmlns:a16="http://schemas.microsoft.com/office/drawing/2014/main" id="{4CB8B417-5B67-415D-9BBD-D48F2B816BF4}"/>
              </a:ext>
            </a:extLst>
          </p:cNvPr>
          <p:cNvGraphicFramePr>
            <a:graphicFrameLocks/>
          </p:cNvGraphicFramePr>
          <p:nvPr/>
        </p:nvGraphicFramePr>
        <p:xfrm>
          <a:off x="1290397" y="490944"/>
          <a:ext cx="7277548" cy="444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5543" name="Groupe 8">
            <a:extLst>
              <a:ext uri="{FF2B5EF4-FFF2-40B4-BE49-F238E27FC236}">
                <a16:creationId xmlns:a16="http://schemas.microsoft.com/office/drawing/2014/main" id="{2467A230-FDFC-47E5-9918-3E53EE984E5A}"/>
              </a:ext>
            </a:extLst>
          </p:cNvPr>
          <p:cNvGrpSpPr>
            <a:grpSpLocks/>
          </p:cNvGrpSpPr>
          <p:nvPr/>
        </p:nvGrpSpPr>
        <p:grpSpPr bwMode="auto">
          <a:xfrm>
            <a:off x="6567488" y="1393825"/>
            <a:ext cx="1443037" cy="814388"/>
            <a:chOff x="6812954" y="4939920"/>
            <a:chExt cx="1443000" cy="814928"/>
          </a:xfrm>
        </p:grpSpPr>
        <p:sp>
          <p:nvSpPr>
            <p:cNvPr id="10" name="Rectangle à coins arrondis 9">
              <a:extLst>
                <a:ext uri="{FF2B5EF4-FFF2-40B4-BE49-F238E27FC236}">
                  <a16:creationId xmlns:a16="http://schemas.microsoft.com/office/drawing/2014/main" id="{426DE0ED-7416-4FB0-AF53-26730475A0BA}"/>
                </a:ext>
              </a:extLst>
            </p:cNvPr>
            <p:cNvSpPr/>
            <p:nvPr/>
          </p:nvSpPr>
          <p:spPr>
            <a:xfrm>
              <a:off x="6812954" y="4939920"/>
              <a:ext cx="1443000" cy="814928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FDA55B-DE0D-4D32-B571-76DE7E949570}"/>
                </a:ext>
              </a:extLst>
            </p:cNvPr>
            <p:cNvSpPr/>
            <p:nvPr/>
          </p:nvSpPr>
          <p:spPr>
            <a:xfrm>
              <a:off x="6963762" y="5109896"/>
              <a:ext cx="179383" cy="17950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554" name="ZoneTexte 11">
              <a:extLst>
                <a:ext uri="{FF2B5EF4-FFF2-40B4-BE49-F238E27FC236}">
                  <a16:creationId xmlns:a16="http://schemas.microsoft.com/office/drawing/2014/main" id="{4BABF803-6BFF-4C4A-9BFE-925E143A9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525" y="5015091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/>
                <a:t>DSE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9A3D85-20A2-4FB5-9A58-78D7FBBB6D9D}"/>
                </a:ext>
              </a:extLst>
            </p:cNvPr>
            <p:cNvSpPr/>
            <p:nvPr/>
          </p:nvSpPr>
          <p:spPr>
            <a:xfrm>
              <a:off x="6963762" y="5418075"/>
              <a:ext cx="179383" cy="17950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556" name="ZoneTexte 14">
              <a:extLst>
                <a:ext uri="{FF2B5EF4-FFF2-40B4-BE49-F238E27FC236}">
                  <a16:creationId xmlns:a16="http://schemas.microsoft.com/office/drawing/2014/main" id="{2E5B9DFE-478D-4335-97BD-974F06ADF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525" y="5323313"/>
              <a:ext cx="4411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/>
                <a:t>ILI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D241D376-6260-495A-966B-083288C977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2592" y="5302807"/>
            <a:ext cx="3291968" cy="576044"/>
          </a:xfrm>
          <a:prstGeom prst="round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ILI: Intensive Lifestyle Intervention 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DSE: Diabetes Support &amp; Education</a:t>
            </a:r>
          </a:p>
        </p:txBody>
      </p:sp>
      <p:sp>
        <p:nvSpPr>
          <p:cNvPr id="18" name="Text Box 37">
            <a:extLst>
              <a:ext uri="{FF2B5EF4-FFF2-40B4-BE49-F238E27FC236}">
                <a16:creationId xmlns:a16="http://schemas.microsoft.com/office/drawing/2014/main" id="{9BA821A4-E3BD-459A-8CAA-AD6787C54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80" y="5299969"/>
            <a:ext cx="4807287" cy="578882"/>
          </a:xfrm>
          <a:prstGeom prst="roundRect">
            <a:avLst/>
          </a:prstGeom>
          <a:solidFill>
            <a:schemeClr val="bg1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dirty="0"/>
              <a:t>Repeated measures adjusted for clinic and baseline level </a:t>
            </a:r>
            <a:br>
              <a:rPr lang="en-US" sz="1400" dirty="0"/>
            </a:br>
            <a:r>
              <a:rPr lang="en-US" sz="1400" dirty="0"/>
              <a:t>P value for average effect across all visits: p&lt;0.0001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C31F90E-35E5-4FE7-AE31-6D54B38AD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altLang="fr-FR"/>
              <a:t>Hemoglobin A1c (HbA1c) Change from Baseline </a:t>
            </a:r>
          </a:p>
        </p:txBody>
      </p:sp>
      <p:sp>
        <p:nvSpPr>
          <p:cNvPr id="66563" name="Espace réservé du texte 1">
            <a:extLst>
              <a:ext uri="{FF2B5EF4-FFF2-40B4-BE49-F238E27FC236}">
                <a16:creationId xmlns:a16="http://schemas.microsoft.com/office/drawing/2014/main" id="{3EFDDB77-0E3D-401D-AFFA-3427329F8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</a:t>
            </a:r>
            <a:r>
              <a:rPr altLang="fr-FR"/>
              <a:t>Look AHEAD Research Group Arch Intern Med 2010;170:1566-75</a:t>
            </a:r>
          </a:p>
        </p:txBody>
      </p:sp>
      <p:sp>
        <p:nvSpPr>
          <p:cNvPr id="59432" name="Text Box 41">
            <a:extLst>
              <a:ext uri="{FF2B5EF4-FFF2-40B4-BE49-F238E27FC236}">
                <a16:creationId xmlns:a16="http://schemas.microsoft.com/office/drawing/2014/main" id="{BC76DADA-09C0-4B71-9B61-FA7D6AF1063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90563" y="979488"/>
            <a:ext cx="461962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HbA1c change from baseline (%)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2EA2EB-3946-4E4C-B89F-D51432FD31AD}"/>
              </a:ext>
            </a:extLst>
          </p:cNvPr>
          <p:cNvSpPr/>
          <p:nvPr/>
        </p:nvSpPr>
        <p:spPr>
          <a:xfrm>
            <a:off x="2638425" y="4846638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Year</a:t>
            </a:r>
            <a:endParaRPr lang="fr-CA" sz="1800" b="1" dirty="0">
              <a:solidFill>
                <a:schemeClr val="tx2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6" name="Chart 2">
            <a:extLst>
              <a:ext uri="{FF2B5EF4-FFF2-40B4-BE49-F238E27FC236}">
                <a16:creationId xmlns:a16="http://schemas.microsoft.com/office/drawing/2014/main" id="{7FB71DE7-00C8-4472-AE37-2E5D88A962B7}"/>
              </a:ext>
            </a:extLst>
          </p:cNvPr>
          <p:cNvGraphicFramePr>
            <a:graphicFrameLocks/>
          </p:cNvGraphicFramePr>
          <p:nvPr/>
        </p:nvGraphicFramePr>
        <p:xfrm>
          <a:off x="1148827" y="1181665"/>
          <a:ext cx="7112671" cy="424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6567" name="Groupe 8">
            <a:extLst>
              <a:ext uri="{FF2B5EF4-FFF2-40B4-BE49-F238E27FC236}">
                <a16:creationId xmlns:a16="http://schemas.microsoft.com/office/drawing/2014/main" id="{5F8F1A5D-B592-455B-A017-51682625F118}"/>
              </a:ext>
            </a:extLst>
          </p:cNvPr>
          <p:cNvGrpSpPr>
            <a:grpSpLocks/>
          </p:cNvGrpSpPr>
          <p:nvPr/>
        </p:nvGrpSpPr>
        <p:grpSpPr bwMode="auto">
          <a:xfrm>
            <a:off x="6397625" y="3470275"/>
            <a:ext cx="1443038" cy="814388"/>
            <a:chOff x="6812954" y="4939920"/>
            <a:chExt cx="1443000" cy="814928"/>
          </a:xfrm>
        </p:grpSpPr>
        <p:sp>
          <p:nvSpPr>
            <p:cNvPr id="10" name="Rectangle à coins arrondis 9">
              <a:extLst>
                <a:ext uri="{FF2B5EF4-FFF2-40B4-BE49-F238E27FC236}">
                  <a16:creationId xmlns:a16="http://schemas.microsoft.com/office/drawing/2014/main" id="{3F4909B5-C76C-4518-BA92-6F1F71208EFF}"/>
                </a:ext>
              </a:extLst>
            </p:cNvPr>
            <p:cNvSpPr/>
            <p:nvPr/>
          </p:nvSpPr>
          <p:spPr>
            <a:xfrm>
              <a:off x="6812954" y="4939920"/>
              <a:ext cx="1443000" cy="814928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6C48A2-235A-420E-BC85-C38E1AB964B0}"/>
                </a:ext>
              </a:extLst>
            </p:cNvPr>
            <p:cNvSpPr/>
            <p:nvPr/>
          </p:nvSpPr>
          <p:spPr>
            <a:xfrm>
              <a:off x="6963763" y="5109896"/>
              <a:ext cx="179382" cy="17950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578" name="ZoneTexte 11">
              <a:extLst>
                <a:ext uri="{FF2B5EF4-FFF2-40B4-BE49-F238E27FC236}">
                  <a16:creationId xmlns:a16="http://schemas.microsoft.com/office/drawing/2014/main" id="{B4266BB5-ED98-4E07-A97F-D5421CAC1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525" y="5015091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/>
                <a:t>DSE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14703F-9C8B-4EF6-BA4A-92ACF69D3FE2}"/>
                </a:ext>
              </a:extLst>
            </p:cNvPr>
            <p:cNvSpPr/>
            <p:nvPr/>
          </p:nvSpPr>
          <p:spPr>
            <a:xfrm>
              <a:off x="6963763" y="5418075"/>
              <a:ext cx="179382" cy="17950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580" name="ZoneTexte 16">
              <a:extLst>
                <a:ext uri="{FF2B5EF4-FFF2-40B4-BE49-F238E27FC236}">
                  <a16:creationId xmlns:a16="http://schemas.microsoft.com/office/drawing/2014/main" id="{6D0ACF53-19C9-4CE1-B0A6-187156D06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525" y="5323313"/>
              <a:ext cx="4411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/>
                <a:t>ILI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7AFC6FC9-38B3-4FAC-A05D-D5EFBA3D4E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2592" y="5302807"/>
            <a:ext cx="3291968" cy="576044"/>
          </a:xfrm>
          <a:prstGeom prst="round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ILI: Intensive Lifestyle Intervention 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DSE: Diabetes Support &amp; Education</a:t>
            </a:r>
          </a:p>
        </p:txBody>
      </p:sp>
      <p:sp>
        <p:nvSpPr>
          <p:cNvPr id="15" name="Text Box 37">
            <a:extLst>
              <a:ext uri="{FF2B5EF4-FFF2-40B4-BE49-F238E27FC236}">
                <a16:creationId xmlns:a16="http://schemas.microsoft.com/office/drawing/2014/main" id="{75E97FBD-2B7D-4686-BA14-C5D0349C0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80" y="5299969"/>
            <a:ext cx="4807287" cy="578882"/>
          </a:xfrm>
          <a:prstGeom prst="roundRect">
            <a:avLst/>
          </a:prstGeom>
          <a:solidFill>
            <a:schemeClr val="bg1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dirty="0"/>
              <a:t>Repeated measures adjusted for clinic and baseline level </a:t>
            </a:r>
            <a:br>
              <a:rPr lang="en-US" sz="1400" dirty="0"/>
            </a:br>
            <a:r>
              <a:rPr lang="en-US" sz="1400" dirty="0"/>
              <a:t>P value for average effect across all visits: p&lt;0.0001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5E32475-E591-4B6F-A145-F63324E53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r>
              <a:rPr lang="en-US" altLang="fr-FR"/>
              <a:t>Systolic Blood Pressure Change from Baseline </a:t>
            </a:r>
          </a:p>
        </p:txBody>
      </p:sp>
      <p:sp>
        <p:nvSpPr>
          <p:cNvPr id="67587" name="Espace réservé du texte 1">
            <a:extLst>
              <a:ext uri="{FF2B5EF4-FFF2-40B4-BE49-F238E27FC236}">
                <a16:creationId xmlns:a16="http://schemas.microsoft.com/office/drawing/2014/main" id="{D27AF581-60A5-42F6-AC4B-BA884A6CD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</a:t>
            </a:r>
            <a:r>
              <a:rPr altLang="fr-FR"/>
              <a:t>Look AHEAD Research Group Arch Intern Med 2010;170:1566-75</a:t>
            </a:r>
          </a:p>
        </p:txBody>
      </p:sp>
      <p:sp>
        <p:nvSpPr>
          <p:cNvPr id="60456" name="Text Box 41">
            <a:extLst>
              <a:ext uri="{FF2B5EF4-FFF2-40B4-BE49-F238E27FC236}">
                <a16:creationId xmlns:a16="http://schemas.microsoft.com/office/drawing/2014/main" id="{D350FBC4-2981-4F55-8B01-600B98E7A8E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14350" y="1158875"/>
            <a:ext cx="7381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Systolic blood pressure change from baseline (mmHg)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5389-2054-4315-BCE6-27768E30F303}"/>
              </a:ext>
            </a:extLst>
          </p:cNvPr>
          <p:cNvSpPr/>
          <p:nvPr/>
        </p:nvSpPr>
        <p:spPr>
          <a:xfrm>
            <a:off x="2733675" y="478155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Year</a:t>
            </a:r>
            <a:endParaRPr lang="fr-CA" sz="1800" b="1" dirty="0">
              <a:solidFill>
                <a:schemeClr val="tx2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8" name="Chart 1">
            <a:extLst>
              <a:ext uri="{FF2B5EF4-FFF2-40B4-BE49-F238E27FC236}">
                <a16:creationId xmlns:a16="http://schemas.microsoft.com/office/drawing/2014/main" id="{86CA43DB-2773-4B36-AA8F-BC45371EAF72}"/>
              </a:ext>
            </a:extLst>
          </p:cNvPr>
          <p:cNvGraphicFramePr>
            <a:graphicFrameLocks/>
          </p:cNvGraphicFramePr>
          <p:nvPr/>
        </p:nvGraphicFramePr>
        <p:xfrm>
          <a:off x="1233989" y="1042299"/>
          <a:ext cx="7145170" cy="397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7591" name="Groupe 8">
            <a:extLst>
              <a:ext uri="{FF2B5EF4-FFF2-40B4-BE49-F238E27FC236}">
                <a16:creationId xmlns:a16="http://schemas.microsoft.com/office/drawing/2014/main" id="{E1F8866F-E1EC-4714-A760-0E8085ED2CA1}"/>
              </a:ext>
            </a:extLst>
          </p:cNvPr>
          <p:cNvGrpSpPr>
            <a:grpSpLocks/>
          </p:cNvGrpSpPr>
          <p:nvPr/>
        </p:nvGrpSpPr>
        <p:grpSpPr bwMode="auto">
          <a:xfrm>
            <a:off x="6581775" y="3475038"/>
            <a:ext cx="1443038" cy="815975"/>
            <a:chOff x="6812954" y="4939920"/>
            <a:chExt cx="1443000" cy="814928"/>
          </a:xfrm>
        </p:grpSpPr>
        <p:sp>
          <p:nvSpPr>
            <p:cNvPr id="10" name="Rectangle à coins arrondis 9">
              <a:extLst>
                <a:ext uri="{FF2B5EF4-FFF2-40B4-BE49-F238E27FC236}">
                  <a16:creationId xmlns:a16="http://schemas.microsoft.com/office/drawing/2014/main" id="{F7EECF3A-20EB-4599-AD9F-7670DFF5064D}"/>
                </a:ext>
              </a:extLst>
            </p:cNvPr>
            <p:cNvSpPr/>
            <p:nvPr/>
          </p:nvSpPr>
          <p:spPr>
            <a:xfrm>
              <a:off x="6812954" y="4939920"/>
              <a:ext cx="1443000" cy="814928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AC7843-6D83-46B5-A99F-200BF413A6CC}"/>
                </a:ext>
              </a:extLst>
            </p:cNvPr>
            <p:cNvSpPr/>
            <p:nvPr/>
          </p:nvSpPr>
          <p:spPr>
            <a:xfrm>
              <a:off x="6963763" y="5109564"/>
              <a:ext cx="179382" cy="18074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602" name="ZoneTexte 13">
              <a:extLst>
                <a:ext uri="{FF2B5EF4-FFF2-40B4-BE49-F238E27FC236}">
                  <a16:creationId xmlns:a16="http://schemas.microsoft.com/office/drawing/2014/main" id="{C67C580F-E873-4546-A9AD-84EF73BE9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525" y="5015091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/>
                <a:t>DSE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121B05-E445-4CC6-B5F4-4D331BD5C798}"/>
                </a:ext>
              </a:extLst>
            </p:cNvPr>
            <p:cNvSpPr/>
            <p:nvPr/>
          </p:nvSpPr>
          <p:spPr>
            <a:xfrm>
              <a:off x="6963763" y="5418730"/>
              <a:ext cx="179382" cy="17915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604" name="ZoneTexte 16">
              <a:extLst>
                <a:ext uri="{FF2B5EF4-FFF2-40B4-BE49-F238E27FC236}">
                  <a16:creationId xmlns:a16="http://schemas.microsoft.com/office/drawing/2014/main" id="{9491E5EB-0E40-4EA3-AC9C-77B52F665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525" y="5323313"/>
              <a:ext cx="4411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/>
                <a:t>ILI</a:t>
              </a:r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E6FBC03C-2D0D-422C-B6AB-17EDFB8316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2592" y="5302807"/>
            <a:ext cx="3291968" cy="576044"/>
          </a:xfrm>
          <a:prstGeom prst="round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ILI: Intensive Lifestyle Intervention 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DSE: Diabetes Support &amp; Education</a:t>
            </a:r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221EFEF8-78B5-4587-97F3-16C223F6A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80" y="5299969"/>
            <a:ext cx="4807287" cy="578882"/>
          </a:xfrm>
          <a:prstGeom prst="roundRect">
            <a:avLst/>
          </a:prstGeom>
          <a:solidFill>
            <a:schemeClr val="bg1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dirty="0"/>
              <a:t>Repeated measures adjusted for clinic and baseline level </a:t>
            </a:r>
            <a:br>
              <a:rPr lang="en-US" sz="1400" dirty="0"/>
            </a:br>
            <a:r>
              <a:rPr lang="en-US" sz="1400" dirty="0"/>
              <a:t>P value for average effect across all visits: p&lt;0.0001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DF8AADF5-5CB1-419B-9924-ADF234DD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Use of Any Antihypertensive Drug</a:t>
            </a:r>
          </a:p>
        </p:txBody>
      </p:sp>
      <p:sp>
        <p:nvSpPr>
          <p:cNvPr id="68611" name="Espace réservé du texte 1">
            <a:extLst>
              <a:ext uri="{FF2B5EF4-FFF2-40B4-BE49-F238E27FC236}">
                <a16:creationId xmlns:a16="http://schemas.microsoft.com/office/drawing/2014/main" id="{3477E23A-4F14-4F6E-9AB1-D28FF1698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</a:t>
            </a:r>
            <a:r>
              <a:rPr altLang="fr-FR"/>
              <a:t>Look AHEAD Research Group Arch Intern Med 2010;170:1566-75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62B94E0A-4F61-47F3-A9DB-6B8970258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8088"/>
            <a:ext cx="9144000" cy="0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0A381E4-3775-4A76-B8F4-4E9B4EE5F8A7}"/>
              </a:ext>
            </a:extLst>
          </p:cNvPr>
          <p:cNvGraphicFramePr>
            <a:graphicFrameLocks noGrp="1"/>
          </p:cNvGraphicFramePr>
          <p:nvPr/>
        </p:nvGraphicFramePr>
        <p:xfrm>
          <a:off x="1029147" y="1394826"/>
          <a:ext cx="7431576" cy="37576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835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5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475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b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 baseline use</a:t>
                      </a:r>
                    </a:p>
                  </a:txBody>
                  <a:tcPr marT="45718" marB="45718" anchor="ctr" horzOverflow="overflow">
                    <a:lnB w="254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B w="25400" cmpd="sng"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Baseline use</a:t>
                      </a:r>
                    </a:p>
                  </a:txBody>
                  <a:tcPr marT="45718" marB="45718" anchor="ctr" horzOverflow="overflow">
                    <a:lnB w="254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7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DSE</a:t>
                      </a:r>
                    </a:p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N=684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6627" marR="86627" marT="45730" marB="45730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ILI</a:t>
                      </a:r>
                    </a:p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N=661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6627" marR="86627" marT="45730" marB="45730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 value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6627" marR="86627" marT="45730" marB="45730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6627" marR="86627" marT="45730" marB="45730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DSE</a:t>
                      </a:r>
                    </a:p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N=1872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6627" marR="86627" marT="45730" marB="45730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ILI</a:t>
                      </a:r>
                    </a:p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N=1895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6627" marR="86627" marT="45730" marB="45730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 value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6627" marR="86627" marT="45730" marB="45730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18" marB="45718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21.9%</a:t>
                      </a:r>
                    </a:p>
                  </a:txBody>
                  <a:tcPr marL="86627" marR="86627" marT="45730" marB="4573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16.4%</a:t>
                      </a:r>
                    </a:p>
                  </a:txBody>
                  <a:tcPr marL="86627" marR="86627" marT="45730" marB="4573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0.01</a:t>
                      </a:r>
                    </a:p>
                  </a:txBody>
                  <a:tcPr marL="86627" marR="86627" marT="45730" marB="4573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6627" marR="86627" marT="45730" marB="4573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89.9%</a:t>
                      </a:r>
                    </a:p>
                  </a:txBody>
                  <a:tcPr marL="86627" marR="86627" marT="45730" marB="4573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81.3%</a:t>
                      </a:r>
                    </a:p>
                  </a:txBody>
                  <a:tcPr marL="86627" marR="86627" marT="45730" marB="4573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&lt;0.001</a:t>
                      </a:r>
                    </a:p>
                  </a:txBody>
                  <a:tcPr marL="86627" marR="86627" marT="45730" marB="4573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31.9%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24.7%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0.005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90.4%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81.0%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&lt;0.001</a:t>
                      </a:r>
                    </a:p>
                  </a:txBody>
                  <a:tcPr marL="86627" marR="86627" marT="45730" marB="4573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40.3%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33.3%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0.01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91.2%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82.9%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&lt;0.001</a:t>
                      </a:r>
                    </a:p>
                  </a:txBody>
                  <a:tcPr marL="86627" marR="86627" marT="45730" marB="4573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47.2%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43.0%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0.15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92.7%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85.0%</a:t>
                      </a:r>
                    </a:p>
                  </a:txBody>
                  <a:tcPr marL="86627" marR="86627" marT="45730" marB="45730" anchor="ctr" horzOverflow="overflow"/>
                </a:tc>
                <a:tc>
                  <a:txBody>
                    <a:bodyPr/>
                    <a:lstStyle/>
                    <a:p>
                      <a:pPr marL="290513" marR="0" lvl="0" indent="-29051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&lt;0.001</a:t>
                      </a:r>
                    </a:p>
                  </a:txBody>
                  <a:tcPr marL="86627" marR="86627" marT="45730" marB="4573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832A948F-B535-426B-A878-A9C86D185C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4867" y="5331382"/>
            <a:ext cx="3291968" cy="576044"/>
          </a:xfrm>
          <a:prstGeom prst="round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ILI: Intensive Lifestyle Intervention 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DSE: Diabetes Support &amp; Education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>
            <a:extLst>
              <a:ext uri="{FF2B5EF4-FFF2-40B4-BE49-F238E27FC236}">
                <a16:creationId xmlns:a16="http://schemas.microsoft.com/office/drawing/2014/main" id="{5788F2C2-241C-418F-ABA8-2E5544BE4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HDL Cholesterol Change from Baseline </a:t>
            </a:r>
          </a:p>
        </p:txBody>
      </p:sp>
      <p:sp>
        <p:nvSpPr>
          <p:cNvPr id="69635" name="Espace réservé du texte 3">
            <a:extLst>
              <a:ext uri="{FF2B5EF4-FFF2-40B4-BE49-F238E27FC236}">
                <a16:creationId xmlns:a16="http://schemas.microsoft.com/office/drawing/2014/main" id="{9448F37E-A29E-4B3F-9EE8-8D26066D03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6105525"/>
            <a:ext cx="6800850" cy="552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fr-FR"/>
              <a:t>Adapted from </a:t>
            </a:r>
            <a:r>
              <a:rPr altLang="fr-FR"/>
              <a:t>Look AHEAD Research Group Arch Intern Med 2010;170:1566-75</a:t>
            </a:r>
          </a:p>
        </p:txBody>
      </p:sp>
      <p:sp>
        <p:nvSpPr>
          <p:cNvPr id="7" name="Text Box 41">
            <a:extLst>
              <a:ext uri="{FF2B5EF4-FFF2-40B4-BE49-F238E27FC236}">
                <a16:creationId xmlns:a16="http://schemas.microsoft.com/office/drawing/2014/main" id="{24025CB8-A281-44EF-8E52-4F3DE71A1D3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66738" y="1339850"/>
            <a:ext cx="738187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HDL cholesterol change from baseline (mg/dl)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32CDB8-F1E8-4E42-94B2-468CB50D7A00}"/>
              </a:ext>
            </a:extLst>
          </p:cNvPr>
          <p:cNvSpPr/>
          <p:nvPr/>
        </p:nvSpPr>
        <p:spPr>
          <a:xfrm>
            <a:off x="2681288" y="4772025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Year</a:t>
            </a:r>
            <a:endParaRPr lang="fr-CA" sz="1800" b="1" dirty="0">
              <a:solidFill>
                <a:schemeClr val="tx2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graphicFrame>
        <p:nvGraphicFramePr>
          <p:cNvPr id="18" name="Chart 3">
            <a:extLst>
              <a:ext uri="{FF2B5EF4-FFF2-40B4-BE49-F238E27FC236}">
                <a16:creationId xmlns:a16="http://schemas.microsoft.com/office/drawing/2014/main" id="{9D903570-D7BF-4929-B264-D001E52EF757}"/>
              </a:ext>
            </a:extLst>
          </p:cNvPr>
          <p:cNvGraphicFramePr>
            <a:graphicFrameLocks/>
          </p:cNvGraphicFramePr>
          <p:nvPr/>
        </p:nvGraphicFramePr>
        <p:xfrm>
          <a:off x="1390565" y="420762"/>
          <a:ext cx="6981962" cy="435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9639" name="Groupe 11">
            <a:extLst>
              <a:ext uri="{FF2B5EF4-FFF2-40B4-BE49-F238E27FC236}">
                <a16:creationId xmlns:a16="http://schemas.microsoft.com/office/drawing/2014/main" id="{A9EC7745-F315-4E6D-A7C8-7EEB7441F014}"/>
              </a:ext>
            </a:extLst>
          </p:cNvPr>
          <p:cNvGrpSpPr>
            <a:grpSpLocks/>
          </p:cNvGrpSpPr>
          <p:nvPr/>
        </p:nvGrpSpPr>
        <p:grpSpPr bwMode="auto">
          <a:xfrm>
            <a:off x="6535738" y="3405188"/>
            <a:ext cx="1443037" cy="815975"/>
            <a:chOff x="6812954" y="4939920"/>
            <a:chExt cx="1443000" cy="814928"/>
          </a:xfrm>
        </p:grpSpPr>
        <p:sp>
          <p:nvSpPr>
            <p:cNvPr id="13" name="Rectangle à coins arrondis 12">
              <a:extLst>
                <a:ext uri="{FF2B5EF4-FFF2-40B4-BE49-F238E27FC236}">
                  <a16:creationId xmlns:a16="http://schemas.microsoft.com/office/drawing/2014/main" id="{41A298C4-44F5-4A39-B4DF-EC8BADFD7D21}"/>
                </a:ext>
              </a:extLst>
            </p:cNvPr>
            <p:cNvSpPr/>
            <p:nvPr/>
          </p:nvSpPr>
          <p:spPr>
            <a:xfrm>
              <a:off x="6812954" y="4939920"/>
              <a:ext cx="1443000" cy="814928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4CC11A-2623-4AFA-AD13-B7B202D915B2}"/>
                </a:ext>
              </a:extLst>
            </p:cNvPr>
            <p:cNvSpPr/>
            <p:nvPr/>
          </p:nvSpPr>
          <p:spPr>
            <a:xfrm>
              <a:off x="6963762" y="5109564"/>
              <a:ext cx="179383" cy="18074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650" name="ZoneTexte 14">
              <a:extLst>
                <a:ext uri="{FF2B5EF4-FFF2-40B4-BE49-F238E27FC236}">
                  <a16:creationId xmlns:a16="http://schemas.microsoft.com/office/drawing/2014/main" id="{45B7FC30-9396-4AB5-A427-9E4DC0FFE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525" y="5015091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/>
                <a:t>DSE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3FCED0-0488-478E-8887-E6786A6C66D3}"/>
                </a:ext>
              </a:extLst>
            </p:cNvPr>
            <p:cNvSpPr/>
            <p:nvPr/>
          </p:nvSpPr>
          <p:spPr>
            <a:xfrm>
              <a:off x="6963762" y="5418730"/>
              <a:ext cx="179383" cy="17915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652" name="ZoneTexte 16">
              <a:extLst>
                <a:ext uri="{FF2B5EF4-FFF2-40B4-BE49-F238E27FC236}">
                  <a16:creationId xmlns:a16="http://schemas.microsoft.com/office/drawing/2014/main" id="{4811919B-058C-435E-A9C3-17294E20F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3525" y="5323313"/>
              <a:ext cx="4411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 altLang="fr-FR" sz="1800"/>
                <a:t>ILI</a:t>
              </a: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B95A0AE2-A738-4759-81C0-16C7C8EE9F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2592" y="5302807"/>
            <a:ext cx="3291968" cy="576044"/>
          </a:xfrm>
          <a:prstGeom prst="round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ILI: Intensive Lifestyle Intervention </a:t>
            </a:r>
          </a:p>
          <a:p>
            <a:pPr marL="0" indent="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kern="1200" dirty="0">
                <a:solidFill>
                  <a:schemeClr val="tx1"/>
                </a:solidFill>
              </a:rPr>
              <a:t>DSE: Diabetes Support &amp; Education</a:t>
            </a:r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69668815-0D0D-4EE7-A92A-D68DFA0C2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80" y="5299969"/>
            <a:ext cx="4807287" cy="578882"/>
          </a:xfrm>
          <a:prstGeom prst="roundRect">
            <a:avLst/>
          </a:prstGeom>
          <a:solidFill>
            <a:schemeClr val="bg1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dirty="0"/>
              <a:t>Repeated measures adjusted for clinic and baseline level </a:t>
            </a:r>
            <a:br>
              <a:rPr lang="en-US" sz="1400" dirty="0"/>
            </a:br>
            <a:r>
              <a:rPr lang="en-US" sz="1400" dirty="0"/>
              <a:t>P value for average effect across all visits: p&lt;0.0001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0C41083-DC27-4F3D-B85B-7C779F6DF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Summary: Four-Year Results of Look AHEAD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A583CE8-97B2-403B-B64B-1D658EEA01C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190625"/>
            <a:ext cx="8453438" cy="4700588"/>
          </a:xfrm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800" kern="1200" dirty="0">
                <a:ea typeface="Verdana" pitchFamily="34" charset="0"/>
                <a:cs typeface="Verdana" pitchFamily="34" charset="0"/>
              </a:rPr>
              <a:t>Intensive lifestyle intervention has been effective in promoting weight loss and improving fitness through four years of follow-up.</a:t>
            </a:r>
          </a:p>
          <a:p>
            <a:pPr marL="0" indent="0" algn="just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en-US" sz="1600" kern="1200" dirty="0">
              <a:ea typeface="Verdana" pitchFamily="34" charset="0"/>
              <a:cs typeface="Verdana" pitchFamily="34" charset="0"/>
            </a:endParaRPr>
          </a:p>
          <a:p>
            <a:pPr algn="just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800" kern="1200" dirty="0">
                <a:ea typeface="Verdana" pitchFamily="34" charset="0"/>
                <a:cs typeface="Verdana" pitchFamily="34" charset="0"/>
              </a:rPr>
              <a:t>The intensive lifestyle intervention has produced sustained improvements in glycemic control, systolic blood pressure, and HDL cholesterol.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5575ADB-5399-4C7F-AB0B-191D05596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Where Do We Go from Here?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831A9CC-233F-42E7-A97C-04BDC0311A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552575"/>
            <a:ext cx="7991475" cy="4105275"/>
          </a:xfrm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800" kern="1200" dirty="0">
                <a:ea typeface="Verdana" pitchFamily="34" charset="0"/>
                <a:cs typeface="Verdana" pitchFamily="34" charset="0"/>
              </a:rPr>
              <a:t>The DPP/DPPOS ends in 2014 (~2 years).</a:t>
            </a:r>
          </a:p>
          <a:p>
            <a:pPr algn="just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800" kern="1200" dirty="0">
                <a:ea typeface="Verdana" pitchFamily="34" charset="0"/>
                <a:cs typeface="Verdana" pitchFamily="34" charset="0"/>
              </a:rPr>
              <a:t>Major topics of interest include effects of interventions on development of micro- and </a:t>
            </a:r>
            <a:r>
              <a:rPr lang="en-US" sz="2800" kern="1200">
                <a:ea typeface="Verdana" pitchFamily="34" charset="0"/>
                <a:cs typeface="Verdana" pitchFamily="34" charset="0"/>
              </a:rPr>
              <a:t>macrovascular</a:t>
            </a:r>
            <a:r>
              <a:rPr lang="en-US" sz="2800" kern="1200" dirty="0">
                <a:ea typeface="Verdana" pitchFamily="34" charset="0"/>
                <a:cs typeface="Verdana" pitchFamily="34" charset="0"/>
              </a:rPr>
              <a:t> complications of diabetes, physical and mental function, cancer and other problems of aging in these high-risk populations.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A8CED99-362B-4EAB-8D3D-D782A0175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Summary 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2F9E5CD-E87A-429A-A0CB-0CD3789E16E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028700"/>
            <a:ext cx="8229600" cy="5010150"/>
          </a:xfrm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500" kern="1200" dirty="0">
                <a:ea typeface="Verdana" pitchFamily="34" charset="0"/>
                <a:cs typeface="Verdana" pitchFamily="34" charset="0"/>
              </a:rPr>
              <a:t>There is an epidemic of diabetes that is associated with lifestyle changes and obesity.</a:t>
            </a:r>
          </a:p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500" kern="1200" dirty="0">
                <a:ea typeface="Verdana" pitchFamily="34" charset="0"/>
                <a:cs typeface="Verdana" pitchFamily="34" charset="0"/>
              </a:rPr>
              <a:t>The metabolic syndrome and impaired glucose tolerance are more prevalent than diabetes.</a:t>
            </a:r>
          </a:p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500" kern="1200" dirty="0">
                <a:ea typeface="Verdana" pitchFamily="34" charset="0"/>
                <a:cs typeface="Verdana" pitchFamily="34" charset="0"/>
              </a:rPr>
              <a:t>The metabolic syndrome and impaired glucose tolerance are known risk factors for type 2 diabetes and cardiovascular disease.</a:t>
            </a:r>
          </a:p>
          <a:p>
            <a:pPr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500" kern="1200" dirty="0">
                <a:ea typeface="Verdana" pitchFamily="34" charset="0"/>
                <a:cs typeface="Verdana" pitchFamily="34" charset="0"/>
              </a:rPr>
              <a:t>Both </a:t>
            </a:r>
            <a:r>
              <a:rPr lang="en-US" sz="2500" b="1" kern="12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lifestyle modification </a:t>
            </a:r>
            <a:r>
              <a:rPr lang="en-US" sz="2500" kern="1200" dirty="0">
                <a:ea typeface="Verdana" pitchFamily="34" charset="0"/>
                <a:cs typeface="Verdana" pitchFamily="34" charset="0"/>
              </a:rPr>
              <a:t>and several </a:t>
            </a:r>
            <a:r>
              <a:rPr lang="en-US" sz="2500" b="1" kern="12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medications</a:t>
            </a:r>
            <a:r>
              <a:rPr lang="en-US" sz="2500" kern="12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500" kern="1200" dirty="0">
                <a:ea typeface="Verdana" pitchFamily="34" charset="0"/>
                <a:cs typeface="Verdana" pitchFamily="34" charset="0"/>
              </a:rPr>
              <a:t>are effective in preventing, delaying and treating  type 2 diabetes, but their effectiveness in reducing cardiovascular disease is not yet known.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>
            <a:extLst>
              <a:ext uri="{FF2B5EF4-FFF2-40B4-BE49-F238E27FC236}">
                <a16:creationId xmlns:a16="http://schemas.microsoft.com/office/drawing/2014/main" id="{C605FFA0-C0AE-4B20-949F-7C35E0D7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How Can We Translate These Results into Practice?</a:t>
            </a:r>
            <a:endParaRPr lang="fr-CA" altLang="fr-FR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C99B1A8-CD1E-436A-BECF-A5484DF97EF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14338" y="982663"/>
            <a:ext cx="8556625" cy="5160962"/>
          </a:xfrm>
        </p:spPr>
        <p:txBody>
          <a:bodyPr/>
          <a:lstStyle/>
          <a:p>
            <a:pPr eaLnBrk="0" hangingPunct="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800" kern="1200" dirty="0">
                <a:ea typeface="Verdana" pitchFamily="34" charset="0"/>
                <a:cs typeface="Verdana" pitchFamily="34" charset="0"/>
              </a:rPr>
              <a:t>The Why WAIT Program at </a:t>
            </a:r>
            <a:r>
              <a:rPr lang="en-US" sz="2800" kern="1200" dirty="0" err="1">
                <a:ea typeface="Verdana" pitchFamily="34" charset="0"/>
                <a:cs typeface="Verdana" pitchFamily="34" charset="0"/>
              </a:rPr>
              <a:t>Joslin</a:t>
            </a:r>
            <a:r>
              <a:rPr lang="en-US" sz="2800" kern="1200" dirty="0">
                <a:ea typeface="Verdana" pitchFamily="34" charset="0"/>
                <a:cs typeface="Verdana" pitchFamily="34" charset="0"/>
              </a:rPr>
              <a:t>. </a:t>
            </a:r>
            <a:r>
              <a:rPr lang="en-US" sz="2000" kern="1200" dirty="0">
                <a:ea typeface="Verdana" pitchFamily="34" charset="0"/>
                <a:cs typeface="Verdana" pitchFamily="34" charset="0"/>
                <a:hlinkClick r:id="rId3"/>
              </a:rPr>
              <a:t>http://www.joslin.org/care/why_wait.html</a:t>
            </a:r>
            <a:endParaRPr lang="en-US" sz="2000" kern="1200" dirty="0">
              <a:ea typeface="Verdana" pitchFamily="34" charset="0"/>
              <a:cs typeface="Verdana" pitchFamily="34" charset="0"/>
            </a:endParaRPr>
          </a:p>
          <a:p>
            <a:pPr eaLnBrk="0" hangingPunct="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800" kern="1200" dirty="0">
                <a:ea typeface="Verdana" pitchFamily="34" charset="0"/>
                <a:cs typeface="Verdana" pitchFamily="34" charset="0"/>
              </a:rPr>
              <a:t>The CDC programs in collaboration with the YMCA, United Health Care and others.</a:t>
            </a:r>
          </a:p>
          <a:p>
            <a:pPr eaLnBrk="0" hangingPunct="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800" kern="1200" dirty="0">
                <a:ea typeface="Verdana" pitchFamily="34" charset="0"/>
                <a:cs typeface="Verdana" pitchFamily="34" charset="0"/>
              </a:rPr>
              <a:t>The </a:t>
            </a:r>
            <a:r>
              <a:rPr lang="en-US" sz="2800" kern="1200" dirty="0" err="1">
                <a:ea typeface="Verdana" pitchFamily="34" charset="0"/>
                <a:cs typeface="Verdana" pitchFamily="34" charset="0"/>
              </a:rPr>
              <a:t>Joslin</a:t>
            </a:r>
            <a:r>
              <a:rPr lang="en-US" sz="2800" kern="1200" dirty="0">
                <a:ea typeface="Verdana" pitchFamily="34" charset="0"/>
                <a:cs typeface="Verdana" pitchFamily="34" charset="0"/>
              </a:rPr>
              <a:t> Initiative with Center for Medicare &amp; Medicaid Services and others.</a:t>
            </a:r>
          </a:p>
          <a:p>
            <a:pPr eaLnBrk="0" hangingPunct="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800" kern="1200" dirty="0">
                <a:ea typeface="Verdana" pitchFamily="34" charset="0"/>
                <a:cs typeface="Verdana" pitchFamily="34" charset="0"/>
              </a:rPr>
              <a:t>Other community-based initiatives.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859" name="Rectangle 3">
            <a:extLst>
              <a:ext uri="{FF2B5EF4-FFF2-40B4-BE49-F238E27FC236}">
                <a16:creationId xmlns:a16="http://schemas.microsoft.com/office/drawing/2014/main" id="{39546000-E0DA-4C21-B011-24D30235F1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3838" y="4114800"/>
            <a:ext cx="8824912" cy="1016000"/>
          </a:xfrm>
        </p:spPr>
        <p:txBody>
          <a:bodyPr/>
          <a:lstStyle/>
          <a:p>
            <a:pPr algn="ctr">
              <a:defRPr/>
            </a:pPr>
            <a:r>
              <a:rPr lang="en-US" sz="6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Changes in our lifestyle!</a:t>
            </a:r>
          </a:p>
        </p:txBody>
      </p:sp>
      <p:sp>
        <p:nvSpPr>
          <p:cNvPr id="2041860" name="Text Box 4">
            <a:extLst>
              <a:ext uri="{FF2B5EF4-FFF2-40B4-BE49-F238E27FC236}">
                <a16:creationId xmlns:a16="http://schemas.microsoft.com/office/drawing/2014/main" id="{484AEB5E-4F14-4054-B70C-51754C00D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1819275"/>
            <a:ext cx="7908925" cy="156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r>
              <a:rPr lang="en-US" sz="48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What is driving the dual epidemic?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e 2">
            <a:extLst>
              <a:ext uri="{FF2B5EF4-FFF2-40B4-BE49-F238E27FC236}">
                <a16:creationId xmlns:a16="http://schemas.microsoft.com/office/drawing/2014/main" id="{23A0D34C-3877-4336-9D10-96549D2556B9}"/>
              </a:ext>
            </a:extLst>
          </p:cNvPr>
          <p:cNvGrpSpPr>
            <a:grpSpLocks/>
          </p:cNvGrpSpPr>
          <p:nvPr/>
        </p:nvGrpSpPr>
        <p:grpSpPr bwMode="auto">
          <a:xfrm>
            <a:off x="163513" y="0"/>
            <a:ext cx="8964612" cy="4579938"/>
            <a:chOff x="164272" y="0"/>
            <a:chExt cx="8964000" cy="4579938"/>
          </a:xfrm>
        </p:grpSpPr>
        <p:pic>
          <p:nvPicPr>
            <p:cNvPr id="74755" name="Picture 2">
              <a:extLst>
                <a:ext uri="{FF2B5EF4-FFF2-40B4-BE49-F238E27FC236}">
                  <a16:creationId xmlns:a16="http://schemas.microsoft.com/office/drawing/2014/main" id="{3BBFC514-1850-4F43-980C-73316B7D2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575" y="2278063"/>
              <a:ext cx="7054850" cy="230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47161EF-4527-44D9-8BF3-2E4B7076FC83}"/>
                </a:ext>
              </a:extLst>
            </p:cNvPr>
            <p:cNvSpPr/>
            <p:nvPr/>
          </p:nvSpPr>
          <p:spPr>
            <a:xfrm>
              <a:off x="164272" y="0"/>
              <a:ext cx="8964000" cy="836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e 2">
            <a:extLst>
              <a:ext uri="{FF2B5EF4-FFF2-40B4-BE49-F238E27FC236}">
                <a16:creationId xmlns:a16="http://schemas.microsoft.com/office/drawing/2014/main" id="{8E63EECC-F711-4E54-9426-6F22F5160D8D}"/>
              </a:ext>
            </a:extLst>
          </p:cNvPr>
          <p:cNvGrpSpPr>
            <a:grpSpLocks/>
          </p:cNvGrpSpPr>
          <p:nvPr/>
        </p:nvGrpSpPr>
        <p:grpSpPr bwMode="auto">
          <a:xfrm>
            <a:off x="693738" y="954088"/>
            <a:ext cx="8054975" cy="4870450"/>
            <a:chOff x="693420" y="885190"/>
            <a:chExt cx="8055293" cy="4871085"/>
          </a:xfrm>
        </p:grpSpPr>
        <p:pic>
          <p:nvPicPr>
            <p:cNvPr id="12290" name="Picture 2">
              <a:extLst>
                <a:ext uri="{FF2B5EF4-FFF2-40B4-BE49-F238E27FC236}">
                  <a16:creationId xmlns:a16="http://schemas.microsoft.com/office/drawing/2014/main" id="{EDB5EC38-6B72-425C-96A5-84193D50494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420" y="885190"/>
              <a:ext cx="8055293" cy="48710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Rectangle 3">
              <a:extLst>
                <a:ext uri="{FF2B5EF4-FFF2-40B4-BE49-F238E27FC236}">
                  <a16:creationId xmlns:a16="http://schemas.microsoft.com/office/drawing/2014/main" id="{85ECEA71-5FA7-4BA9-BCEE-3C7F79B803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6149">
              <a:off x="6542088" y="1012079"/>
              <a:ext cx="1295400" cy="4572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 eaLnBrk="0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 altLang="fr-FR" sz="1800" b="1">
                <a:solidFill>
                  <a:schemeClr val="bg2"/>
                </a:solidFill>
              </a:endParaRPr>
            </a:p>
          </p:txBody>
        </p:sp>
        <p:sp>
          <p:nvSpPr>
            <p:cNvPr id="2037765" name="Line 5">
              <a:extLst>
                <a:ext uri="{FF2B5EF4-FFF2-40B4-BE49-F238E27FC236}">
                  <a16:creationId xmlns:a16="http://schemas.microsoft.com/office/drawing/2014/main" id="{0D44F051-1CC4-413C-8FEA-5C3D50A566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40000" flipV="1">
              <a:off x="6575339" y="1237661"/>
              <a:ext cx="1260525" cy="0"/>
            </a:xfrm>
            <a:prstGeom prst="line">
              <a:avLst/>
            </a:prstGeom>
            <a:noFill/>
            <a:ln w="292100">
              <a:solidFill>
                <a:srgbClr val="FFFFFF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15000"/>
                </a:spcBef>
                <a:spcAft>
                  <a:spcPct val="2000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037766" name="Text Box 6">
              <a:extLst>
                <a:ext uri="{FF2B5EF4-FFF2-40B4-BE49-F238E27FC236}">
                  <a16:creationId xmlns:a16="http://schemas.microsoft.com/office/drawing/2014/main" id="{2B61909F-D679-434E-88F3-85216ACCB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40000">
              <a:off x="6578514" y="1045548"/>
              <a:ext cx="1136695" cy="36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2000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Diabetes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5DF4995-779F-4095-B161-26D040D3D03E}"/>
              </a:ext>
            </a:extLst>
          </p:cNvPr>
          <p:cNvSpPr/>
          <p:nvPr/>
        </p:nvSpPr>
        <p:spPr>
          <a:xfrm>
            <a:off x="6062327" y="4824710"/>
            <a:ext cx="243589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r>
              <a:rPr lang="fr-FR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  <a:cs typeface="+mn-cs"/>
              </a:rPr>
              <a:t>Metabolic</a:t>
            </a:r>
            <a:r>
              <a:rPr lang="fr-FR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  <a:cs typeface="+mn-cs"/>
              </a:rPr>
              <a:t> syndrome?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">
            <a:extLst>
              <a:ext uri="{FF2B5EF4-FFF2-40B4-BE49-F238E27FC236}">
                <a16:creationId xmlns:a16="http://schemas.microsoft.com/office/drawing/2014/main" id="{94B53D47-F5F5-4030-9F56-ED3D5E9E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Prevention and Treatment of Diabetes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1C981E1-050B-4983-8442-8D03480B363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11200" y="1541463"/>
            <a:ext cx="8018463" cy="39243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fr-FR" sz="4000" b="1"/>
              <a:t>A major goal of treatment of pre-diabetes and diabetes is to prevent </a:t>
            </a:r>
            <a:r>
              <a:rPr lang="en-US" altLang="fr-FR" sz="4000" b="1">
                <a:solidFill>
                  <a:schemeClr val="accent2"/>
                </a:solidFill>
              </a:rPr>
              <a:t>both</a:t>
            </a:r>
            <a:r>
              <a:rPr lang="en-US" altLang="fr-FR" sz="4000" b="1"/>
              <a:t> the microvascular and the macrovascular complications!</a:t>
            </a:r>
          </a:p>
        </p:txBody>
      </p:sp>
      <p:sp>
        <p:nvSpPr>
          <p:cNvPr id="1369106" name="Text Box 18">
            <a:extLst>
              <a:ext uri="{FF2B5EF4-FFF2-40B4-BE49-F238E27FC236}">
                <a16:creationId xmlns:a16="http://schemas.microsoft.com/office/drawing/2014/main" id="{5A542EB7-C3CB-4934-A8A9-482C81840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1288" y="1190625"/>
            <a:ext cx="1809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21A6394A-8998-4F29-88DC-3E0F933A56E5}"/>
              </a:ext>
            </a:extLst>
          </p:cNvPr>
          <p:cNvSpPr/>
          <p:nvPr/>
        </p:nvSpPr>
        <p:spPr>
          <a:xfrm>
            <a:off x="3781168" y="1309817"/>
            <a:ext cx="5220219" cy="3889504"/>
          </a:xfrm>
          <a:prstGeom prst="roundRect">
            <a:avLst>
              <a:gd name="adj" fmla="val 11425"/>
            </a:avLst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0291BC0B-4A3A-4928-AB89-4709845309DC}"/>
              </a:ext>
            </a:extLst>
          </p:cNvPr>
          <p:cNvSpPr/>
          <p:nvPr/>
        </p:nvSpPr>
        <p:spPr>
          <a:xfrm>
            <a:off x="369218" y="1309816"/>
            <a:ext cx="3313096" cy="2899719"/>
          </a:xfrm>
          <a:prstGeom prst="roundRect">
            <a:avLst>
              <a:gd name="adj" fmla="val 11425"/>
            </a:avLst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6" name="Rectangle 2">
            <a:extLst>
              <a:ext uri="{FF2B5EF4-FFF2-40B4-BE49-F238E27FC236}">
                <a16:creationId xmlns:a16="http://schemas.microsoft.com/office/drawing/2014/main" id="{7535764A-0FA2-4AFF-9102-22757E5C8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175" y="-31750"/>
            <a:ext cx="8124825" cy="955675"/>
          </a:xfrm>
        </p:spPr>
        <p:txBody>
          <a:bodyPr/>
          <a:lstStyle/>
          <a:p>
            <a:r>
              <a:rPr lang="en-US" altLang="fr-FR"/>
              <a:t>Trials to Prevent / Delay Progression from Impaired Glucose Tolerance to Type 2 Diabetes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1F7BBD7-7ECE-4A52-A451-2549596696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0188" y="1300163"/>
            <a:ext cx="3370262" cy="2803525"/>
          </a:xfrm>
        </p:spPr>
        <p:txBody>
          <a:bodyPr/>
          <a:lstStyle/>
          <a:p>
            <a:pPr marL="180975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Lifestyle changes</a:t>
            </a:r>
          </a:p>
          <a:p>
            <a:pPr marL="358775" indent="-1778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Malmo Study</a:t>
            </a:r>
          </a:p>
          <a:p>
            <a:pPr marL="358775" indent="-1778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Da Qing Study</a:t>
            </a:r>
          </a:p>
          <a:p>
            <a:pPr marL="358775" indent="-1778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Finnish Diabetes Prevention Study</a:t>
            </a:r>
          </a:p>
          <a:p>
            <a:pPr marL="358775" indent="-1778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Diabetes Prevention Program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AD90874-149E-4AC1-A008-D190406D437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871913" y="1138238"/>
            <a:ext cx="5124450" cy="41624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Medications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Diabetes Prevention Program: metformin, (</a:t>
            </a:r>
            <a:r>
              <a:rPr lang="en-US" sz="1800" dirty="0" err="1"/>
              <a:t>troglitazone</a:t>
            </a:r>
            <a:r>
              <a:rPr lang="en-US" sz="1800" dirty="0"/>
              <a:t>)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TRIPOD: </a:t>
            </a:r>
            <a:r>
              <a:rPr lang="en-US" sz="1800" dirty="0" err="1"/>
              <a:t>troglitazone</a:t>
            </a:r>
            <a:endParaRPr lang="en-US" sz="1800" dirty="0"/>
          </a:p>
          <a:p>
            <a:pPr marL="180975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STOP-NIDDM: </a:t>
            </a:r>
            <a:r>
              <a:rPr lang="en-US" sz="1800" dirty="0" err="1"/>
              <a:t>acarbose</a:t>
            </a:r>
            <a:endParaRPr lang="en-US" sz="1800" dirty="0"/>
          </a:p>
          <a:p>
            <a:pPr marL="180975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NAVIGATOR: </a:t>
            </a:r>
            <a:r>
              <a:rPr lang="en-US" sz="1800" dirty="0" err="1"/>
              <a:t>nateglinide</a:t>
            </a:r>
            <a:r>
              <a:rPr lang="en-US" sz="1800" dirty="0"/>
              <a:t> and valsartan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DREAM: rosiglitazone and </a:t>
            </a:r>
            <a:r>
              <a:rPr lang="en-US" sz="1800" dirty="0" err="1"/>
              <a:t>ramipril</a:t>
            </a:r>
            <a:endParaRPr lang="en-US" sz="1800" dirty="0"/>
          </a:p>
          <a:p>
            <a:pPr marL="180975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XENDOS: </a:t>
            </a:r>
            <a:r>
              <a:rPr lang="en-US" sz="1800" dirty="0" err="1"/>
              <a:t>orlistat</a:t>
            </a:r>
            <a:endParaRPr lang="en-US" sz="1800" dirty="0"/>
          </a:p>
          <a:p>
            <a:pPr marL="180975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ORIGIN: </a:t>
            </a:r>
            <a:r>
              <a:rPr lang="en-US" sz="1800" dirty="0" err="1"/>
              <a:t>glargine</a:t>
            </a:r>
            <a:r>
              <a:rPr lang="en-US" sz="1800" dirty="0"/>
              <a:t> insulin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ACT NOW: pioglitazone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sz="1800" dirty="0" err="1"/>
              <a:t>Voglibose</a:t>
            </a:r>
            <a:r>
              <a:rPr lang="en-US" sz="1800" dirty="0"/>
              <a:t> Study</a:t>
            </a:r>
          </a:p>
        </p:txBody>
      </p:sp>
      <p:sp>
        <p:nvSpPr>
          <p:cNvPr id="22539" name="Text Box 5">
            <a:extLst>
              <a:ext uri="{FF2B5EF4-FFF2-40B4-BE49-F238E27FC236}">
                <a16:creationId xmlns:a16="http://schemas.microsoft.com/office/drawing/2014/main" id="{61D1A51F-101B-4981-8712-4A582CEA2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099175"/>
            <a:ext cx="1809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79545E63-5B25-413C-A368-54A2A9763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0738" y="40100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39DFDB67-7B1C-40CF-A734-2155AC70D2A9}"/>
              </a:ext>
            </a:extLst>
          </p:cNvPr>
          <p:cNvSpPr/>
          <p:nvPr/>
        </p:nvSpPr>
        <p:spPr>
          <a:xfrm>
            <a:off x="2829409" y="5330536"/>
            <a:ext cx="6171978" cy="1413153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100" dirty="0">
                <a:solidFill>
                  <a:schemeClr val="tx1"/>
                </a:solidFill>
              </a:rPr>
              <a:t>ACT NOW: </a:t>
            </a:r>
            <a:r>
              <a:rPr lang="en-US" sz="1100" dirty="0" err="1">
                <a:solidFill>
                  <a:schemeClr val="tx1"/>
                </a:solidFill>
              </a:rPr>
              <a:t>Actos</a:t>
            </a:r>
            <a:r>
              <a:rPr lang="en-US" sz="1100" dirty="0">
                <a:solidFill>
                  <a:schemeClr val="tx1"/>
                </a:solidFill>
              </a:rPr>
              <a:t> Now for Prevention of Diabetes </a:t>
            </a:r>
          </a:p>
          <a:p>
            <a:pPr eaLnBrk="0" hangingPunct="0">
              <a:defRPr/>
            </a:pPr>
            <a:r>
              <a:rPr lang="fr-CA" sz="1100" dirty="0">
                <a:solidFill>
                  <a:schemeClr val="tx1"/>
                </a:solidFill>
              </a:rPr>
              <a:t>DREAM: </a:t>
            </a:r>
            <a:r>
              <a:rPr lang="fr-CA" sz="1100" dirty="0" err="1">
                <a:solidFill>
                  <a:schemeClr val="tx1"/>
                </a:solidFill>
              </a:rPr>
              <a:t>Diabetes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Reduction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Approaches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with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Ramipril</a:t>
            </a:r>
            <a:r>
              <a:rPr lang="fr-CA" sz="1100" dirty="0">
                <a:solidFill>
                  <a:schemeClr val="tx1"/>
                </a:solidFill>
              </a:rPr>
              <a:t> and </a:t>
            </a:r>
            <a:r>
              <a:rPr lang="fr-CA" sz="1100" dirty="0" err="1">
                <a:solidFill>
                  <a:schemeClr val="tx1"/>
                </a:solidFill>
              </a:rPr>
              <a:t>Rosiglitazone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</a:p>
          <a:p>
            <a:pPr eaLnBrk="0" hangingPunct="0">
              <a:defRPr/>
            </a:pPr>
            <a:r>
              <a:rPr lang="fr-CA" sz="1100" dirty="0">
                <a:solidFill>
                  <a:schemeClr val="tx1"/>
                </a:solidFill>
              </a:rPr>
              <a:t>NAVIGATOR: </a:t>
            </a:r>
            <a:r>
              <a:rPr lang="fr-CA" sz="1100" dirty="0" err="1">
                <a:solidFill>
                  <a:schemeClr val="tx1"/>
                </a:solidFill>
              </a:rPr>
              <a:t>Nateglinide</a:t>
            </a:r>
            <a:r>
              <a:rPr lang="fr-CA" sz="1100" dirty="0">
                <a:solidFill>
                  <a:schemeClr val="tx1"/>
                </a:solidFill>
              </a:rPr>
              <a:t> and </a:t>
            </a:r>
            <a:r>
              <a:rPr lang="fr-CA" sz="1100" dirty="0" err="1">
                <a:solidFill>
                  <a:schemeClr val="tx1"/>
                </a:solidFill>
              </a:rPr>
              <a:t>Valsartan</a:t>
            </a:r>
            <a:r>
              <a:rPr lang="fr-CA" sz="1100" dirty="0">
                <a:solidFill>
                  <a:schemeClr val="tx1"/>
                </a:solidFill>
              </a:rPr>
              <a:t> in </a:t>
            </a:r>
            <a:r>
              <a:rPr lang="fr-CA" sz="1100" dirty="0" err="1">
                <a:solidFill>
                  <a:schemeClr val="tx1"/>
                </a:solidFill>
              </a:rPr>
              <a:t>Impaired</a:t>
            </a:r>
            <a:r>
              <a:rPr lang="fr-CA" sz="1100" dirty="0">
                <a:solidFill>
                  <a:schemeClr val="tx1"/>
                </a:solidFill>
              </a:rPr>
              <a:t> Glucose </a:t>
            </a:r>
            <a:r>
              <a:rPr lang="fr-CA" sz="1100" dirty="0" err="1">
                <a:solidFill>
                  <a:schemeClr val="tx1"/>
                </a:solidFill>
              </a:rPr>
              <a:t>Tolerance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Outcomes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Research</a:t>
            </a:r>
            <a:endParaRPr lang="fr-CA" sz="11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fr-CA" sz="1100" dirty="0">
                <a:solidFill>
                  <a:schemeClr val="tx1"/>
                </a:solidFill>
              </a:rPr>
              <a:t>ORIGIN: </a:t>
            </a:r>
            <a:r>
              <a:rPr lang="fr-CA" sz="1100" dirty="0" err="1">
                <a:solidFill>
                  <a:schemeClr val="tx1"/>
                </a:solidFill>
              </a:rPr>
              <a:t>Outcomes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Reduction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with</a:t>
            </a:r>
            <a:r>
              <a:rPr lang="fr-CA" sz="1100" dirty="0">
                <a:solidFill>
                  <a:schemeClr val="tx1"/>
                </a:solidFill>
              </a:rPr>
              <a:t> Initial </a:t>
            </a:r>
            <a:r>
              <a:rPr lang="fr-CA" sz="1100" dirty="0" err="1">
                <a:solidFill>
                  <a:schemeClr val="tx1"/>
                </a:solidFill>
              </a:rPr>
              <a:t>Glargine</a:t>
            </a:r>
            <a:r>
              <a:rPr lang="fr-CA" sz="1100" dirty="0">
                <a:solidFill>
                  <a:schemeClr val="tx1"/>
                </a:solidFill>
              </a:rPr>
              <a:t> Introduction</a:t>
            </a:r>
          </a:p>
          <a:p>
            <a:pPr eaLnBrk="0" hangingPunct="0">
              <a:defRPr/>
            </a:pPr>
            <a:r>
              <a:rPr lang="fr-CA" sz="1100" dirty="0">
                <a:solidFill>
                  <a:schemeClr val="tx1"/>
                </a:solidFill>
              </a:rPr>
              <a:t>STOP-NIDDM: </a:t>
            </a:r>
            <a:r>
              <a:rPr lang="fr-CA" sz="1100" dirty="0" err="1">
                <a:solidFill>
                  <a:schemeClr val="tx1"/>
                </a:solidFill>
              </a:rPr>
              <a:t>Study</a:t>
            </a:r>
            <a:r>
              <a:rPr lang="fr-CA" sz="1100" dirty="0">
                <a:solidFill>
                  <a:schemeClr val="tx1"/>
                </a:solidFill>
              </a:rPr>
              <a:t> to </a:t>
            </a:r>
            <a:r>
              <a:rPr lang="fr-CA" sz="1100" dirty="0" err="1">
                <a:solidFill>
                  <a:schemeClr val="tx1"/>
                </a:solidFill>
              </a:rPr>
              <a:t>Prevent</a:t>
            </a:r>
            <a:r>
              <a:rPr lang="fr-CA" sz="1100" dirty="0">
                <a:solidFill>
                  <a:schemeClr val="tx1"/>
                </a:solidFill>
              </a:rPr>
              <a:t> Non–</a:t>
            </a:r>
            <a:r>
              <a:rPr lang="fr-CA" sz="1100" dirty="0" err="1">
                <a:solidFill>
                  <a:schemeClr val="tx1"/>
                </a:solidFill>
              </a:rPr>
              <a:t>Insulin-Dependent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Diabetes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Mellitus</a:t>
            </a:r>
            <a:endParaRPr lang="fr-CA" sz="11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fr-CA" sz="1100" dirty="0">
                <a:solidFill>
                  <a:schemeClr val="tx1"/>
                </a:solidFill>
              </a:rPr>
              <a:t>TRIPOD: </a:t>
            </a:r>
            <a:r>
              <a:rPr lang="fr-CA" sz="1100" dirty="0" err="1">
                <a:solidFill>
                  <a:schemeClr val="tx1"/>
                </a:solidFill>
              </a:rPr>
              <a:t>Troglitazone</a:t>
            </a:r>
            <a:r>
              <a:rPr lang="fr-CA" sz="1100" dirty="0">
                <a:solidFill>
                  <a:schemeClr val="tx1"/>
                </a:solidFill>
              </a:rPr>
              <a:t> in </a:t>
            </a:r>
            <a:r>
              <a:rPr lang="fr-CA" sz="1100" dirty="0" err="1">
                <a:solidFill>
                  <a:schemeClr val="tx1"/>
                </a:solidFill>
              </a:rPr>
              <a:t>Prevention</a:t>
            </a:r>
            <a:r>
              <a:rPr lang="fr-CA" sz="1100" dirty="0">
                <a:solidFill>
                  <a:schemeClr val="tx1"/>
                </a:solidFill>
              </a:rPr>
              <a:t> of </a:t>
            </a:r>
            <a:r>
              <a:rPr lang="fr-CA" sz="1100" dirty="0" err="1">
                <a:solidFill>
                  <a:schemeClr val="tx1"/>
                </a:solidFill>
              </a:rPr>
              <a:t>Diabetes</a:t>
            </a:r>
            <a:r>
              <a:rPr lang="fr-CA" sz="1100" dirty="0">
                <a:solidFill>
                  <a:schemeClr val="tx1"/>
                </a:solidFill>
              </a:rPr>
              <a:t> </a:t>
            </a:r>
            <a:r>
              <a:rPr lang="fr-CA" sz="1100" dirty="0" err="1">
                <a:solidFill>
                  <a:schemeClr val="tx1"/>
                </a:solidFill>
              </a:rPr>
              <a:t>Study</a:t>
            </a:r>
            <a:endParaRPr lang="fr-CA" sz="11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fr-CA" sz="1100" dirty="0">
                <a:solidFill>
                  <a:schemeClr val="tx1"/>
                </a:solidFill>
              </a:rPr>
              <a:t>XENDOS: </a:t>
            </a:r>
            <a:r>
              <a:rPr lang="fr-CA" sz="1100" dirty="0" err="1">
                <a:solidFill>
                  <a:schemeClr val="tx1"/>
                </a:solidFill>
              </a:rPr>
              <a:t>Xenical</a:t>
            </a:r>
            <a:r>
              <a:rPr lang="fr-CA" sz="1100" dirty="0">
                <a:solidFill>
                  <a:schemeClr val="tx1"/>
                </a:solidFill>
              </a:rPr>
              <a:t> in the </a:t>
            </a:r>
            <a:r>
              <a:rPr lang="fr-CA" sz="1100" dirty="0" err="1">
                <a:solidFill>
                  <a:schemeClr val="tx1"/>
                </a:solidFill>
              </a:rPr>
              <a:t>Prevention</a:t>
            </a:r>
            <a:r>
              <a:rPr lang="fr-CA" sz="1100" dirty="0">
                <a:solidFill>
                  <a:schemeClr val="tx1"/>
                </a:solidFill>
              </a:rPr>
              <a:t> of </a:t>
            </a:r>
            <a:r>
              <a:rPr lang="fr-CA" sz="1100" dirty="0" err="1">
                <a:solidFill>
                  <a:schemeClr val="tx1"/>
                </a:solidFill>
              </a:rPr>
              <a:t>Diabetes</a:t>
            </a:r>
            <a:r>
              <a:rPr lang="fr-CA" sz="1100" dirty="0">
                <a:solidFill>
                  <a:schemeClr val="tx1"/>
                </a:solidFill>
              </a:rPr>
              <a:t> in Obese </a:t>
            </a:r>
            <a:r>
              <a:rPr lang="fr-CA" sz="1100" dirty="0" err="1">
                <a:solidFill>
                  <a:schemeClr val="tx1"/>
                </a:solidFill>
              </a:rPr>
              <a:t>Subjects</a:t>
            </a:r>
            <a:endParaRPr lang="fr-CA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asque MyHealthyWaist">
  <a:themeElements>
    <a:clrScheme name="myhealthywaist">
      <a:dk1>
        <a:srgbClr val="3F3F3F"/>
      </a:dk1>
      <a:lt1>
        <a:srgbClr val="FFFFFF"/>
      </a:lt1>
      <a:dk2>
        <a:srgbClr val="316598"/>
      </a:dk2>
      <a:lt2>
        <a:srgbClr val="BEE0EE"/>
      </a:lt2>
      <a:accent1>
        <a:srgbClr val="2F7CBE"/>
      </a:accent1>
      <a:accent2>
        <a:srgbClr val="BE271B"/>
      </a:accent2>
      <a:accent3>
        <a:srgbClr val="8064A2"/>
      </a:accent3>
      <a:accent4>
        <a:srgbClr val="FFCC00"/>
      </a:accent4>
      <a:accent5>
        <a:srgbClr val="92D050"/>
      </a:accent5>
      <a:accent6>
        <a:srgbClr val="4BACC6"/>
      </a:accent6>
      <a:hlink>
        <a:srgbClr val="0000FF"/>
      </a:hlink>
      <a:folHlink>
        <a:srgbClr val="80008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yhealthywaist">
    <a:dk1>
      <a:srgbClr val="3F3F3F"/>
    </a:dk1>
    <a:lt1>
      <a:srgbClr val="FFFFFF"/>
    </a:lt1>
    <a:dk2>
      <a:srgbClr val="316598"/>
    </a:dk2>
    <a:lt2>
      <a:srgbClr val="BEE0EE"/>
    </a:lt2>
    <a:accent1>
      <a:srgbClr val="2F7CBE"/>
    </a:accent1>
    <a:accent2>
      <a:srgbClr val="BE271B"/>
    </a:accent2>
    <a:accent3>
      <a:srgbClr val="8064A2"/>
    </a:accent3>
    <a:accent4>
      <a:srgbClr val="FFCC00"/>
    </a:accent4>
    <a:accent5>
      <a:srgbClr val="92D050"/>
    </a:accent5>
    <a:accent6>
      <a:srgbClr val="4BACC6"/>
    </a:accent6>
    <a:hlink>
      <a:srgbClr val="0000FF"/>
    </a:hlink>
    <a:folHlink>
      <a:srgbClr val="800080"/>
    </a:folHlink>
  </a:clrScheme>
  <a:fontScheme name="Conception personnalisé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yhealthywaist">
    <a:dk1>
      <a:srgbClr val="3F3F3F"/>
    </a:dk1>
    <a:lt1>
      <a:srgbClr val="FFFFFF"/>
    </a:lt1>
    <a:dk2>
      <a:srgbClr val="316598"/>
    </a:dk2>
    <a:lt2>
      <a:srgbClr val="BEE0EE"/>
    </a:lt2>
    <a:accent1>
      <a:srgbClr val="2F7CBE"/>
    </a:accent1>
    <a:accent2>
      <a:srgbClr val="BE271B"/>
    </a:accent2>
    <a:accent3>
      <a:srgbClr val="8064A2"/>
    </a:accent3>
    <a:accent4>
      <a:srgbClr val="FFCC00"/>
    </a:accent4>
    <a:accent5>
      <a:srgbClr val="92D050"/>
    </a:accent5>
    <a:accent6>
      <a:srgbClr val="4BACC6"/>
    </a:accent6>
    <a:hlink>
      <a:srgbClr val="0000FF"/>
    </a:hlink>
    <a:folHlink>
      <a:srgbClr val="800080"/>
    </a:folHlink>
  </a:clrScheme>
  <a:fontScheme name="Conception personnalisé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yhealthywaist">
    <a:dk1>
      <a:srgbClr val="3F3F3F"/>
    </a:dk1>
    <a:lt1>
      <a:srgbClr val="FFFFFF"/>
    </a:lt1>
    <a:dk2>
      <a:srgbClr val="316598"/>
    </a:dk2>
    <a:lt2>
      <a:srgbClr val="BEE0EE"/>
    </a:lt2>
    <a:accent1>
      <a:srgbClr val="2F7CBE"/>
    </a:accent1>
    <a:accent2>
      <a:srgbClr val="BE271B"/>
    </a:accent2>
    <a:accent3>
      <a:srgbClr val="8064A2"/>
    </a:accent3>
    <a:accent4>
      <a:srgbClr val="FFCC00"/>
    </a:accent4>
    <a:accent5>
      <a:srgbClr val="92D050"/>
    </a:accent5>
    <a:accent6>
      <a:srgbClr val="4BACC6"/>
    </a:accent6>
    <a:hlink>
      <a:srgbClr val="0000FF"/>
    </a:hlink>
    <a:folHlink>
      <a:srgbClr val="800080"/>
    </a:folHlink>
  </a:clrScheme>
  <a:fontScheme name="Conception personnalisé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yhealthywaist">
    <a:dk1>
      <a:srgbClr val="3F3F3F"/>
    </a:dk1>
    <a:lt1>
      <a:srgbClr val="FFFFFF"/>
    </a:lt1>
    <a:dk2>
      <a:srgbClr val="316598"/>
    </a:dk2>
    <a:lt2>
      <a:srgbClr val="BEE0EE"/>
    </a:lt2>
    <a:accent1>
      <a:srgbClr val="2F7CBE"/>
    </a:accent1>
    <a:accent2>
      <a:srgbClr val="BE271B"/>
    </a:accent2>
    <a:accent3>
      <a:srgbClr val="8064A2"/>
    </a:accent3>
    <a:accent4>
      <a:srgbClr val="FFCC00"/>
    </a:accent4>
    <a:accent5>
      <a:srgbClr val="92D050"/>
    </a:accent5>
    <a:accent6>
      <a:srgbClr val="4BACC6"/>
    </a:accent6>
    <a:hlink>
      <a:srgbClr val="0000FF"/>
    </a:hlink>
    <a:folHlink>
      <a:srgbClr val="800080"/>
    </a:folHlink>
  </a:clrScheme>
  <a:fontScheme name="Conception personnalisé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yhealthywaist">
    <a:dk1>
      <a:srgbClr val="3F3F3F"/>
    </a:dk1>
    <a:lt1>
      <a:srgbClr val="FFFFFF"/>
    </a:lt1>
    <a:dk2>
      <a:srgbClr val="316598"/>
    </a:dk2>
    <a:lt2>
      <a:srgbClr val="BEE0EE"/>
    </a:lt2>
    <a:accent1>
      <a:srgbClr val="2F7CBE"/>
    </a:accent1>
    <a:accent2>
      <a:srgbClr val="BE271B"/>
    </a:accent2>
    <a:accent3>
      <a:srgbClr val="8064A2"/>
    </a:accent3>
    <a:accent4>
      <a:srgbClr val="FFCC00"/>
    </a:accent4>
    <a:accent5>
      <a:srgbClr val="92D050"/>
    </a:accent5>
    <a:accent6>
      <a:srgbClr val="4BACC6"/>
    </a:accent6>
    <a:hlink>
      <a:srgbClr val="0000FF"/>
    </a:hlink>
    <a:folHlink>
      <a:srgbClr val="800080"/>
    </a:folHlink>
  </a:clrScheme>
  <a:fontScheme name="Conception personnalisé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15891</TotalTime>
  <Pages>17</Pages>
  <Words>3548</Words>
  <Application>Microsoft Office PowerPoint</Application>
  <PresentationFormat>Affichage à l'écran (4:3)</PresentationFormat>
  <Paragraphs>866</Paragraphs>
  <Slides>60</Slides>
  <Notes>59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71" baseType="lpstr">
      <vt:lpstr>Arial</vt:lpstr>
      <vt:lpstr>Arial Narrow</vt:lpstr>
      <vt:lpstr>Arial Unicode MS</vt:lpstr>
      <vt:lpstr>Symbol</vt:lpstr>
      <vt:lpstr>Verdana</vt:lpstr>
      <vt:lpstr>Wingdings</vt:lpstr>
      <vt:lpstr>ＭＳ Ｐゴシック</vt:lpstr>
      <vt:lpstr>Times New Roman</vt:lpstr>
      <vt:lpstr>Calibri</vt:lpstr>
      <vt:lpstr>Masque MyHealthyWaist</vt:lpstr>
      <vt:lpstr>Graphique Microsoft Excel</vt:lpstr>
      <vt:lpstr> Lifestyle Modification in the Prevention of Type 2 Diabetes: The Experience with the DIABETES PREVENTION PROGRAM and LOOK AHEAD Studies</vt:lpstr>
      <vt:lpstr>Global Projections for the Diabetes Epidemic: 2003-2025 (in Millions)</vt:lpstr>
      <vt:lpstr>Global Projections for the Diabetes Epidemic: 2011-2030 (in Millions)</vt:lpstr>
      <vt:lpstr>Obesity Is the Primary Risk Factor for Type 2 Diabetes</vt:lpstr>
      <vt:lpstr>The Dual Epidemic: Obesity and Diabetes</vt:lpstr>
      <vt:lpstr>Changes in our lifestyle!</vt:lpstr>
      <vt:lpstr>Présentation PowerPoint</vt:lpstr>
      <vt:lpstr>Prevention and Treatment of Diabetes</vt:lpstr>
      <vt:lpstr>Trials to Prevent / Delay Progression from Impaired Glucose Tolerance to Type 2 Diabetes</vt:lpstr>
      <vt:lpstr>Summary of Medication Trials to Prevent Type 2 Diabetes</vt:lpstr>
      <vt:lpstr>  A randomized clinical trial to prevent type 2 diabetes in persons at high risk </vt:lpstr>
      <vt:lpstr>Study Population</vt:lpstr>
      <vt:lpstr>Study Interventions</vt:lpstr>
      <vt:lpstr>Présentation PowerPoint</vt:lpstr>
      <vt:lpstr>Study Timeline</vt:lpstr>
      <vt:lpstr>Mean Weight Change</vt:lpstr>
      <vt:lpstr>Mean Change in Leisure Physical Activity</vt:lpstr>
      <vt:lpstr>Incidence of Diabetes </vt:lpstr>
      <vt:lpstr>Metabolic Syndrome  NCEP-ATP III Clinical Criteria (3 of 5)</vt:lpstr>
      <vt:lpstr>Prevalence of Metabolic Syndrome at Randomization</vt:lpstr>
      <vt:lpstr>Cumulative Incidence of Metabolic Syndrome by Treatment Group</vt:lpstr>
      <vt:lpstr>Three-Year Incidence of Components by Treatment Group</vt:lpstr>
      <vt:lpstr>Key Findings</vt:lpstr>
      <vt:lpstr>Study Timeline</vt:lpstr>
      <vt:lpstr>Diabetes Prevention Program Outcomes Study (DPPOS) Goals</vt:lpstr>
      <vt:lpstr>Diabetes Prevention Program Outcomes Study (DPPOS) Treatments</vt:lpstr>
      <vt:lpstr>Weight Change Over Time</vt:lpstr>
      <vt:lpstr>Diabetes Prevention Program Outcomes Study (DPPOS) Incidence of Diabetes</vt:lpstr>
      <vt:lpstr>Diabetes Prevention Program Outcomes Study (DPPOS) Incidence of Diabetes</vt:lpstr>
      <vt:lpstr>Diabetes Prevention Program (DPP) vs. Diabetes Prevention Program Outcomes Study (DPPOS) Diabetes Rates</vt:lpstr>
      <vt:lpstr>Diabetes Development in Diabetes Prevention Program Outcomes Study (DPPOS)</vt:lpstr>
      <vt:lpstr>Diabetes Prevention Program Outcomes Study (DPPOS) Diabetes Risk Reduction</vt:lpstr>
      <vt:lpstr>Use of Anti-Diabetic Medicines</vt:lpstr>
      <vt:lpstr>Look AHEAD Clinical Trial</vt:lpstr>
      <vt:lpstr>Primary Outcome</vt:lpstr>
      <vt:lpstr>Présentation PowerPoint</vt:lpstr>
      <vt:lpstr>Look AHEAD Interventions</vt:lpstr>
      <vt:lpstr>Lifestyle Intervention  Phase I: Weight Loss Induction</vt:lpstr>
      <vt:lpstr>Recommendations</vt:lpstr>
      <vt:lpstr>Lifestyle Intervention  Phase II: Weight Loss Maintenance</vt:lpstr>
      <vt:lpstr>Diabetes Support and Education</vt:lpstr>
      <vt:lpstr>Baseline Characteristics of Participants</vt:lpstr>
      <vt:lpstr>Assessments</vt:lpstr>
      <vt:lpstr>Weight Loss at 1 Year</vt:lpstr>
      <vt:lpstr>Fitness Change at 1 Year</vt:lpstr>
      <vt:lpstr>1-Year Changes in Markers of Diabetes Control</vt:lpstr>
      <vt:lpstr>1-Year Changes in Markers of Blood Pressure (BP) Control</vt:lpstr>
      <vt:lpstr>1-Year Changes in Markers of Lipid Control</vt:lpstr>
      <vt:lpstr>Présentation PowerPoint</vt:lpstr>
      <vt:lpstr>Percent Weight Change from Baseline </vt:lpstr>
      <vt:lpstr>Percent Fitness Change from Baseline </vt:lpstr>
      <vt:lpstr>Hemoglobin A1c (HbA1c) Change from Baseline </vt:lpstr>
      <vt:lpstr>Systolic Blood Pressure Change from Baseline </vt:lpstr>
      <vt:lpstr>Use of Any Antihypertensive Drug</vt:lpstr>
      <vt:lpstr>HDL Cholesterol Change from Baseline </vt:lpstr>
      <vt:lpstr>Summary: Four-Year Results of Look AHEAD</vt:lpstr>
      <vt:lpstr>Where Do We Go from Here?</vt:lpstr>
      <vt:lpstr>Summary </vt:lpstr>
      <vt:lpstr>How Can We Translate These Results into Practice?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Template</dc:title>
  <dc:creator>Osama Hamdy</dc:creator>
  <cp:lastModifiedBy>Isabelle Martineau</cp:lastModifiedBy>
  <cp:revision>1510</cp:revision>
  <cp:lastPrinted>2013-05-13T13:48:55Z</cp:lastPrinted>
  <dcterms:created xsi:type="dcterms:W3CDTF">1998-06-29T17:56:19Z</dcterms:created>
  <dcterms:modified xsi:type="dcterms:W3CDTF">2022-11-30T12:56:00Z</dcterms:modified>
</cp:coreProperties>
</file>