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0C58370-F48C-4AEA-A659-A7AB11B5A9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C94E9A-E516-4EBC-BE36-812BFA1935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84D28D-B7AD-4845-9BCF-BBFAA3A5D889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03F76507-A37C-4755-AC86-22FF71F102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555E328F-2DAD-4326-B97A-5E530A056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F11101-CC40-4562-A889-70F0BE2FF5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300CAA-B59D-4A87-B443-AE28E1A2C0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D66A405-6019-42EA-AF1E-81C0889DA9D2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5501B67-F6B0-46EB-BBEA-C9FBD6A201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7D6B84F-2358-427C-8091-46C4016DC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811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B0451E01-B739-4B52-A7F5-EB27FCDE89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A15D2437-F3C8-4A4B-8CD4-DE190AFF30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C3E7FEBA-0CB8-4569-8557-0ED63E800BB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FFF859E-6169-43DD-A502-F59E68E41C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F104CBD-BFFF-4518-A5D3-AD40F56A74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EE631F2A-3BD7-4CD1-BE3F-6517851DC8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A9D9B69F-A398-439D-9514-C91AE01C2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20D3480C-EC78-4080-9C51-A84B0CBAA1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5A85A2B9-6BDE-4537-8C6E-FE163627A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be 20">
            <a:extLst>
              <a:ext uri="{FF2B5EF4-FFF2-40B4-BE49-F238E27FC236}">
                <a16:creationId xmlns:a16="http://schemas.microsoft.com/office/drawing/2014/main" id="{B194C2CB-EBC2-4B0F-998D-55A1F0CFC0A4}"/>
              </a:ext>
            </a:extLst>
          </p:cNvPr>
          <p:cNvSpPr/>
          <p:nvPr/>
        </p:nvSpPr>
        <p:spPr>
          <a:xfrm>
            <a:off x="5764213" y="2609850"/>
            <a:ext cx="3190875" cy="2751138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1" name="Image 23" descr="diapo_14d.jpg">
            <a:extLst>
              <a:ext uri="{FF2B5EF4-FFF2-40B4-BE49-F238E27FC236}">
                <a16:creationId xmlns:a16="http://schemas.microsoft.com/office/drawing/2014/main" id="{EE401C87-5970-492B-8EEC-C3F273DCC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2824163"/>
            <a:ext cx="2717800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02CF4189-D360-4593-99BC-0C33B31A60EA}"/>
              </a:ext>
            </a:extLst>
          </p:cNvPr>
          <p:cNvCxnSpPr/>
          <p:nvPr/>
        </p:nvCxnSpPr>
        <p:spPr>
          <a:xfrm>
            <a:off x="4992688" y="4124325"/>
            <a:ext cx="1417637" cy="1588"/>
          </a:xfrm>
          <a:prstGeom prst="straightConnector1">
            <a:avLst/>
          </a:prstGeom>
          <a:ln w="73025">
            <a:solidFill>
              <a:srgbClr val="C00000"/>
            </a:solidFill>
            <a:tailEnd type="arrow" w="med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itre 1">
            <a:extLst>
              <a:ext uri="{FF2B5EF4-FFF2-40B4-BE49-F238E27FC236}">
                <a16:creationId xmlns:a16="http://schemas.microsoft.com/office/drawing/2014/main" id="{97C64778-9C2F-42B8-9D9D-0B3C57D4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8" y="53975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3-D RECONSTRUCTION OF THE THIGH AND ABDOMEN USING MULTIPLE </a:t>
            </a:r>
            <a:r>
              <a:rPr lang="fr-CA" altLang="fr-FR" sz="2000">
                <a:solidFill>
                  <a:schemeClr val="tx1"/>
                </a:solidFill>
              </a:rPr>
              <a:t>COMPUTED TOMOGRAPHY (CT) IMAGES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40BB651A-5328-4B7D-B204-4FE75AE82F30}"/>
              </a:ext>
            </a:extLst>
          </p:cNvPr>
          <p:cNvGrpSpPr>
            <a:grpSpLocks/>
          </p:cNvGrpSpPr>
          <p:nvPr/>
        </p:nvGrpSpPr>
        <p:grpSpPr bwMode="auto">
          <a:xfrm>
            <a:off x="165100" y="3711575"/>
            <a:ext cx="3197225" cy="457200"/>
            <a:chOff x="2158" y="863"/>
            <a:chExt cx="1542" cy="389"/>
          </a:xfrm>
        </p:grpSpPr>
        <p:sp>
          <p:nvSpPr>
            <p:cNvPr id="2069" name="Rectangle 34">
              <a:extLst>
                <a:ext uri="{FF2B5EF4-FFF2-40B4-BE49-F238E27FC236}">
                  <a16:creationId xmlns:a16="http://schemas.microsoft.com/office/drawing/2014/main" id="{64CE4498-80CC-43DE-A36B-9534828E0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200" b="1"/>
                <a:t>3-D reconstruction of the thigh using</a:t>
              </a:r>
            </a:p>
            <a:p>
              <a:pPr eaLnBrk="1" hangingPunct="1"/>
              <a:r>
                <a:rPr lang="fr-CA" altLang="fr-FR" sz="1200" b="1"/>
                <a:t>50 contiguous CT images</a:t>
              </a:r>
              <a:r>
                <a:rPr lang="en-US" altLang="fr-FR" sz="1200" b="1"/>
                <a:t> </a:t>
              </a:r>
            </a:p>
          </p:txBody>
        </p:sp>
        <p:sp>
          <p:nvSpPr>
            <p:cNvPr id="2070" name="Rectangle 35">
              <a:extLst>
                <a:ext uri="{FF2B5EF4-FFF2-40B4-BE49-F238E27FC236}">
                  <a16:creationId xmlns:a16="http://schemas.microsoft.com/office/drawing/2014/main" id="{0CBD0FAF-2CD0-4FEF-9642-CC762FA79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2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45FEF54D-7E1F-45F9-AF3A-32ACEC977678}"/>
              </a:ext>
            </a:extLst>
          </p:cNvPr>
          <p:cNvGrpSpPr>
            <a:grpSpLocks/>
          </p:cNvGrpSpPr>
          <p:nvPr/>
        </p:nvGrpSpPr>
        <p:grpSpPr bwMode="auto">
          <a:xfrm>
            <a:off x="5768975" y="5476875"/>
            <a:ext cx="3195638" cy="457200"/>
            <a:chOff x="2158" y="863"/>
            <a:chExt cx="1542" cy="389"/>
          </a:xfrm>
        </p:grpSpPr>
        <p:sp>
          <p:nvSpPr>
            <p:cNvPr id="2067" name="Rectangle 34">
              <a:extLst>
                <a:ext uri="{FF2B5EF4-FFF2-40B4-BE49-F238E27FC236}">
                  <a16:creationId xmlns:a16="http://schemas.microsoft.com/office/drawing/2014/main" id="{FE5306E6-50C5-4C2A-81B7-595E2EA30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200" b="1"/>
                <a:t>3-D reconstruction of the abdomen using</a:t>
              </a:r>
            </a:p>
            <a:p>
              <a:pPr eaLnBrk="1" hangingPunct="1"/>
              <a:r>
                <a:rPr lang="fr-CA" altLang="fr-FR" sz="1200" b="1"/>
                <a:t>40 contiguous CT images</a:t>
              </a:r>
              <a:r>
                <a:rPr lang="en-US" altLang="fr-FR" sz="1200" b="1"/>
                <a:t> </a:t>
              </a:r>
            </a:p>
          </p:txBody>
        </p:sp>
        <p:sp>
          <p:nvSpPr>
            <p:cNvPr id="2068" name="Rectangle 35">
              <a:extLst>
                <a:ext uri="{FF2B5EF4-FFF2-40B4-BE49-F238E27FC236}">
                  <a16:creationId xmlns:a16="http://schemas.microsoft.com/office/drawing/2014/main" id="{6EE4BD47-01F1-44E1-BCCB-B3D452602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865"/>
              <a:ext cx="59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200" b="1"/>
            </a:p>
          </p:txBody>
        </p:sp>
      </p:grpSp>
      <p:sp>
        <p:nvSpPr>
          <p:cNvPr id="12" name="Cube 11">
            <a:extLst>
              <a:ext uri="{FF2B5EF4-FFF2-40B4-BE49-F238E27FC236}">
                <a16:creationId xmlns:a16="http://schemas.microsoft.com/office/drawing/2014/main" id="{77E4D2E2-6838-4273-A983-998044E07F11}"/>
              </a:ext>
            </a:extLst>
          </p:cNvPr>
          <p:cNvSpPr/>
          <p:nvPr/>
        </p:nvSpPr>
        <p:spPr>
          <a:xfrm>
            <a:off x="3881438" y="5002213"/>
            <a:ext cx="1282700" cy="471487"/>
          </a:xfrm>
          <a:prstGeom prst="cube">
            <a:avLst>
              <a:gd name="adj" fmla="val 3678"/>
            </a:avLst>
          </a:prstGeom>
          <a:solidFill>
            <a:schemeClr val="bg1">
              <a:alpha val="6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dirty="0">
                <a:solidFill>
                  <a:schemeClr val="tx1"/>
                </a:solidFill>
              </a:rPr>
              <a:t>CT image </a:t>
            </a:r>
            <a:r>
              <a:rPr lang="fr-CA" sz="1200" b="1" dirty="0" err="1">
                <a:solidFill>
                  <a:schemeClr val="tx1"/>
                </a:solidFill>
              </a:rPr>
              <a:t>at</a:t>
            </a:r>
            <a:r>
              <a:rPr lang="fr-CA" sz="1200" b="1" dirty="0">
                <a:solidFill>
                  <a:schemeClr val="tx1"/>
                </a:solidFill>
              </a:rPr>
              <a:t> L4-L5</a:t>
            </a:r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448BB989-E81E-4B59-8352-5DA083F8F7D7}"/>
              </a:ext>
            </a:extLst>
          </p:cNvPr>
          <p:cNvSpPr/>
          <p:nvPr/>
        </p:nvSpPr>
        <p:spPr>
          <a:xfrm>
            <a:off x="3460750" y="2733675"/>
            <a:ext cx="1281113" cy="471488"/>
          </a:xfrm>
          <a:prstGeom prst="cube">
            <a:avLst>
              <a:gd name="adj" fmla="val 3678"/>
            </a:avLst>
          </a:prstGeom>
          <a:solidFill>
            <a:schemeClr val="bg1">
              <a:alpha val="6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dirty="0">
                <a:solidFill>
                  <a:schemeClr val="tx1"/>
                </a:solidFill>
              </a:rPr>
              <a:t>CT image </a:t>
            </a:r>
            <a:r>
              <a:rPr lang="fr-CA" sz="1200" b="1" dirty="0" err="1">
                <a:solidFill>
                  <a:schemeClr val="tx1"/>
                </a:solidFill>
              </a:rPr>
              <a:t>at</a:t>
            </a:r>
            <a:r>
              <a:rPr lang="fr-CA" sz="1200" b="1" dirty="0">
                <a:solidFill>
                  <a:schemeClr val="tx1"/>
                </a:solidFill>
              </a:rPr>
              <a:t> the </a:t>
            </a:r>
            <a:r>
              <a:rPr lang="fr-CA" sz="1200" b="1" dirty="0" err="1">
                <a:solidFill>
                  <a:schemeClr val="tx1"/>
                </a:solidFill>
              </a:rPr>
              <a:t>mid</a:t>
            </a:r>
            <a:r>
              <a:rPr lang="fr-CA" sz="1200" b="1" dirty="0">
                <a:solidFill>
                  <a:schemeClr val="tx1"/>
                </a:solidFill>
              </a:rPr>
              <a:t>-</a:t>
            </a:r>
            <a:r>
              <a:rPr lang="fr-CA" sz="1200" b="1" dirty="0" err="1">
                <a:solidFill>
                  <a:schemeClr val="tx1"/>
                </a:solidFill>
              </a:rPr>
              <a:t>thigh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66811AF8-DC10-455C-9190-E7873F9A1803}"/>
              </a:ext>
            </a:extLst>
          </p:cNvPr>
          <p:cNvSpPr/>
          <p:nvPr/>
        </p:nvSpPr>
        <p:spPr>
          <a:xfrm>
            <a:off x="152400" y="960438"/>
            <a:ext cx="2411413" cy="2660650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9" name="Image 14" descr="diapo_14a.jpg">
            <a:extLst>
              <a:ext uri="{FF2B5EF4-FFF2-40B4-BE49-F238E27FC236}">
                <a16:creationId xmlns:a16="http://schemas.microsoft.com/office/drawing/2014/main" id="{7E9B407B-D87E-4AA8-A205-45BFB1A70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1219200"/>
            <a:ext cx="1827212" cy="2170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E354B753-015D-4AF5-A139-682AA55BF6D0}"/>
              </a:ext>
            </a:extLst>
          </p:cNvPr>
          <p:cNvCxnSpPr/>
          <p:nvPr/>
        </p:nvCxnSpPr>
        <p:spPr>
          <a:xfrm rot="10800000">
            <a:off x="2330450" y="1838325"/>
            <a:ext cx="1416050" cy="1588"/>
          </a:xfrm>
          <a:prstGeom prst="straightConnector1">
            <a:avLst/>
          </a:prstGeom>
          <a:ln w="73025">
            <a:solidFill>
              <a:srgbClr val="C00000"/>
            </a:solidFill>
            <a:tailEnd type="arrow" w="med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1" name="Image 17" descr="diapo_14b.jpg">
            <a:extLst>
              <a:ext uri="{FF2B5EF4-FFF2-40B4-BE49-F238E27FC236}">
                <a16:creationId xmlns:a16="http://schemas.microsoft.com/office/drawing/2014/main" id="{DB44E1B8-617E-4313-941B-1875B255DB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1066800"/>
            <a:ext cx="16033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Image 21" descr="diapo_14c.jpg">
            <a:extLst>
              <a:ext uri="{FF2B5EF4-FFF2-40B4-BE49-F238E27FC236}">
                <a16:creationId xmlns:a16="http://schemas.microsoft.com/office/drawing/2014/main" id="{55564D75-E2D5-4DE7-8F4F-79E526AEC7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3343275"/>
            <a:ext cx="1868487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BA399EE-63C4-4B8D-9679-F6D3C969718E}"/>
              </a:ext>
            </a:extLst>
          </p:cNvPr>
          <p:cNvCxnSpPr/>
          <p:nvPr/>
        </p:nvCxnSpPr>
        <p:spPr>
          <a:xfrm>
            <a:off x="566928" y="1782762"/>
            <a:ext cx="1490472" cy="0"/>
          </a:xfrm>
          <a:prstGeom prst="line">
            <a:avLst/>
          </a:prstGeom>
          <a:ln w="19050">
            <a:solidFill>
              <a:srgbClr val="FFFF00"/>
            </a:solidFill>
          </a:ln>
          <a:scene3d>
            <a:camera prst="orthographicFront"/>
            <a:lightRig rig="threePt" dir="t"/>
          </a:scene3d>
          <a:sp3d extrusionH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>
            <a:extLst>
              <a:ext uri="{FF2B5EF4-FFF2-40B4-BE49-F238E27FC236}">
                <a16:creationId xmlns:a16="http://schemas.microsoft.com/office/drawing/2014/main" id="{EEFA095A-C93D-4951-AAF9-177476CD922E}"/>
              </a:ext>
            </a:extLst>
          </p:cNvPr>
          <p:cNvSpPr/>
          <p:nvPr/>
        </p:nvSpPr>
        <p:spPr>
          <a:xfrm rot="21337683" flipV="1">
            <a:off x="6300216" y="3685032"/>
            <a:ext cx="2020824" cy="484632"/>
          </a:xfrm>
          <a:prstGeom prst="arc">
            <a:avLst>
              <a:gd name="adj1" fmla="val 11259040"/>
              <a:gd name="adj2" fmla="val 21536931"/>
            </a:avLst>
          </a:prstGeom>
          <a:ln w="19050">
            <a:solidFill>
              <a:srgbClr val="FFFF00"/>
            </a:solidFill>
          </a:ln>
          <a:scene3d>
            <a:camera prst="orthographicFront"/>
            <a:lightRig rig="threePt" dir="t"/>
          </a:scene3d>
          <a:sp3d extrusionH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44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3-D RECONSTRUCTION OF THE THIGH AND ABDOMEN USING MULTIPLE COMPUTED TOMOGRAPHY (CT) IMAGES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3-D RECONSTRUCTION OF THE THIGH AND ABDOMEN USING MULTIPLE COMPUTED TOMOGRAPHY (CT) IMAGES</dc:description>
  <cp:lastModifiedBy>Isabelle Martineau</cp:lastModifiedBy>
  <cp:revision>658</cp:revision>
  <dcterms:created xsi:type="dcterms:W3CDTF">2007-08-27T23:55:38Z</dcterms:created>
  <dcterms:modified xsi:type="dcterms:W3CDTF">2022-11-30T19:29:42Z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3-D RECONSTRUCTION OF THE THIGH AND ABDOMEN USING MULTIPLE COMPUTED TOMOGRAPHY (CT) IMAGES</vt:lpwstr>
  </property>
</Properties>
</file>