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71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00C58370-F48C-4AEA-A659-A7AB11B5A9A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92C94E9A-E516-4EBC-BE36-812BFA1935DF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FF84D28D-B7AD-4845-9BCF-BBFAA3A5D889}" type="datetimeFigureOut">
              <a:rPr lang="fr-FR"/>
              <a:pPr>
                <a:defRPr/>
              </a:pPr>
              <a:t>30/11/2022</a:t>
            </a:fld>
            <a:endParaRPr lang="fr-CA"/>
          </a:p>
        </p:txBody>
      </p:sp>
      <p:sp>
        <p:nvSpPr>
          <p:cNvPr id="4" name="Espace réservé de l'image des diapositives 3">
            <a:extLst>
              <a:ext uri="{FF2B5EF4-FFF2-40B4-BE49-F238E27FC236}">
                <a16:creationId xmlns:a16="http://schemas.microsoft.com/office/drawing/2014/main" id="{03F76507-A37C-4755-AC86-22FF71F102C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CA" noProof="0"/>
          </a:p>
        </p:txBody>
      </p:sp>
      <p:sp>
        <p:nvSpPr>
          <p:cNvPr id="5" name="Espace réservé des commentaires 4">
            <a:extLst>
              <a:ext uri="{FF2B5EF4-FFF2-40B4-BE49-F238E27FC236}">
                <a16:creationId xmlns:a16="http://schemas.microsoft.com/office/drawing/2014/main" id="{555E328F-2DAD-4326-B97A-5E530A056A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  <a:endParaRPr lang="fr-CA" noProof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AF11101-CC40-4562-A889-70F0BE2FF52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1300CAA-B59D-4A87-B443-AE28E1A2C0E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4D66A405-6019-42EA-AF1E-81C0889DA9D2}" type="slidenum">
              <a:rPr lang="fr-CA" altLang="fr-FR"/>
              <a:pPr/>
              <a:t>‹N°›</a:t>
            </a:fld>
            <a:endParaRPr lang="fr-CA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65501B67-F6B0-46EB-BBEA-C9FBD6A201CA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17D6B84F-2358-427C-8091-46C4016DCB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alt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78114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>
            <a:extLst>
              <a:ext uri="{FF2B5EF4-FFF2-40B4-BE49-F238E27FC236}">
                <a16:creationId xmlns:a16="http://schemas.microsoft.com/office/drawing/2014/main" id="{B0451E01-B739-4B52-A7F5-EB27FCDE894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9275"/>
            <a:ext cx="9144000" cy="630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14">
            <a:extLst>
              <a:ext uri="{FF2B5EF4-FFF2-40B4-BE49-F238E27FC236}">
                <a16:creationId xmlns:a16="http://schemas.microsoft.com/office/drawing/2014/main" id="{A15D2437-F3C8-4A4B-8CD4-DE190AFF30D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9144000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01" name="Line 17">
            <a:extLst>
              <a:ext uri="{FF2B5EF4-FFF2-40B4-BE49-F238E27FC236}">
                <a16:creationId xmlns:a16="http://schemas.microsoft.com/office/drawing/2014/main" id="{C3E7FEBA-0CB8-4569-8557-0ED63E800BB3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819150"/>
            <a:ext cx="7227888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CA">
              <a:latin typeface="+mn-lt"/>
            </a:endParaRPr>
          </a:p>
        </p:txBody>
      </p:sp>
      <p:sp>
        <p:nvSpPr>
          <p:cNvPr id="16394" name="Rectangle 10">
            <a:extLst>
              <a:ext uri="{FF2B5EF4-FFF2-40B4-BE49-F238E27FC236}">
                <a16:creationId xmlns:a16="http://schemas.microsoft.com/office/drawing/2014/main" id="{2FFF859E-6169-43DD-A502-F59E68E41CB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9388" y="6308725"/>
            <a:ext cx="3140075" cy="360363"/>
          </a:xfrm>
          <a:prstGeom prst="rect">
            <a:avLst/>
          </a:prstGeom>
          <a:solidFill>
            <a:srgbClr val="D8ECEA">
              <a:alpha val="89000"/>
            </a:srgbClr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4" dir="b"/>
          </a:scene3d>
          <a:sp3d extrusionH="201600" prstMaterial="legacyMatte">
            <a:bevelT w="13500" h="13500" prst="angle"/>
            <a:bevelB w="13500" h="13500" prst="angle"/>
            <a:extrusionClr>
              <a:srgbClr val="D8ECEA"/>
            </a:extrusionClr>
          </a:sp3d>
        </p:spPr>
        <p:txBody>
          <a:bodyPr wrap="none" anchor="ctr">
            <a:flatTx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000">
                <a:latin typeface="+mn-lt"/>
              </a:rPr>
              <a:t>Source: International Chair on Cardiometabolic Risk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000">
                <a:latin typeface="+mn-lt"/>
              </a:rPr>
              <a:t>www.cardiometabolic-risk.org </a:t>
            </a:r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AF104CBD-BFFF-4518-A5D3-AD40F56A74C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819150"/>
          </a:xfrm>
          <a:prstGeom prst="rect">
            <a:avLst/>
          </a:prstGeom>
          <a:solidFill>
            <a:srgbClr val="C8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CA">
              <a:latin typeface="+mn-lt"/>
            </a:endParaRPr>
          </a:p>
        </p:txBody>
      </p:sp>
      <p:sp>
        <p:nvSpPr>
          <p:cNvPr id="16400" name="Rectangle 16">
            <a:extLst>
              <a:ext uri="{FF2B5EF4-FFF2-40B4-BE49-F238E27FC236}">
                <a16:creationId xmlns:a16="http://schemas.microsoft.com/office/drawing/2014/main" id="{EE631F2A-3BD7-4CD1-BE3F-6517851DC87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98425"/>
          </a:xfrm>
          <a:prstGeom prst="rect">
            <a:avLst/>
          </a:prstGeom>
          <a:solidFill>
            <a:srgbClr val="FE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CA">
              <a:latin typeface="+mn-lt"/>
            </a:endParaRPr>
          </a:p>
        </p:txBody>
      </p:sp>
      <p:sp>
        <p:nvSpPr>
          <p:cNvPr id="1032" name="Rectangle 11">
            <a:extLst>
              <a:ext uri="{FF2B5EF4-FFF2-40B4-BE49-F238E27FC236}">
                <a16:creationId xmlns:a16="http://schemas.microsoft.com/office/drawing/2014/main" id="{A9D9B69F-A398-439D-9514-C91AE01C2E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188913"/>
            <a:ext cx="8280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CA" altLang="fr-FR"/>
              <a:t>Cliquez et modifiez le titre</a:t>
            </a:r>
          </a:p>
        </p:txBody>
      </p:sp>
      <p:pic>
        <p:nvPicPr>
          <p:cNvPr id="1033" name="Picture 18">
            <a:extLst>
              <a:ext uri="{FF2B5EF4-FFF2-40B4-BE49-F238E27FC236}">
                <a16:creationId xmlns:a16="http://schemas.microsoft.com/office/drawing/2014/main" id="{20D3480C-EC78-4080-9C51-A84B0CBAA10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0113" y="142875"/>
            <a:ext cx="461962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Rectangle 20">
            <a:extLst>
              <a:ext uri="{FF2B5EF4-FFF2-40B4-BE49-F238E27FC236}">
                <a16:creationId xmlns:a16="http://schemas.microsoft.com/office/drawing/2014/main" id="{5A85A2B9-6BDE-4537-8C6E-FE163627AC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179513"/>
            <a:ext cx="8229600" cy="4905375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fr-CA" altLang="fr-FR"/>
              <a:t>Cliquez pour modifier les styles du texte du masque</a:t>
            </a:r>
          </a:p>
          <a:p>
            <a:pPr lvl="1"/>
            <a:r>
              <a:rPr lang="fr-CA" altLang="fr-FR"/>
              <a:t>Deuxième niveau</a:t>
            </a:r>
          </a:p>
          <a:p>
            <a:pPr lvl="2"/>
            <a:r>
              <a:rPr lang="fr-CA" altLang="fr-FR"/>
              <a:t>Troisième niveau</a:t>
            </a:r>
          </a:p>
          <a:p>
            <a:pPr lvl="3"/>
            <a:r>
              <a:rPr lang="fr-CA" altLang="fr-FR"/>
              <a:t>Quatrième niveau</a:t>
            </a:r>
          </a:p>
          <a:p>
            <a:pPr lvl="4"/>
            <a:r>
              <a:rPr lang="fr-CA" alt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9pPr>
    </p:titleStyle>
    <p:bodyStyle>
      <a:lvl1pPr marL="449263" indent="-4492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r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322388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730375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138363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955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30527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5099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9671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ube 20">
            <a:extLst>
              <a:ext uri="{FF2B5EF4-FFF2-40B4-BE49-F238E27FC236}">
                <a16:creationId xmlns:a16="http://schemas.microsoft.com/office/drawing/2014/main" id="{B194C2CB-EBC2-4B0F-998D-55A1F0CFC0A4}"/>
              </a:ext>
            </a:extLst>
          </p:cNvPr>
          <p:cNvSpPr/>
          <p:nvPr/>
        </p:nvSpPr>
        <p:spPr>
          <a:xfrm>
            <a:off x="5764213" y="2609850"/>
            <a:ext cx="3190875" cy="2751138"/>
          </a:xfrm>
          <a:prstGeom prst="cube">
            <a:avLst>
              <a:gd name="adj" fmla="val 4313"/>
            </a:avLst>
          </a:prstGeom>
          <a:gradFill flip="none" rotWithShape="1">
            <a:gsLst>
              <a:gs pos="0">
                <a:schemeClr val="bg1">
                  <a:alpha val="49000"/>
                </a:schemeClr>
              </a:gs>
              <a:gs pos="100000">
                <a:schemeClr val="bg1">
                  <a:alpha val="32000"/>
                </a:schemeClr>
              </a:gs>
            </a:gsLst>
            <a:lin ang="16200000" scaled="0"/>
            <a:tileRect/>
          </a:gra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rIns="90000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CA" sz="1100" b="1" dirty="0">
              <a:solidFill>
                <a:schemeClr val="tx1"/>
              </a:solidFill>
            </a:endParaRPr>
          </a:p>
        </p:txBody>
      </p:sp>
      <p:pic>
        <p:nvPicPr>
          <p:cNvPr id="2051" name="Image 23" descr="diapo_14d.jpg">
            <a:extLst>
              <a:ext uri="{FF2B5EF4-FFF2-40B4-BE49-F238E27FC236}">
                <a16:creationId xmlns:a16="http://schemas.microsoft.com/office/drawing/2014/main" id="{EE401C87-5970-492B-8EEC-C3F273DCC49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5200" y="2824163"/>
            <a:ext cx="2717800" cy="2312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3" name="Connecteur droit avec flèche 22">
            <a:extLst>
              <a:ext uri="{FF2B5EF4-FFF2-40B4-BE49-F238E27FC236}">
                <a16:creationId xmlns:a16="http://schemas.microsoft.com/office/drawing/2014/main" id="{02CF4189-D360-4593-99BC-0C33B31A60EA}"/>
              </a:ext>
            </a:extLst>
          </p:cNvPr>
          <p:cNvCxnSpPr/>
          <p:nvPr/>
        </p:nvCxnSpPr>
        <p:spPr>
          <a:xfrm>
            <a:off x="4992688" y="4124325"/>
            <a:ext cx="1417637" cy="1588"/>
          </a:xfrm>
          <a:prstGeom prst="straightConnector1">
            <a:avLst/>
          </a:prstGeom>
          <a:ln w="73025">
            <a:solidFill>
              <a:srgbClr val="C00000"/>
            </a:solidFill>
            <a:tailEnd type="arrow" w="med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3" name="Titre 1">
            <a:extLst>
              <a:ext uri="{FF2B5EF4-FFF2-40B4-BE49-F238E27FC236}">
                <a16:creationId xmlns:a16="http://schemas.microsoft.com/office/drawing/2014/main" id="{97C64778-9C2F-42B8-9D9D-0B3C57D471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838" y="53975"/>
            <a:ext cx="8280400" cy="708025"/>
          </a:xfrm>
        </p:spPr>
        <p:txBody>
          <a:bodyPr/>
          <a:lstStyle/>
          <a:p>
            <a:r>
              <a:rPr lang="en-US" altLang="fr-FR" sz="2000">
                <a:solidFill>
                  <a:schemeClr val="tx1"/>
                </a:solidFill>
              </a:rPr>
              <a:t>3-D RECONSTRUCTION OF THE THIGH AND ABDOMEN USING MULTIPLE </a:t>
            </a:r>
            <a:r>
              <a:rPr lang="fr-CA" altLang="fr-FR" sz="2000">
                <a:solidFill>
                  <a:schemeClr val="tx1"/>
                </a:solidFill>
              </a:rPr>
              <a:t>COMPUTED TOMOGRAPHY (CT) IMAGES</a:t>
            </a:r>
          </a:p>
        </p:txBody>
      </p:sp>
      <p:grpSp>
        <p:nvGrpSpPr>
          <p:cNvPr id="2" name="Group 33">
            <a:extLst>
              <a:ext uri="{FF2B5EF4-FFF2-40B4-BE49-F238E27FC236}">
                <a16:creationId xmlns:a16="http://schemas.microsoft.com/office/drawing/2014/main" id="{40BB651A-5328-4B7D-B204-4FE75AE82F30}"/>
              </a:ext>
            </a:extLst>
          </p:cNvPr>
          <p:cNvGrpSpPr>
            <a:grpSpLocks/>
          </p:cNvGrpSpPr>
          <p:nvPr/>
        </p:nvGrpSpPr>
        <p:grpSpPr bwMode="auto">
          <a:xfrm>
            <a:off x="165100" y="3711575"/>
            <a:ext cx="3197225" cy="457200"/>
            <a:chOff x="2158" y="863"/>
            <a:chExt cx="1542" cy="389"/>
          </a:xfrm>
        </p:grpSpPr>
        <p:sp>
          <p:nvSpPr>
            <p:cNvPr id="2069" name="Rectangle 34">
              <a:extLst>
                <a:ext uri="{FF2B5EF4-FFF2-40B4-BE49-F238E27FC236}">
                  <a16:creationId xmlns:a16="http://schemas.microsoft.com/office/drawing/2014/main" id="{64CE4498-80CC-43DE-A36B-9534828E0A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8" y="863"/>
              <a:ext cx="1482" cy="38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000" rIns="3600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fr-FR" sz="1200" b="1"/>
                <a:t>3-D reconstruction of the thigh using</a:t>
              </a:r>
            </a:p>
            <a:p>
              <a:pPr eaLnBrk="1" hangingPunct="1"/>
              <a:r>
                <a:rPr lang="fr-CA" altLang="fr-FR" sz="1200" b="1"/>
                <a:t>50 contiguous CT images</a:t>
              </a:r>
              <a:r>
                <a:rPr lang="en-US" altLang="fr-FR" sz="1200" b="1"/>
                <a:t> </a:t>
              </a:r>
            </a:p>
          </p:txBody>
        </p:sp>
        <p:sp>
          <p:nvSpPr>
            <p:cNvPr id="2070" name="Rectangle 35">
              <a:extLst>
                <a:ext uri="{FF2B5EF4-FFF2-40B4-BE49-F238E27FC236}">
                  <a16:creationId xmlns:a16="http://schemas.microsoft.com/office/drawing/2014/main" id="{0CBD0FAF-2CD0-4FEF-9642-CC762FA79C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8" y="865"/>
              <a:ext cx="59" cy="385"/>
            </a:xfrm>
            <a:prstGeom prst="rect">
              <a:avLst/>
            </a:prstGeom>
            <a:solidFill>
              <a:srgbClr val="B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6000" rIns="3600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fr-FR" altLang="fr-FR" sz="1200" b="1"/>
            </a:p>
          </p:txBody>
        </p:sp>
      </p:grpSp>
      <p:grpSp>
        <p:nvGrpSpPr>
          <p:cNvPr id="3" name="Group 33">
            <a:extLst>
              <a:ext uri="{FF2B5EF4-FFF2-40B4-BE49-F238E27FC236}">
                <a16:creationId xmlns:a16="http://schemas.microsoft.com/office/drawing/2014/main" id="{45FEF54D-7E1F-45F9-AF3A-32ACEC977678}"/>
              </a:ext>
            </a:extLst>
          </p:cNvPr>
          <p:cNvGrpSpPr>
            <a:grpSpLocks/>
          </p:cNvGrpSpPr>
          <p:nvPr/>
        </p:nvGrpSpPr>
        <p:grpSpPr bwMode="auto">
          <a:xfrm>
            <a:off x="5768975" y="5476875"/>
            <a:ext cx="3195638" cy="457200"/>
            <a:chOff x="2158" y="863"/>
            <a:chExt cx="1542" cy="389"/>
          </a:xfrm>
        </p:grpSpPr>
        <p:sp>
          <p:nvSpPr>
            <p:cNvPr id="2067" name="Rectangle 34">
              <a:extLst>
                <a:ext uri="{FF2B5EF4-FFF2-40B4-BE49-F238E27FC236}">
                  <a16:creationId xmlns:a16="http://schemas.microsoft.com/office/drawing/2014/main" id="{FE5306E6-50C5-4C2A-81B7-595E2EA301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8" y="863"/>
              <a:ext cx="1482" cy="38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000" rIns="3600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fr-FR" sz="1200" b="1"/>
                <a:t>3-D reconstruction of the abdomen using</a:t>
              </a:r>
            </a:p>
            <a:p>
              <a:pPr eaLnBrk="1" hangingPunct="1"/>
              <a:r>
                <a:rPr lang="fr-CA" altLang="fr-FR" sz="1200" b="1"/>
                <a:t>40 contiguous CT images</a:t>
              </a:r>
              <a:r>
                <a:rPr lang="en-US" altLang="fr-FR" sz="1200" b="1"/>
                <a:t> </a:t>
              </a:r>
            </a:p>
          </p:txBody>
        </p:sp>
        <p:sp>
          <p:nvSpPr>
            <p:cNvPr id="2068" name="Rectangle 35">
              <a:extLst>
                <a:ext uri="{FF2B5EF4-FFF2-40B4-BE49-F238E27FC236}">
                  <a16:creationId xmlns:a16="http://schemas.microsoft.com/office/drawing/2014/main" id="{6EE4BD47-01F1-44E1-BCCB-B3D4526022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8" y="865"/>
              <a:ext cx="59" cy="385"/>
            </a:xfrm>
            <a:prstGeom prst="rect">
              <a:avLst/>
            </a:prstGeom>
            <a:solidFill>
              <a:srgbClr val="B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6000" rIns="3600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fr-FR" altLang="fr-FR" sz="1200" b="1"/>
            </a:p>
          </p:txBody>
        </p:sp>
      </p:grpSp>
      <p:sp>
        <p:nvSpPr>
          <p:cNvPr id="12" name="Cube 11">
            <a:extLst>
              <a:ext uri="{FF2B5EF4-FFF2-40B4-BE49-F238E27FC236}">
                <a16:creationId xmlns:a16="http://schemas.microsoft.com/office/drawing/2014/main" id="{77E4D2E2-6838-4273-A983-998044E07F11}"/>
              </a:ext>
            </a:extLst>
          </p:cNvPr>
          <p:cNvSpPr/>
          <p:nvPr/>
        </p:nvSpPr>
        <p:spPr>
          <a:xfrm>
            <a:off x="3881438" y="5002213"/>
            <a:ext cx="1282700" cy="471487"/>
          </a:xfrm>
          <a:prstGeom prst="cube">
            <a:avLst>
              <a:gd name="adj" fmla="val 3678"/>
            </a:avLst>
          </a:prstGeom>
          <a:solidFill>
            <a:schemeClr val="bg1">
              <a:alpha val="60000"/>
            </a:schemeClr>
          </a:solidFill>
          <a:ln w="127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200" b="1" dirty="0">
                <a:solidFill>
                  <a:schemeClr val="tx1"/>
                </a:solidFill>
              </a:rPr>
              <a:t>CT image </a:t>
            </a:r>
            <a:r>
              <a:rPr lang="fr-CA" sz="1200" b="1" dirty="0" err="1">
                <a:solidFill>
                  <a:schemeClr val="tx1"/>
                </a:solidFill>
              </a:rPr>
              <a:t>at</a:t>
            </a:r>
            <a:r>
              <a:rPr lang="fr-CA" sz="1200" b="1" dirty="0">
                <a:solidFill>
                  <a:schemeClr val="tx1"/>
                </a:solidFill>
              </a:rPr>
              <a:t> L4-L5</a:t>
            </a:r>
          </a:p>
        </p:txBody>
      </p:sp>
      <p:sp>
        <p:nvSpPr>
          <p:cNvPr id="13" name="Cube 12">
            <a:extLst>
              <a:ext uri="{FF2B5EF4-FFF2-40B4-BE49-F238E27FC236}">
                <a16:creationId xmlns:a16="http://schemas.microsoft.com/office/drawing/2014/main" id="{448BB989-E81E-4B59-8352-5DA083F8F7D7}"/>
              </a:ext>
            </a:extLst>
          </p:cNvPr>
          <p:cNvSpPr/>
          <p:nvPr/>
        </p:nvSpPr>
        <p:spPr>
          <a:xfrm>
            <a:off x="3460750" y="2733675"/>
            <a:ext cx="1281113" cy="471488"/>
          </a:xfrm>
          <a:prstGeom prst="cube">
            <a:avLst>
              <a:gd name="adj" fmla="val 3678"/>
            </a:avLst>
          </a:prstGeom>
          <a:solidFill>
            <a:schemeClr val="bg1">
              <a:alpha val="60000"/>
            </a:schemeClr>
          </a:solidFill>
          <a:ln w="127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200" b="1" dirty="0">
                <a:solidFill>
                  <a:schemeClr val="tx1"/>
                </a:solidFill>
              </a:rPr>
              <a:t>CT image </a:t>
            </a:r>
            <a:r>
              <a:rPr lang="fr-CA" sz="1200" b="1" dirty="0" err="1">
                <a:solidFill>
                  <a:schemeClr val="tx1"/>
                </a:solidFill>
              </a:rPr>
              <a:t>at</a:t>
            </a:r>
            <a:r>
              <a:rPr lang="fr-CA" sz="1200" b="1" dirty="0">
                <a:solidFill>
                  <a:schemeClr val="tx1"/>
                </a:solidFill>
              </a:rPr>
              <a:t> the </a:t>
            </a:r>
            <a:r>
              <a:rPr lang="fr-CA" sz="1200" b="1" dirty="0" err="1">
                <a:solidFill>
                  <a:schemeClr val="tx1"/>
                </a:solidFill>
              </a:rPr>
              <a:t>mid</a:t>
            </a:r>
            <a:r>
              <a:rPr lang="fr-CA" sz="1200" b="1" dirty="0">
                <a:solidFill>
                  <a:schemeClr val="tx1"/>
                </a:solidFill>
              </a:rPr>
              <a:t>-</a:t>
            </a:r>
            <a:r>
              <a:rPr lang="fr-CA" sz="1200" b="1" dirty="0" err="1">
                <a:solidFill>
                  <a:schemeClr val="tx1"/>
                </a:solidFill>
              </a:rPr>
              <a:t>thigh</a:t>
            </a:r>
            <a:r>
              <a:rPr lang="fr-CA" sz="1200" b="1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4" name="Cube 13">
            <a:extLst>
              <a:ext uri="{FF2B5EF4-FFF2-40B4-BE49-F238E27FC236}">
                <a16:creationId xmlns:a16="http://schemas.microsoft.com/office/drawing/2014/main" id="{66811AF8-DC10-455C-9190-E7873F9A1803}"/>
              </a:ext>
            </a:extLst>
          </p:cNvPr>
          <p:cNvSpPr/>
          <p:nvPr/>
        </p:nvSpPr>
        <p:spPr>
          <a:xfrm>
            <a:off x="152400" y="960438"/>
            <a:ext cx="2411413" cy="2660650"/>
          </a:xfrm>
          <a:prstGeom prst="cube">
            <a:avLst>
              <a:gd name="adj" fmla="val 4313"/>
            </a:avLst>
          </a:prstGeom>
          <a:gradFill flip="none" rotWithShape="1">
            <a:gsLst>
              <a:gs pos="0">
                <a:schemeClr val="bg1">
                  <a:alpha val="49000"/>
                </a:schemeClr>
              </a:gs>
              <a:gs pos="100000">
                <a:schemeClr val="bg1">
                  <a:alpha val="32000"/>
                </a:schemeClr>
              </a:gs>
            </a:gsLst>
            <a:lin ang="16200000" scaled="0"/>
            <a:tileRect/>
          </a:gra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rIns="90000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CA" sz="1100" b="1" dirty="0">
              <a:solidFill>
                <a:schemeClr val="tx1"/>
              </a:solidFill>
            </a:endParaRPr>
          </a:p>
        </p:txBody>
      </p:sp>
      <p:pic>
        <p:nvPicPr>
          <p:cNvPr id="2059" name="Image 14" descr="diapo_14a.jpg">
            <a:extLst>
              <a:ext uri="{FF2B5EF4-FFF2-40B4-BE49-F238E27FC236}">
                <a16:creationId xmlns:a16="http://schemas.microsoft.com/office/drawing/2014/main" id="{7E9B407B-D87E-4AA8-A205-45BFB1A70DB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038" y="1219200"/>
            <a:ext cx="1827212" cy="217011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0" name="Connecteur droit avec flèche 19">
            <a:extLst>
              <a:ext uri="{FF2B5EF4-FFF2-40B4-BE49-F238E27FC236}">
                <a16:creationId xmlns:a16="http://schemas.microsoft.com/office/drawing/2014/main" id="{E354B753-015D-4AF5-A139-682AA55BF6D0}"/>
              </a:ext>
            </a:extLst>
          </p:cNvPr>
          <p:cNvCxnSpPr/>
          <p:nvPr/>
        </p:nvCxnSpPr>
        <p:spPr>
          <a:xfrm rot="10800000">
            <a:off x="2330450" y="1838325"/>
            <a:ext cx="1416050" cy="1588"/>
          </a:xfrm>
          <a:prstGeom prst="straightConnector1">
            <a:avLst/>
          </a:prstGeom>
          <a:ln w="73025">
            <a:solidFill>
              <a:srgbClr val="C00000"/>
            </a:solidFill>
            <a:tailEnd type="arrow" w="med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61" name="Image 17" descr="diapo_14b.jpg">
            <a:extLst>
              <a:ext uri="{FF2B5EF4-FFF2-40B4-BE49-F238E27FC236}">
                <a16:creationId xmlns:a16="http://schemas.microsoft.com/office/drawing/2014/main" id="{DB44E1B8-617E-4313-941B-1875B255DB0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0413" y="1066800"/>
            <a:ext cx="1603375" cy="158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2" name="Image 21" descr="diapo_14c.jpg">
            <a:extLst>
              <a:ext uri="{FF2B5EF4-FFF2-40B4-BE49-F238E27FC236}">
                <a16:creationId xmlns:a16="http://schemas.microsoft.com/office/drawing/2014/main" id="{55564D75-E2D5-4DE7-8F4F-79E526AEC75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8863" y="3343275"/>
            <a:ext cx="1868487" cy="158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BBA399EE-63C4-4B8D-9679-F6D3C969718E}"/>
              </a:ext>
            </a:extLst>
          </p:cNvPr>
          <p:cNvCxnSpPr/>
          <p:nvPr/>
        </p:nvCxnSpPr>
        <p:spPr>
          <a:xfrm>
            <a:off x="566928" y="1782762"/>
            <a:ext cx="1490472" cy="0"/>
          </a:xfrm>
          <a:prstGeom prst="line">
            <a:avLst/>
          </a:prstGeom>
          <a:ln w="19050">
            <a:solidFill>
              <a:srgbClr val="FFFF00"/>
            </a:solidFill>
          </a:ln>
          <a:scene3d>
            <a:camera prst="orthographicFront"/>
            <a:lightRig rig="threePt" dir="t"/>
          </a:scene3d>
          <a:sp3d extrusionH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Arc 25">
            <a:extLst>
              <a:ext uri="{FF2B5EF4-FFF2-40B4-BE49-F238E27FC236}">
                <a16:creationId xmlns:a16="http://schemas.microsoft.com/office/drawing/2014/main" id="{EEFA095A-C93D-4951-AAF9-177476CD922E}"/>
              </a:ext>
            </a:extLst>
          </p:cNvPr>
          <p:cNvSpPr/>
          <p:nvPr/>
        </p:nvSpPr>
        <p:spPr>
          <a:xfrm rot="21337683" flipV="1">
            <a:off x="6300216" y="3685032"/>
            <a:ext cx="2020824" cy="484632"/>
          </a:xfrm>
          <a:prstGeom prst="arc">
            <a:avLst>
              <a:gd name="adj1" fmla="val 11259040"/>
              <a:gd name="adj2" fmla="val 21536931"/>
            </a:avLst>
          </a:prstGeom>
          <a:ln w="19050">
            <a:solidFill>
              <a:srgbClr val="FFFF00"/>
            </a:solidFill>
          </a:ln>
          <a:scene3d>
            <a:camera prst="orthographicFront"/>
            <a:lightRig rig="threePt" dir="t"/>
          </a:scene3d>
          <a:sp3d extrusionH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C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onception personnalisée">
  <a:themeElements>
    <a:clrScheme name="Conception personnalisé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onception personnalisé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 flip="none" rotWithShape="1">
          <a:gsLst>
            <a:gs pos="0">
              <a:schemeClr val="bg1">
                <a:alpha val="49000"/>
              </a:schemeClr>
            </a:gs>
            <a:gs pos="100000">
              <a:schemeClr val="bg1">
                <a:alpha val="32000"/>
              </a:schemeClr>
            </a:gs>
          </a:gsLst>
          <a:lin ang="16200000" scaled="0"/>
          <a:tileRect/>
        </a:gradFill>
        <a:ln w="12700">
          <a:solidFill>
            <a:schemeClr val="bg2"/>
          </a:solidFill>
        </a:ln>
      </a:spPr>
      <a:bodyPr anchor="ctr"/>
      <a:lstStyle>
        <a:defPPr>
          <a:defRPr sz="1050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Conception personnalisé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10423</TotalTime>
  <Words>44</Words>
  <Application>Microsoft Office PowerPoint</Application>
  <PresentationFormat>Affichage à l'écran (4:3)</PresentationFormat>
  <Paragraphs>7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Wingdings</vt:lpstr>
      <vt:lpstr>Calibri</vt:lpstr>
      <vt:lpstr>Conception personnalisée</vt:lpstr>
      <vt:lpstr>3-D RECONSTRUCTION OF THE THIGH AND ABDOMEN USING MULTIPLE COMPUTED TOMOGRAPHY (CT) IMAGES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Original</dc:title>
  <dc:creator>Alain Cyr</dc:creator>
  <dc:description>3-D RECONSTRUCTION OF THE THIGH AND ABDOMEN USING MULTIPLE COMPUTED TOMOGRAPHY (CT) IMAGES</dc:description>
  <cp:lastModifiedBy>Isabelle Martineau</cp:lastModifiedBy>
  <cp:revision>658</cp:revision>
  <dcterms:created xsi:type="dcterms:W3CDTF">2007-08-27T23:55:38Z</dcterms:created>
  <dcterms:modified xsi:type="dcterms:W3CDTF">2022-11-30T19:29:42Z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Original</vt:lpwstr>
  </property>
  <property fmtid="{D5CDD505-2E9C-101B-9397-08002B2CF9AE}" pid="3" name="SlideDescription">
    <vt:lpwstr>3-D RECONSTRUCTION OF THE THIGH AND ABDOMEN USING MULTIPLE COMPUTED TOMOGRAPHY (CT) IMAGES</vt:lpwstr>
  </property>
</Properties>
</file>