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99"/>
    <a:srgbClr val="F8D46E"/>
    <a:srgbClr val="FDE169"/>
    <a:srgbClr val="333333"/>
    <a:srgbClr val="CCECFF"/>
    <a:srgbClr val="525252"/>
    <a:srgbClr val="B2B2B2"/>
    <a:srgbClr val="9A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4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 flipV="1">
            <a:off x="0" y="818710"/>
            <a:ext cx="7227295" cy="44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 dirty="0"/>
              <a:t>Source: International Chair on Cardiometabolic </a:t>
            </a:r>
            <a:r>
              <a:rPr lang="fr-CA" sz="1000" dirty="0" err="1"/>
              <a:t>Risk</a:t>
            </a:r>
            <a:endParaRPr lang="fr-CA" sz="1000" dirty="0"/>
          </a:p>
          <a:p>
            <a:pPr>
              <a:defRPr/>
            </a:pPr>
            <a:r>
              <a:rPr lang="fr-CA" sz="1000" dirty="0"/>
              <a:t>www.myhealthywaist.org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16393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"/>
          <p:cNvSpPr txBox="1">
            <a:spLocks/>
          </p:cNvSpPr>
          <p:nvPr/>
        </p:nvSpPr>
        <p:spPr>
          <a:xfrm>
            <a:off x="179388" y="94349"/>
            <a:ext cx="8038017" cy="646331"/>
          </a:xfrm>
          <a:prstGeom prst="rect">
            <a:avLst/>
          </a:prstGeom>
        </p:spPr>
        <p:txBody>
          <a:bodyPr/>
          <a:lstStyle/>
          <a:p>
            <a:pPr lvl="0" eaLnBrk="0" hangingPunct="0">
              <a:defRPr/>
            </a:pPr>
            <a:r>
              <a:rPr lang="en-GB" sz="1800" b="1" kern="0" dirty="0">
                <a:solidFill>
                  <a:srgbClr val="333333"/>
                </a:solidFill>
                <a:latin typeface="+mj-lt"/>
                <a:ea typeface="+mj-ea"/>
                <a:cs typeface="+mj-cs"/>
              </a:rPr>
              <a:t>A SELECTED LIST OF ADIPOSE-DERIVED MEDIATORS, AS RELATED TO </a:t>
            </a:r>
            <a:r>
              <a:rPr lang="en-GB" sz="1800" b="1" kern="0">
                <a:solidFill>
                  <a:srgbClr val="333333"/>
                </a:solidFill>
                <a:latin typeface="+mj-lt"/>
                <a:ea typeface="+mj-ea"/>
                <a:cs typeface="+mj-cs"/>
              </a:rPr>
              <a:t>CARDIOMETABOLIC RISK </a:t>
            </a:r>
            <a:endParaRPr lang="fr-FR" sz="1800" b="1" kern="0" dirty="0">
              <a:solidFill>
                <a:srgbClr val="33333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5524500" y="6308997"/>
            <a:ext cx="3467100" cy="360363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anchor="ctr">
            <a:flatTx/>
          </a:bodyPr>
          <a:lstStyle/>
          <a:p>
            <a:pPr algn="r"/>
            <a:r>
              <a:rPr lang="fr-CA" sz="1000" dirty="0" err="1">
                <a:solidFill>
                  <a:schemeClr val="tx1"/>
                </a:solidFill>
              </a:rPr>
              <a:t>Adapted</a:t>
            </a:r>
            <a:r>
              <a:rPr lang="fr-CA" sz="1000" dirty="0">
                <a:solidFill>
                  <a:schemeClr val="tx1"/>
                </a:solidFill>
              </a:rPr>
              <a:t> </a:t>
            </a:r>
            <a:r>
              <a:rPr lang="fr-CA" sz="1000" dirty="0" err="1">
                <a:solidFill>
                  <a:schemeClr val="tx1"/>
                </a:solidFill>
              </a:rPr>
              <a:t>from</a:t>
            </a:r>
            <a:r>
              <a:rPr lang="fr-CA" sz="1000" dirty="0">
                <a:solidFill>
                  <a:schemeClr val="tx1"/>
                </a:solidFill>
              </a:rPr>
              <a:t> </a:t>
            </a:r>
            <a:r>
              <a:rPr lang="fr-CA" sz="1000" dirty="0" err="1">
                <a:solidFill>
                  <a:schemeClr val="tx1"/>
                </a:solidFill>
              </a:rPr>
              <a:t>Chaldakov</a:t>
            </a:r>
            <a:r>
              <a:rPr lang="fr-CA" sz="1000" dirty="0">
                <a:solidFill>
                  <a:schemeClr val="tx1"/>
                </a:solidFill>
              </a:rPr>
              <a:t> G</a:t>
            </a:r>
            <a:r>
              <a:rPr lang="en-US" sz="1000" dirty="0">
                <a:solidFill>
                  <a:schemeClr val="tx1"/>
                </a:solidFill>
                <a:ea typeface="ＭＳ Ｐゴシック"/>
                <a:cs typeface="ＭＳ Ｐゴシック"/>
              </a:rPr>
              <a:t>. </a:t>
            </a:r>
            <a:r>
              <a:rPr lang="en-US" sz="1000" dirty="0">
                <a:solidFill>
                  <a:schemeClr val="tx1"/>
                </a:solidFill>
              </a:rPr>
              <a:t>J Exp </a:t>
            </a:r>
            <a:r>
              <a:rPr lang="en-US" sz="1000" dirty="0" err="1">
                <a:solidFill>
                  <a:schemeClr val="tx1"/>
                </a:solidFill>
              </a:rPr>
              <a:t>Clin</a:t>
            </a:r>
            <a:r>
              <a:rPr lang="en-US" sz="1000" dirty="0">
                <a:solidFill>
                  <a:schemeClr val="tx1"/>
                </a:solidFill>
              </a:rPr>
              <a:t> Res 2008; 9: 81-8</a:t>
            </a:r>
            <a:r>
              <a:rPr lang="fr-CA" sz="10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5" name="Image 14" descr="Imag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6525" y="908720"/>
            <a:ext cx="6030670" cy="3734294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59987" y="4697607"/>
            <a:ext cx="6086475" cy="1463675"/>
          </a:xfrm>
          <a:prstGeom prst="round2DiagRect">
            <a:avLst/>
          </a:prstGeom>
          <a:solidFill>
            <a:schemeClr val="bg1"/>
          </a:solidFill>
          <a:ln>
            <a:solidFill>
              <a:srgbClr val="92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CA" sz="1000" dirty="0"/>
              <a:t>BDNF: </a:t>
            </a:r>
            <a:r>
              <a:rPr lang="fr-CA" sz="1000" dirty="0" err="1"/>
              <a:t>brain</a:t>
            </a:r>
            <a:r>
              <a:rPr lang="fr-CA" sz="1000" dirty="0"/>
              <a:t>-</a:t>
            </a:r>
            <a:r>
              <a:rPr lang="fr-CA" sz="1000" dirty="0" err="1"/>
              <a:t>derived</a:t>
            </a:r>
            <a:r>
              <a:rPr lang="fr-CA" sz="1000" dirty="0"/>
              <a:t> </a:t>
            </a:r>
            <a:r>
              <a:rPr lang="fr-CA" sz="1000" dirty="0" err="1"/>
              <a:t>neurotrophic</a:t>
            </a:r>
            <a:r>
              <a:rPr lang="fr-CA" sz="1000" dirty="0"/>
              <a:t> factor  </a:t>
            </a:r>
          </a:p>
          <a:p>
            <a:pPr>
              <a:defRPr/>
            </a:pPr>
            <a:r>
              <a:rPr lang="fr-CA" sz="1000" dirty="0"/>
              <a:t>CRP: C-</a:t>
            </a:r>
            <a:r>
              <a:rPr lang="fr-CA" sz="1000" dirty="0" err="1"/>
              <a:t>reactive</a:t>
            </a:r>
            <a:r>
              <a:rPr lang="fr-CA" sz="1000" dirty="0"/>
              <a:t> </a:t>
            </a:r>
            <a:r>
              <a:rPr lang="fr-CA" sz="1000" dirty="0" err="1"/>
              <a:t>protein</a:t>
            </a:r>
            <a:r>
              <a:rPr lang="fr-CA" sz="1000" dirty="0"/>
              <a:t>  </a:t>
            </a:r>
          </a:p>
          <a:p>
            <a:pPr>
              <a:defRPr/>
            </a:pPr>
            <a:r>
              <a:rPr lang="fr-CA" sz="1000" dirty="0"/>
              <a:t>IL: </a:t>
            </a:r>
            <a:r>
              <a:rPr lang="fr-CA" sz="1000" dirty="0" err="1"/>
              <a:t>interleukin</a:t>
            </a:r>
            <a:r>
              <a:rPr lang="fr-CA" sz="1000" dirty="0"/>
              <a:t>  </a:t>
            </a:r>
          </a:p>
          <a:p>
            <a:pPr>
              <a:defRPr/>
            </a:pPr>
            <a:r>
              <a:rPr lang="fr-CA" sz="1000" dirty="0"/>
              <a:t>MIP-1 (CCL2): monocyte </a:t>
            </a:r>
            <a:r>
              <a:rPr lang="fr-CA" sz="1000" dirty="0" err="1"/>
              <a:t>chemoattractant</a:t>
            </a:r>
            <a:r>
              <a:rPr lang="fr-CA" sz="1000" dirty="0"/>
              <a:t> </a:t>
            </a:r>
            <a:r>
              <a:rPr lang="fr-CA" sz="1000" dirty="0" err="1"/>
              <a:t>protein</a:t>
            </a:r>
            <a:r>
              <a:rPr lang="fr-CA" sz="1000" dirty="0"/>
              <a:t> MIP-1 (</a:t>
            </a:r>
            <a:r>
              <a:rPr lang="fr-CA" sz="1000" dirty="0" err="1"/>
              <a:t>Cysteine</a:t>
            </a:r>
            <a:r>
              <a:rPr lang="fr-CA" sz="1000" dirty="0"/>
              <a:t>-</a:t>
            </a:r>
            <a:r>
              <a:rPr lang="fr-CA" sz="1000" dirty="0" err="1"/>
              <a:t>Cysteine</a:t>
            </a:r>
            <a:r>
              <a:rPr lang="fr-CA" sz="1000" dirty="0"/>
              <a:t> motif </a:t>
            </a:r>
            <a:r>
              <a:rPr lang="fr-CA" sz="1000" dirty="0" err="1"/>
              <a:t>chemokine</a:t>
            </a:r>
            <a:r>
              <a:rPr lang="fr-CA" sz="1000" dirty="0"/>
              <a:t> ligand 2)  NGF: nerve </a:t>
            </a:r>
            <a:r>
              <a:rPr lang="fr-CA" sz="1000" dirty="0" err="1"/>
              <a:t>growth</a:t>
            </a:r>
            <a:r>
              <a:rPr lang="fr-CA" sz="1000" dirty="0"/>
              <a:t> factor  </a:t>
            </a:r>
          </a:p>
          <a:p>
            <a:pPr>
              <a:defRPr/>
            </a:pPr>
            <a:r>
              <a:rPr lang="fr-CA" sz="1000" dirty="0"/>
              <a:t>PAI-1: </a:t>
            </a:r>
            <a:r>
              <a:rPr lang="fr-CA" sz="1000" dirty="0" err="1"/>
              <a:t>plasminogen</a:t>
            </a:r>
            <a:r>
              <a:rPr lang="fr-CA" sz="1000" dirty="0"/>
              <a:t> </a:t>
            </a:r>
            <a:r>
              <a:rPr lang="fr-CA" sz="1000" dirty="0" err="1"/>
              <a:t>activator</a:t>
            </a:r>
            <a:r>
              <a:rPr lang="fr-CA" sz="1000" dirty="0"/>
              <a:t> </a:t>
            </a:r>
            <a:r>
              <a:rPr lang="fr-CA" sz="1000" dirty="0" err="1"/>
              <a:t>inhibitor</a:t>
            </a:r>
            <a:r>
              <a:rPr lang="fr-CA" sz="1000" dirty="0"/>
              <a:t>-1   </a:t>
            </a:r>
          </a:p>
          <a:p>
            <a:pPr>
              <a:defRPr/>
            </a:pPr>
            <a:r>
              <a:rPr lang="fr-CA" sz="1000" dirty="0"/>
              <a:t>RANTES: </a:t>
            </a:r>
            <a:r>
              <a:rPr lang="fr-CA" sz="1000" dirty="0" err="1"/>
              <a:t>regulated</a:t>
            </a:r>
            <a:r>
              <a:rPr lang="fr-CA" sz="1000" dirty="0"/>
              <a:t> on </a:t>
            </a:r>
            <a:r>
              <a:rPr lang="fr-CA" sz="1000" dirty="0" err="1"/>
              <a:t>activated</a:t>
            </a:r>
            <a:r>
              <a:rPr lang="fr-CA" sz="1000" dirty="0"/>
              <a:t> normal T-</a:t>
            </a:r>
            <a:r>
              <a:rPr lang="fr-CA" sz="1000" dirty="0" err="1"/>
              <a:t>cell</a:t>
            </a:r>
            <a:r>
              <a:rPr lang="fr-CA" sz="1000" dirty="0"/>
              <a:t> </a:t>
            </a:r>
            <a:r>
              <a:rPr lang="fr-CA" sz="1000" dirty="0" err="1"/>
              <a:t>expressed</a:t>
            </a:r>
            <a:r>
              <a:rPr lang="fr-CA" sz="1000" dirty="0"/>
              <a:t> and </a:t>
            </a:r>
            <a:r>
              <a:rPr lang="fr-CA" sz="1000" dirty="0" err="1"/>
              <a:t>secreted</a:t>
            </a:r>
            <a:r>
              <a:rPr lang="fr-CA" sz="1000" dirty="0"/>
              <a:t>  </a:t>
            </a:r>
          </a:p>
          <a:p>
            <a:pPr>
              <a:defRPr/>
            </a:pPr>
            <a:r>
              <a:rPr lang="fr-CA" sz="1000" dirty="0"/>
              <a:t>TNF-</a:t>
            </a:r>
            <a:r>
              <a:rPr lang="el-GR" sz="1000" dirty="0"/>
              <a:t>α: </a:t>
            </a:r>
            <a:r>
              <a:rPr lang="fr-CA" sz="1000" dirty="0" err="1"/>
              <a:t>tumour</a:t>
            </a:r>
            <a:r>
              <a:rPr lang="fr-CA" sz="1000" dirty="0"/>
              <a:t> </a:t>
            </a:r>
            <a:r>
              <a:rPr lang="fr-CA" sz="1000" dirty="0" err="1"/>
              <a:t>necrosis</a:t>
            </a:r>
            <a:r>
              <a:rPr lang="fr-CA" sz="1000" dirty="0"/>
              <a:t> factor-</a:t>
            </a:r>
            <a:r>
              <a:rPr lang="el-GR" sz="1000" dirty="0"/>
              <a:t>α</a:t>
            </a:r>
            <a:r>
              <a:rPr lang="fr-CA" sz="1000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24625" y="4879975"/>
            <a:ext cx="2457450" cy="1062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bg-BG" sz="1050" dirty="0">
                <a:latin typeface="Arial" charset="0"/>
              </a:rPr>
              <a:t>Note</a:t>
            </a:r>
            <a:r>
              <a:rPr lang="fr-CA" sz="1050" dirty="0">
                <a:latin typeface="Arial" charset="0"/>
              </a:rPr>
              <a:t>:</a:t>
            </a:r>
            <a:r>
              <a:rPr lang="bg-BG" sz="1050" dirty="0">
                <a:latin typeface="Arial" charset="0"/>
              </a:rPr>
              <a:t> all components of renin-angiotensin system are expressed in </a:t>
            </a:r>
            <a:r>
              <a:rPr lang="en-US" sz="1050" dirty="0" err="1">
                <a:latin typeface="Arial" charset="0"/>
              </a:rPr>
              <a:t>perivascular</a:t>
            </a:r>
            <a:r>
              <a:rPr lang="en-US" sz="1050" dirty="0">
                <a:latin typeface="Arial" charset="0"/>
              </a:rPr>
              <a:t> adipose tissue</a:t>
            </a:r>
            <a:r>
              <a:rPr lang="bg-BG" sz="1050" dirty="0">
                <a:latin typeface="Arial" charset="0"/>
              </a:rPr>
              <a:t>, suggesting </a:t>
            </a:r>
            <a:r>
              <a:rPr lang="en-US" sz="1050" dirty="0">
                <a:latin typeface="Arial" charset="0"/>
              </a:rPr>
              <a:t>their </a:t>
            </a:r>
            <a:r>
              <a:rPr lang="en-US" sz="1050" dirty="0" err="1">
                <a:latin typeface="Arial" charset="0"/>
              </a:rPr>
              <a:t>paracrine</a:t>
            </a:r>
            <a:r>
              <a:rPr lang="en-US" sz="1050" dirty="0">
                <a:latin typeface="Arial" charset="0"/>
              </a:rPr>
              <a:t> involvement </a:t>
            </a:r>
            <a:r>
              <a:rPr lang="bg-BG" sz="1050" dirty="0">
                <a:latin typeface="Arial" charset="0"/>
              </a:rPr>
              <a:t>in </a:t>
            </a:r>
            <a:r>
              <a:rPr lang="en-US" sz="1050" dirty="0">
                <a:latin typeface="Arial" charset="0"/>
              </a:rPr>
              <a:t> cardiovascular disease. </a:t>
            </a:r>
            <a:endParaRPr lang="fr-CA" sz="105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11526</TotalTime>
  <Words>102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Wingdings</vt:lpstr>
      <vt:lpstr>2_Conception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706</cp:revision>
  <dcterms:created xsi:type="dcterms:W3CDTF">2010-05-11T23:29:01Z</dcterms:created>
  <dcterms:modified xsi:type="dcterms:W3CDTF">2022-11-29T19:30:13Z</dcterms:modified>
</cp:coreProperties>
</file>