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6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46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9E4FF"/>
    <a:srgbClr val="CCECFF"/>
    <a:srgbClr val="717171"/>
    <a:srgbClr val="333333"/>
    <a:srgbClr val="CCFF99"/>
    <a:srgbClr val="00FF00"/>
    <a:srgbClr val="99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C3DDEBAF-E367-49EF-8E08-FC222E6D1D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ED4DE874-3A61-44F3-9E9D-2194CA4BEA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2D4B4392-0740-42E8-A982-2B56572294C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C613D045-9945-4E32-94FA-76E5460A87E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765AEF-69E8-493B-9F68-5236B586182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1FA36C30-955F-4804-ABA7-A66C7B0168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CFD07F1A-268A-4D05-8D61-3877AD5C30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5BADC753-F289-4443-8D4A-51B90123281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43FEBE36-A8C2-4F4B-9F31-4E769DEE3E1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3599212C-FB5B-4EE8-8EFA-1DFF5B53C9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B609EF20-8BE1-4A52-A337-F3685DE2B9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628A74-CEA7-408F-B6AB-879BEFA0F4B0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AE7C019E-CE2A-4378-ABAC-49D9774259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6ACC4180-2947-49F8-846B-B980E3E63D3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D9D285-9844-4DD2-97E3-1B70C338F83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142EA8-7E1D-4E18-BEEB-5E86F69BEB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888EDBB-A97E-4162-9C94-33F3A591B4A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E94AEB08-05CA-4877-A522-955D18EAFC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06554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226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6362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519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323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175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6443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508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102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328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30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4570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5351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1438B010-549A-48F9-974C-ED0A59EA69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FBD83126-87B2-4CE8-B92C-9FCD7E5FA65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7103B172-38F9-4BE9-B80F-5D7F06D75F0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FB203815-E225-4580-8046-10B59A408B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531DEE41-B3CE-41BE-A7B9-46D3C63380B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1023C023-2F1F-4F2D-9379-15AAF45B6D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27007BB1-7FF0-490D-B760-E57FCDB67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25251508-0EBB-4E0F-9B7C-7122751130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1618BC25-36EB-44DD-9FA1-2EA65D46C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38" r:id="rId2"/>
    <p:sldLayoutId id="2147484137" r:id="rId3"/>
    <p:sldLayoutId id="2147484136" r:id="rId4"/>
    <p:sldLayoutId id="2147484135" r:id="rId5"/>
    <p:sldLayoutId id="2147484134" r:id="rId6"/>
    <p:sldLayoutId id="2147484133" r:id="rId7"/>
    <p:sldLayoutId id="2147484132" r:id="rId8"/>
    <p:sldLayoutId id="2147484131" r:id="rId9"/>
    <p:sldLayoutId id="2147484130" r:id="rId10"/>
    <p:sldLayoutId id="2147484129" r:id="rId11"/>
    <p:sldLayoutId id="2147484128" r:id="rId12"/>
    <p:sldLayoutId id="21474841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>
            <a:extLst>
              <a:ext uri="{FF2B5EF4-FFF2-40B4-BE49-F238E27FC236}">
                <a16:creationId xmlns:a16="http://schemas.microsoft.com/office/drawing/2014/main" id="{76BB80F6-E35F-4537-B7FC-3D774915D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68263"/>
            <a:ext cx="8983663" cy="646112"/>
          </a:xfrm>
        </p:spPr>
        <p:txBody>
          <a:bodyPr/>
          <a:lstStyle/>
          <a:p>
            <a:r>
              <a:rPr lang="en-US" altLang="fr-FR" sz="1800">
                <a:solidFill>
                  <a:schemeClr val="tx1"/>
                </a:solidFill>
              </a:rPr>
              <a:t>ADIPOSE TISSUE AND SOME OF THE ADIPOKINES/FACTORS INVOLVED IN THE PRO-THROMBOTIC STATE OF INTRA-ABDOMINAL OBESITY</a:t>
            </a:r>
            <a:endParaRPr lang="fr-FR" altLang="fr-FR" sz="1800">
              <a:solidFill>
                <a:schemeClr val="tx1"/>
              </a:solidFill>
            </a:endParaRPr>
          </a:p>
        </p:txBody>
      </p:sp>
      <p:sp>
        <p:nvSpPr>
          <p:cNvPr id="17411" name="ZoneTexte 4">
            <a:extLst>
              <a:ext uri="{FF2B5EF4-FFF2-40B4-BE49-F238E27FC236}">
                <a16:creationId xmlns:a16="http://schemas.microsoft.com/office/drawing/2014/main" id="{8E909821-19EC-4C27-BE70-F104C9389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888" y="815975"/>
            <a:ext cx="879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 sz="1200" b="1"/>
              <a:t>Adipose  </a:t>
            </a:r>
          </a:p>
          <a:p>
            <a:pPr algn="ctr" eaLnBrk="1" hangingPunct="1"/>
            <a:r>
              <a:rPr lang="fr-CA" altLang="fr-FR" sz="1200" b="1"/>
              <a:t>Tissue</a:t>
            </a:r>
          </a:p>
        </p:txBody>
      </p:sp>
      <p:sp>
        <p:nvSpPr>
          <p:cNvPr id="6" name="Rogner un rectangle avec un coin diagonal 5">
            <a:extLst>
              <a:ext uri="{FF2B5EF4-FFF2-40B4-BE49-F238E27FC236}">
                <a16:creationId xmlns:a16="http://schemas.microsoft.com/office/drawing/2014/main" id="{EE34A82D-C885-47B3-A20C-E3A671BCB325}"/>
              </a:ext>
            </a:extLst>
          </p:cNvPr>
          <p:cNvSpPr/>
          <p:nvPr/>
        </p:nvSpPr>
        <p:spPr>
          <a:xfrm>
            <a:off x="268288" y="2760663"/>
            <a:ext cx="1550987" cy="655637"/>
          </a:xfrm>
          <a:prstGeom prst="snip2DiagRect">
            <a:avLst>
              <a:gd name="adj1" fmla="val 0"/>
              <a:gd name="adj2" fmla="val 23438"/>
            </a:avLst>
          </a:prstGeom>
          <a:solidFill>
            <a:srgbClr val="B9E4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algn="ctr">
              <a:defRPr/>
            </a:pPr>
            <a:r>
              <a:rPr lang="fr-CA" sz="1400" b="1" dirty="0" err="1">
                <a:solidFill>
                  <a:schemeClr val="tx1"/>
                </a:solidFill>
              </a:rPr>
              <a:t>Adiponectin</a:t>
            </a:r>
            <a:endParaRPr lang="fr-CA" sz="1400" b="1" dirty="0">
              <a:solidFill>
                <a:schemeClr val="tx1"/>
              </a:solidFill>
            </a:endParaRPr>
          </a:p>
        </p:txBody>
      </p:sp>
      <p:pic>
        <p:nvPicPr>
          <p:cNvPr id="17413" name="Image 6" descr="fleche_bas.png">
            <a:extLst>
              <a:ext uri="{FF2B5EF4-FFF2-40B4-BE49-F238E27FC236}">
                <a16:creationId xmlns:a16="http://schemas.microsoft.com/office/drawing/2014/main" id="{BA49695F-200A-4324-A291-ED24BCA06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3005138"/>
            <a:ext cx="19843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gner un rectangle avec un coin diagonal 7">
            <a:extLst>
              <a:ext uri="{FF2B5EF4-FFF2-40B4-BE49-F238E27FC236}">
                <a16:creationId xmlns:a16="http://schemas.microsoft.com/office/drawing/2014/main" id="{FD35E5A1-8A53-4C08-984E-117EC2A60131}"/>
              </a:ext>
            </a:extLst>
          </p:cNvPr>
          <p:cNvSpPr/>
          <p:nvPr/>
        </p:nvSpPr>
        <p:spPr>
          <a:xfrm>
            <a:off x="322263" y="1049338"/>
            <a:ext cx="1066800" cy="600075"/>
          </a:xfrm>
          <a:prstGeom prst="snip2DiagRect">
            <a:avLst>
              <a:gd name="adj1" fmla="val 0"/>
              <a:gd name="adj2" fmla="val 23438"/>
            </a:avLst>
          </a:prstGeom>
          <a:solidFill>
            <a:srgbClr val="B9E4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CA" sz="1600" b="1" dirty="0" err="1">
                <a:solidFill>
                  <a:schemeClr val="tx1"/>
                </a:solidFill>
              </a:rPr>
              <a:t>Leptin</a:t>
            </a:r>
            <a:endParaRPr lang="fr-CA" sz="1600" b="1" dirty="0">
              <a:solidFill>
                <a:schemeClr val="tx1"/>
              </a:solidFill>
            </a:endParaRPr>
          </a:p>
        </p:txBody>
      </p:sp>
      <p:sp>
        <p:nvSpPr>
          <p:cNvPr id="9" name="Rogner un rectangle avec un coin diagonal 8">
            <a:extLst>
              <a:ext uri="{FF2B5EF4-FFF2-40B4-BE49-F238E27FC236}">
                <a16:creationId xmlns:a16="http://schemas.microsoft.com/office/drawing/2014/main" id="{55FC0BDA-8620-496D-93AC-5F8C608B9E48}"/>
              </a:ext>
            </a:extLst>
          </p:cNvPr>
          <p:cNvSpPr/>
          <p:nvPr/>
        </p:nvSpPr>
        <p:spPr>
          <a:xfrm>
            <a:off x="6122988" y="1057275"/>
            <a:ext cx="1066800" cy="601663"/>
          </a:xfrm>
          <a:prstGeom prst="snip2DiagRect">
            <a:avLst>
              <a:gd name="adj1" fmla="val 0"/>
              <a:gd name="adj2" fmla="val 23438"/>
            </a:avLst>
          </a:prstGeom>
          <a:solidFill>
            <a:srgbClr val="B9E4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CA" sz="1600" b="1" dirty="0">
                <a:solidFill>
                  <a:schemeClr val="tx1"/>
                </a:solidFill>
              </a:rPr>
              <a:t>PAI-1</a:t>
            </a:r>
          </a:p>
        </p:txBody>
      </p:sp>
      <p:sp>
        <p:nvSpPr>
          <p:cNvPr id="10" name="Rogner un rectangle avec un coin diagonal 9">
            <a:extLst>
              <a:ext uri="{FF2B5EF4-FFF2-40B4-BE49-F238E27FC236}">
                <a16:creationId xmlns:a16="http://schemas.microsoft.com/office/drawing/2014/main" id="{8D12FAE2-AFEA-4C3A-8B56-8F604D54DC63}"/>
              </a:ext>
            </a:extLst>
          </p:cNvPr>
          <p:cNvSpPr/>
          <p:nvPr/>
        </p:nvSpPr>
        <p:spPr>
          <a:xfrm>
            <a:off x="3756025" y="1865313"/>
            <a:ext cx="1066800" cy="600075"/>
          </a:xfrm>
          <a:prstGeom prst="snip2DiagRect">
            <a:avLst>
              <a:gd name="adj1" fmla="val 0"/>
              <a:gd name="adj2" fmla="val 23438"/>
            </a:avLst>
          </a:prstGeom>
          <a:solidFill>
            <a:srgbClr val="B9E4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CA" sz="1600" b="1" dirty="0">
                <a:solidFill>
                  <a:schemeClr val="tx1"/>
                </a:solidFill>
              </a:rPr>
              <a:t>IL-6</a:t>
            </a:r>
          </a:p>
        </p:txBody>
      </p:sp>
      <p:sp>
        <p:nvSpPr>
          <p:cNvPr id="12" name="Rogner un rectangle avec un coin diagonal 11">
            <a:extLst>
              <a:ext uri="{FF2B5EF4-FFF2-40B4-BE49-F238E27FC236}">
                <a16:creationId xmlns:a16="http://schemas.microsoft.com/office/drawing/2014/main" id="{8A9F1CBC-4F70-4474-847F-0D18706414A5}"/>
              </a:ext>
            </a:extLst>
          </p:cNvPr>
          <p:cNvSpPr/>
          <p:nvPr/>
        </p:nvSpPr>
        <p:spPr>
          <a:xfrm>
            <a:off x="7162800" y="2178050"/>
            <a:ext cx="1066800" cy="601663"/>
          </a:xfrm>
          <a:prstGeom prst="snip2DiagRect">
            <a:avLst>
              <a:gd name="adj1" fmla="val 0"/>
              <a:gd name="adj2" fmla="val 23438"/>
            </a:avLst>
          </a:prstGeom>
          <a:solidFill>
            <a:srgbClr val="B9E4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CA" sz="1600" b="1" dirty="0">
                <a:solidFill>
                  <a:schemeClr val="tx1"/>
                </a:solidFill>
              </a:rPr>
              <a:t>Tissue</a:t>
            </a:r>
          </a:p>
          <a:p>
            <a:pPr algn="ctr">
              <a:defRPr/>
            </a:pPr>
            <a:r>
              <a:rPr lang="fr-CA" sz="1600" b="1" dirty="0">
                <a:solidFill>
                  <a:schemeClr val="tx1"/>
                </a:solidFill>
              </a:rPr>
              <a:t>factor</a:t>
            </a:r>
          </a:p>
        </p:txBody>
      </p:sp>
      <p:sp>
        <p:nvSpPr>
          <p:cNvPr id="14" name="Rogner un rectangle avec un coin diagonal 13">
            <a:extLst>
              <a:ext uri="{FF2B5EF4-FFF2-40B4-BE49-F238E27FC236}">
                <a16:creationId xmlns:a16="http://schemas.microsoft.com/office/drawing/2014/main" id="{CD349A75-0495-4E04-B663-1914BE366633}"/>
              </a:ext>
            </a:extLst>
          </p:cNvPr>
          <p:cNvSpPr/>
          <p:nvPr/>
        </p:nvSpPr>
        <p:spPr>
          <a:xfrm>
            <a:off x="7785100" y="3648075"/>
            <a:ext cx="1125538" cy="601663"/>
          </a:xfrm>
          <a:prstGeom prst="snip2DiagRect">
            <a:avLst>
              <a:gd name="adj1" fmla="val 0"/>
              <a:gd name="adj2" fmla="val 23438"/>
            </a:avLst>
          </a:prstGeom>
          <a:solidFill>
            <a:srgbClr val="B9E4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CA" sz="1600" b="1" dirty="0">
                <a:solidFill>
                  <a:schemeClr val="tx1"/>
                </a:solidFill>
              </a:rPr>
              <a:t>Factor VII</a:t>
            </a:r>
          </a:p>
          <a:p>
            <a:pPr algn="ctr">
              <a:defRPr/>
            </a:pPr>
            <a:r>
              <a:rPr lang="fr-CA" sz="1600" b="1" dirty="0">
                <a:solidFill>
                  <a:schemeClr val="tx1"/>
                </a:solidFill>
              </a:rPr>
              <a:t>and VIII</a:t>
            </a:r>
          </a:p>
        </p:txBody>
      </p:sp>
      <p:sp>
        <p:nvSpPr>
          <p:cNvPr id="15" name="Rogner un rectangle avec un coin diagonal 14">
            <a:extLst>
              <a:ext uri="{FF2B5EF4-FFF2-40B4-BE49-F238E27FC236}">
                <a16:creationId xmlns:a16="http://schemas.microsoft.com/office/drawing/2014/main" id="{C7A6B682-836B-45CF-A9A7-0BE44159BE69}"/>
              </a:ext>
            </a:extLst>
          </p:cNvPr>
          <p:cNvSpPr/>
          <p:nvPr/>
        </p:nvSpPr>
        <p:spPr>
          <a:xfrm>
            <a:off x="7077075" y="4795838"/>
            <a:ext cx="1250950" cy="601662"/>
          </a:xfrm>
          <a:prstGeom prst="snip2DiagRect">
            <a:avLst>
              <a:gd name="adj1" fmla="val 0"/>
              <a:gd name="adj2" fmla="val 23438"/>
            </a:avLst>
          </a:prstGeom>
          <a:solidFill>
            <a:srgbClr val="B9E4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CA" sz="1600" b="1" dirty="0" err="1">
                <a:solidFill>
                  <a:schemeClr val="tx1"/>
                </a:solidFill>
              </a:rPr>
              <a:t>Fibrinogen</a:t>
            </a:r>
            <a:endParaRPr lang="fr-CA" sz="1600" b="1" dirty="0">
              <a:solidFill>
                <a:schemeClr val="tx1"/>
              </a:solidFill>
            </a:endParaRPr>
          </a:p>
        </p:txBody>
      </p:sp>
      <p:sp>
        <p:nvSpPr>
          <p:cNvPr id="16" name="Rogner un rectangle avec un coin diagonal 15">
            <a:extLst>
              <a:ext uri="{FF2B5EF4-FFF2-40B4-BE49-F238E27FC236}">
                <a16:creationId xmlns:a16="http://schemas.microsoft.com/office/drawing/2014/main" id="{DFC9FEC9-4D4F-4D29-80C8-AB9DB731B335}"/>
              </a:ext>
            </a:extLst>
          </p:cNvPr>
          <p:cNvSpPr/>
          <p:nvPr/>
        </p:nvSpPr>
        <p:spPr>
          <a:xfrm>
            <a:off x="2428875" y="2627313"/>
            <a:ext cx="1066800" cy="600075"/>
          </a:xfrm>
          <a:prstGeom prst="snip2DiagRect">
            <a:avLst>
              <a:gd name="adj1" fmla="val 0"/>
              <a:gd name="adj2" fmla="val 23438"/>
            </a:avLst>
          </a:prstGeom>
          <a:solidFill>
            <a:srgbClr val="B9E4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CA" sz="1600" b="1" dirty="0">
                <a:solidFill>
                  <a:schemeClr val="tx1"/>
                </a:solidFill>
              </a:rPr>
              <a:t>TNF-</a:t>
            </a:r>
            <a:r>
              <a:rPr lang="el-GR" sz="1600" b="1" dirty="0">
                <a:solidFill>
                  <a:schemeClr val="tx1"/>
                </a:solidFill>
              </a:rPr>
              <a:t>α</a:t>
            </a:r>
            <a:endParaRPr lang="fr-CA" sz="1600" b="1" dirty="0">
              <a:solidFill>
                <a:schemeClr val="tx1"/>
              </a:solidFill>
            </a:endParaRPr>
          </a:p>
        </p:txBody>
      </p:sp>
      <p:pic>
        <p:nvPicPr>
          <p:cNvPr id="17421" name="Image 17" descr="foie.png">
            <a:extLst>
              <a:ext uri="{FF2B5EF4-FFF2-40B4-BE49-F238E27FC236}">
                <a16:creationId xmlns:a16="http://schemas.microsoft.com/office/drawing/2014/main" id="{4A2CC844-3FE5-44DC-B53E-334D2EEE99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63" y="3965575"/>
            <a:ext cx="118745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2" name="ZoneTexte 18">
            <a:extLst>
              <a:ext uri="{FF2B5EF4-FFF2-40B4-BE49-F238E27FC236}">
                <a16:creationId xmlns:a16="http://schemas.microsoft.com/office/drawing/2014/main" id="{BE959DB8-9CE5-4222-A614-5CA4CE76F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3729038"/>
            <a:ext cx="5524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 sz="1200" b="1"/>
              <a:t>Liver</a:t>
            </a:r>
          </a:p>
        </p:txBody>
      </p:sp>
      <p:sp>
        <p:nvSpPr>
          <p:cNvPr id="20" name="Rogner un rectangle à un seul coin 19">
            <a:extLst>
              <a:ext uri="{FF2B5EF4-FFF2-40B4-BE49-F238E27FC236}">
                <a16:creationId xmlns:a16="http://schemas.microsoft.com/office/drawing/2014/main" id="{C39F419A-6310-4AB7-8770-A44E94837CBE}"/>
              </a:ext>
            </a:extLst>
          </p:cNvPr>
          <p:cNvSpPr/>
          <p:nvPr/>
        </p:nvSpPr>
        <p:spPr>
          <a:xfrm flipH="1">
            <a:off x="654050" y="3998913"/>
            <a:ext cx="1766888" cy="258762"/>
          </a:xfrm>
          <a:prstGeom prst="snip1Rect">
            <a:avLst/>
          </a:prstGeom>
          <a:solidFill>
            <a:srgbClr val="B9E4FF"/>
          </a:solidFill>
          <a:ln w="158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100" b="1" dirty="0" err="1">
                <a:solidFill>
                  <a:schemeClr val="tx1"/>
                </a:solidFill>
              </a:rPr>
              <a:t>Oxidative</a:t>
            </a:r>
            <a:r>
              <a:rPr lang="fr-CA" sz="1100" b="1" dirty="0">
                <a:solidFill>
                  <a:schemeClr val="tx1"/>
                </a:solidFill>
              </a:rPr>
              <a:t> Stress</a:t>
            </a:r>
          </a:p>
        </p:txBody>
      </p:sp>
      <p:sp>
        <p:nvSpPr>
          <p:cNvPr id="24" name="Rogner un rectangle à un seul coin 23">
            <a:extLst>
              <a:ext uri="{FF2B5EF4-FFF2-40B4-BE49-F238E27FC236}">
                <a16:creationId xmlns:a16="http://schemas.microsoft.com/office/drawing/2014/main" id="{980A9790-91C2-4F4B-85AC-F84AE1954A6E}"/>
              </a:ext>
            </a:extLst>
          </p:cNvPr>
          <p:cNvSpPr/>
          <p:nvPr/>
        </p:nvSpPr>
        <p:spPr>
          <a:xfrm flipH="1">
            <a:off x="5199063" y="5334000"/>
            <a:ext cx="1354137" cy="260350"/>
          </a:xfrm>
          <a:prstGeom prst="snip1Rect">
            <a:avLst/>
          </a:prstGeom>
          <a:solidFill>
            <a:srgbClr val="B9E4FF"/>
          </a:solidFill>
          <a:ln w="15875">
            <a:solidFill>
              <a:srgbClr val="99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Hypercoagulability</a:t>
            </a: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25" name="Rogner un rectangle à un seul coin 24">
            <a:extLst>
              <a:ext uri="{FF2B5EF4-FFF2-40B4-BE49-F238E27FC236}">
                <a16:creationId xmlns:a16="http://schemas.microsoft.com/office/drawing/2014/main" id="{4B497BE7-6C60-4E8D-891B-B31CBB20BFC0}"/>
              </a:ext>
            </a:extLst>
          </p:cNvPr>
          <p:cNvSpPr/>
          <p:nvPr/>
        </p:nvSpPr>
        <p:spPr>
          <a:xfrm flipH="1">
            <a:off x="6616700" y="3074988"/>
            <a:ext cx="2232025" cy="260350"/>
          </a:xfrm>
          <a:prstGeom prst="snip1Rect">
            <a:avLst/>
          </a:prstGeom>
          <a:solidFill>
            <a:srgbClr val="B9E4FF"/>
          </a:solidFill>
          <a:ln w="15875">
            <a:solidFill>
              <a:srgbClr val="99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CA" sz="1050" b="1" dirty="0">
                <a:solidFill>
                  <a:schemeClr val="tx1"/>
                </a:solidFill>
              </a:rPr>
              <a:t>Initiation of coagulation cascade</a:t>
            </a:r>
          </a:p>
        </p:txBody>
      </p:sp>
      <p:sp>
        <p:nvSpPr>
          <p:cNvPr id="26" name="Rogner un rectangle à un seul coin 25">
            <a:extLst>
              <a:ext uri="{FF2B5EF4-FFF2-40B4-BE49-F238E27FC236}">
                <a16:creationId xmlns:a16="http://schemas.microsoft.com/office/drawing/2014/main" id="{F664E6B3-398C-4867-B480-F43BE588E3B7}"/>
              </a:ext>
            </a:extLst>
          </p:cNvPr>
          <p:cNvSpPr/>
          <p:nvPr/>
        </p:nvSpPr>
        <p:spPr>
          <a:xfrm flipH="1">
            <a:off x="304800" y="3541713"/>
            <a:ext cx="1739900" cy="258762"/>
          </a:xfrm>
          <a:prstGeom prst="snip1Rect">
            <a:avLst/>
          </a:prstGeom>
          <a:solidFill>
            <a:srgbClr val="B9E4FF"/>
          </a:solidFill>
          <a:ln w="158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Nitric</a:t>
            </a:r>
            <a:r>
              <a:rPr lang="fr-CA" sz="1050" b="1" dirty="0">
                <a:solidFill>
                  <a:schemeClr val="tx1"/>
                </a:solidFill>
              </a:rPr>
              <a:t> </a:t>
            </a:r>
            <a:r>
              <a:rPr lang="fr-CA" sz="1050" b="1" dirty="0" err="1">
                <a:solidFill>
                  <a:schemeClr val="tx1"/>
                </a:solidFill>
              </a:rPr>
              <a:t>oxide</a:t>
            </a:r>
            <a:endParaRPr lang="fr-CA" sz="1050" b="1" dirty="0">
              <a:solidFill>
                <a:schemeClr val="tx1"/>
              </a:solidFill>
            </a:endParaRPr>
          </a:p>
        </p:txBody>
      </p:sp>
      <p:pic>
        <p:nvPicPr>
          <p:cNvPr id="17427" name="Image 26" descr="fleche_bas.png">
            <a:extLst>
              <a:ext uri="{FF2B5EF4-FFF2-40B4-BE49-F238E27FC236}">
                <a16:creationId xmlns:a16="http://schemas.microsoft.com/office/drawing/2014/main" id="{AAF0405D-6E71-4215-AF91-D83F3F0017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3578225"/>
            <a:ext cx="198438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ogner un rectangle à un seul coin 27">
            <a:extLst>
              <a:ext uri="{FF2B5EF4-FFF2-40B4-BE49-F238E27FC236}">
                <a16:creationId xmlns:a16="http://schemas.microsoft.com/office/drawing/2014/main" id="{C2228007-1204-47D8-80C1-0D73C52CF4D0}"/>
              </a:ext>
            </a:extLst>
          </p:cNvPr>
          <p:cNvSpPr/>
          <p:nvPr/>
        </p:nvSpPr>
        <p:spPr>
          <a:xfrm flipH="1">
            <a:off x="2259013" y="4940300"/>
            <a:ext cx="1846262" cy="966788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300" b="1" dirty="0"/>
              <a:t>Pro-</a:t>
            </a:r>
            <a:r>
              <a:rPr lang="fr-CA" sz="1300" b="1" dirty="0" err="1"/>
              <a:t>thrombotic</a:t>
            </a:r>
            <a:endParaRPr lang="fr-CA" sz="1300" b="1" dirty="0"/>
          </a:p>
          <a:p>
            <a:pPr algn="ctr">
              <a:defRPr/>
            </a:pPr>
            <a:r>
              <a:rPr lang="fr-CA" sz="1300" b="1" dirty="0"/>
              <a:t>and</a:t>
            </a:r>
          </a:p>
          <a:p>
            <a:pPr algn="ctr">
              <a:defRPr/>
            </a:pPr>
            <a:r>
              <a:rPr lang="fr-CA" sz="1300" b="1" dirty="0" err="1"/>
              <a:t>Hypofibrinolytic</a:t>
            </a:r>
            <a:endParaRPr lang="fr-CA" sz="1300" b="1" dirty="0"/>
          </a:p>
          <a:p>
            <a:pPr algn="ctr">
              <a:defRPr/>
            </a:pPr>
            <a:r>
              <a:rPr lang="fr-CA" sz="1300" b="1" dirty="0"/>
              <a:t>State</a:t>
            </a:r>
          </a:p>
        </p:txBody>
      </p:sp>
      <p:pic>
        <p:nvPicPr>
          <p:cNvPr id="17429" name="Image 16" descr="artere.png">
            <a:extLst>
              <a:ext uri="{FF2B5EF4-FFF2-40B4-BE49-F238E27FC236}">
                <a16:creationId xmlns:a16="http://schemas.microsoft.com/office/drawing/2014/main" id="{46C5830A-9387-4DB5-B40D-EF84B14CEF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463" y="4773613"/>
            <a:ext cx="12287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ogner un rectangle à un seul coin 31">
            <a:extLst>
              <a:ext uri="{FF2B5EF4-FFF2-40B4-BE49-F238E27FC236}">
                <a16:creationId xmlns:a16="http://schemas.microsoft.com/office/drawing/2014/main" id="{17218617-C8D1-49ED-9E21-90CB668A2899}"/>
              </a:ext>
            </a:extLst>
          </p:cNvPr>
          <p:cNvSpPr/>
          <p:nvPr/>
        </p:nvSpPr>
        <p:spPr>
          <a:xfrm flipH="1">
            <a:off x="6700838" y="5567363"/>
            <a:ext cx="2052637" cy="260350"/>
          </a:xfrm>
          <a:prstGeom prst="snip1Rect">
            <a:avLst/>
          </a:prstGeom>
          <a:solidFill>
            <a:srgbClr val="B9E4FF"/>
          </a:solidFill>
          <a:ln w="9525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268288">
              <a:defRPr/>
            </a:pPr>
            <a:r>
              <a:rPr lang="fr-CA" sz="1200" b="1" dirty="0" err="1">
                <a:solidFill>
                  <a:schemeClr val="tx1"/>
                </a:solidFill>
              </a:rPr>
              <a:t>Fibrin</a:t>
            </a:r>
            <a:r>
              <a:rPr lang="fr-CA" sz="1200" b="1" dirty="0">
                <a:solidFill>
                  <a:schemeClr val="tx1"/>
                </a:solidFill>
              </a:rPr>
              <a:t> formation</a:t>
            </a:r>
          </a:p>
        </p:txBody>
      </p:sp>
      <p:pic>
        <p:nvPicPr>
          <p:cNvPr id="17431" name="Image 32" descr="fleche_bas.png">
            <a:extLst>
              <a:ext uri="{FF2B5EF4-FFF2-40B4-BE49-F238E27FC236}">
                <a16:creationId xmlns:a16="http://schemas.microsoft.com/office/drawing/2014/main" id="{96D73B74-05EE-4CBF-BF06-8608450D13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613400"/>
            <a:ext cx="2190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ogner un rectangle à un seul coin 33">
            <a:extLst>
              <a:ext uri="{FF2B5EF4-FFF2-40B4-BE49-F238E27FC236}">
                <a16:creationId xmlns:a16="http://schemas.microsoft.com/office/drawing/2014/main" id="{940F96AB-F246-4CAB-8FE8-CE960293E081}"/>
              </a:ext>
            </a:extLst>
          </p:cNvPr>
          <p:cNvSpPr/>
          <p:nvPr/>
        </p:nvSpPr>
        <p:spPr>
          <a:xfrm flipH="1">
            <a:off x="6700838" y="5899150"/>
            <a:ext cx="2052637" cy="260350"/>
          </a:xfrm>
          <a:prstGeom prst="snip1Rect">
            <a:avLst/>
          </a:prstGeom>
          <a:solidFill>
            <a:srgbClr val="B9E4FF"/>
          </a:solidFill>
          <a:ln w="9525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268288">
              <a:defRPr/>
            </a:pPr>
            <a:r>
              <a:rPr lang="fr-CA" sz="1200" b="1" dirty="0" err="1">
                <a:solidFill>
                  <a:schemeClr val="tx1"/>
                </a:solidFill>
              </a:rPr>
              <a:t>Platelet</a:t>
            </a:r>
            <a:r>
              <a:rPr lang="fr-CA" sz="1200" b="1" dirty="0">
                <a:solidFill>
                  <a:schemeClr val="tx1"/>
                </a:solidFill>
              </a:rPr>
              <a:t> </a:t>
            </a:r>
            <a:r>
              <a:rPr lang="fr-CA" sz="1200" b="1" dirty="0" err="1">
                <a:solidFill>
                  <a:schemeClr val="tx1"/>
                </a:solidFill>
              </a:rPr>
              <a:t>aggregation</a:t>
            </a:r>
            <a:endParaRPr lang="fr-CA" sz="1200" b="1" dirty="0">
              <a:solidFill>
                <a:schemeClr val="tx1"/>
              </a:solidFill>
            </a:endParaRPr>
          </a:p>
        </p:txBody>
      </p:sp>
      <p:pic>
        <p:nvPicPr>
          <p:cNvPr id="17433" name="Image 34" descr="fleche_bas.png">
            <a:extLst>
              <a:ext uri="{FF2B5EF4-FFF2-40B4-BE49-F238E27FC236}">
                <a16:creationId xmlns:a16="http://schemas.microsoft.com/office/drawing/2014/main" id="{E79BFB64-E7CD-4EA9-966B-A98E62E7E1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945188"/>
            <a:ext cx="2190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ogner un rectangle à un seul coin 37">
            <a:extLst>
              <a:ext uri="{FF2B5EF4-FFF2-40B4-BE49-F238E27FC236}">
                <a16:creationId xmlns:a16="http://schemas.microsoft.com/office/drawing/2014/main" id="{0E32F4FA-3192-4431-8181-157FB5A74284}"/>
              </a:ext>
            </a:extLst>
          </p:cNvPr>
          <p:cNvSpPr/>
          <p:nvPr/>
        </p:nvSpPr>
        <p:spPr>
          <a:xfrm flipH="1">
            <a:off x="6700838" y="6230938"/>
            <a:ext cx="2052637" cy="258762"/>
          </a:xfrm>
          <a:prstGeom prst="snip1Rect">
            <a:avLst/>
          </a:prstGeom>
          <a:solidFill>
            <a:srgbClr val="B9E4FF"/>
          </a:solidFill>
          <a:ln w="9525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268288">
              <a:defRPr/>
            </a:pPr>
            <a:r>
              <a:rPr lang="fr-CA" sz="1200" b="1" dirty="0">
                <a:solidFill>
                  <a:schemeClr val="tx1"/>
                </a:solidFill>
              </a:rPr>
              <a:t>Plasma </a:t>
            </a:r>
            <a:r>
              <a:rPr lang="fr-CA" sz="1200" b="1" dirty="0" err="1">
                <a:solidFill>
                  <a:schemeClr val="tx1"/>
                </a:solidFill>
              </a:rPr>
              <a:t>viscosity</a:t>
            </a:r>
            <a:endParaRPr lang="fr-CA" sz="1200" b="1" dirty="0">
              <a:solidFill>
                <a:schemeClr val="tx1"/>
              </a:solidFill>
            </a:endParaRPr>
          </a:p>
        </p:txBody>
      </p:sp>
      <p:pic>
        <p:nvPicPr>
          <p:cNvPr id="17435" name="Image 38" descr="fleche_bas.png">
            <a:extLst>
              <a:ext uri="{FF2B5EF4-FFF2-40B4-BE49-F238E27FC236}">
                <a16:creationId xmlns:a16="http://schemas.microsoft.com/office/drawing/2014/main" id="{9564458A-C030-4573-A512-DBF0D4B52A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6276975"/>
            <a:ext cx="2190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ogner un rectangle à un seul coin 39">
            <a:extLst>
              <a:ext uri="{FF2B5EF4-FFF2-40B4-BE49-F238E27FC236}">
                <a16:creationId xmlns:a16="http://schemas.microsoft.com/office/drawing/2014/main" id="{04AFE6A4-2677-4AAA-A065-191C6701C495}"/>
              </a:ext>
            </a:extLst>
          </p:cNvPr>
          <p:cNvSpPr/>
          <p:nvPr/>
        </p:nvSpPr>
        <p:spPr>
          <a:xfrm flipH="1">
            <a:off x="6661150" y="5513388"/>
            <a:ext cx="2133600" cy="1022350"/>
          </a:xfrm>
          <a:prstGeom prst="snip1Rect">
            <a:avLst>
              <a:gd name="adj" fmla="val 6667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42" name="Rogner un rectangle à un seul coin 41">
            <a:extLst>
              <a:ext uri="{FF2B5EF4-FFF2-40B4-BE49-F238E27FC236}">
                <a16:creationId xmlns:a16="http://schemas.microsoft.com/office/drawing/2014/main" id="{3156D096-3536-4965-86E4-C92976A5470D}"/>
              </a:ext>
            </a:extLst>
          </p:cNvPr>
          <p:cNvSpPr/>
          <p:nvPr/>
        </p:nvSpPr>
        <p:spPr>
          <a:xfrm flipH="1">
            <a:off x="3576638" y="6096000"/>
            <a:ext cx="2052637" cy="260350"/>
          </a:xfrm>
          <a:prstGeom prst="snip1Rect">
            <a:avLst/>
          </a:prstGeom>
          <a:solidFill>
            <a:srgbClr val="B9E4FF"/>
          </a:solidFill>
          <a:ln w="9525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268288">
              <a:defRPr/>
            </a:pPr>
            <a:r>
              <a:rPr lang="fr-CA" sz="1400" b="1" dirty="0" err="1">
                <a:solidFill>
                  <a:schemeClr val="tx1"/>
                </a:solidFill>
              </a:rPr>
              <a:t>Thrombotic</a:t>
            </a:r>
            <a:r>
              <a:rPr lang="fr-CA" sz="1400" b="1" dirty="0">
                <a:solidFill>
                  <a:schemeClr val="tx1"/>
                </a:solidFill>
              </a:rPr>
              <a:t> </a:t>
            </a:r>
            <a:r>
              <a:rPr lang="fr-CA" sz="1400" b="1" dirty="0" err="1">
                <a:solidFill>
                  <a:schemeClr val="tx1"/>
                </a:solidFill>
              </a:rPr>
              <a:t>events</a:t>
            </a:r>
            <a:endParaRPr lang="fr-CA" sz="1400" b="1" dirty="0">
              <a:solidFill>
                <a:schemeClr val="tx1"/>
              </a:solidFill>
            </a:endParaRPr>
          </a:p>
        </p:txBody>
      </p:sp>
      <p:pic>
        <p:nvPicPr>
          <p:cNvPr id="17438" name="Image 42" descr="fleche_bas.png">
            <a:extLst>
              <a:ext uri="{FF2B5EF4-FFF2-40B4-BE49-F238E27FC236}">
                <a16:creationId xmlns:a16="http://schemas.microsoft.com/office/drawing/2014/main" id="{C8357300-E564-4194-AFE1-395C08E007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6142038"/>
            <a:ext cx="2190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82B8B471-11F9-4909-8382-080C2D2BF84B}"/>
              </a:ext>
            </a:extLst>
          </p:cNvPr>
          <p:cNvCxnSpPr/>
          <p:nvPr/>
        </p:nvCxnSpPr>
        <p:spPr>
          <a:xfrm rot="10800000" flipV="1">
            <a:off x="1103313" y="2079625"/>
            <a:ext cx="1738312" cy="65405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17FBEB5E-B61D-4442-BFFC-A3EBB89DB1CE}"/>
              </a:ext>
            </a:extLst>
          </p:cNvPr>
          <p:cNvCxnSpPr/>
          <p:nvPr/>
        </p:nvCxnSpPr>
        <p:spPr>
          <a:xfrm rot="5400000">
            <a:off x="2572544" y="2348706"/>
            <a:ext cx="501650" cy="1588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B0454783-F8D2-4E5F-9C70-3B9FF7768ED7}"/>
              </a:ext>
            </a:extLst>
          </p:cNvPr>
          <p:cNvCxnSpPr/>
          <p:nvPr/>
        </p:nvCxnSpPr>
        <p:spPr>
          <a:xfrm>
            <a:off x="3371850" y="1533525"/>
            <a:ext cx="285750" cy="28575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83CE03A3-E8B5-47FC-95A9-1F2F8378659E}"/>
              </a:ext>
            </a:extLst>
          </p:cNvPr>
          <p:cNvCxnSpPr/>
          <p:nvPr/>
        </p:nvCxnSpPr>
        <p:spPr>
          <a:xfrm>
            <a:off x="3406775" y="1417638"/>
            <a:ext cx="3630613" cy="1011237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FA1C7F9E-108B-48A8-B068-85A8BC486094}"/>
              </a:ext>
            </a:extLst>
          </p:cNvPr>
          <p:cNvCxnSpPr/>
          <p:nvPr/>
        </p:nvCxnSpPr>
        <p:spPr>
          <a:xfrm rot="10800000" flipV="1">
            <a:off x="4679950" y="3263900"/>
            <a:ext cx="528638" cy="250825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BE1299B4-8A7C-47C5-9B15-84A3CE540440}"/>
              </a:ext>
            </a:extLst>
          </p:cNvPr>
          <p:cNvCxnSpPr/>
          <p:nvPr/>
        </p:nvCxnSpPr>
        <p:spPr>
          <a:xfrm rot="10800000">
            <a:off x="1506538" y="1362075"/>
            <a:ext cx="501650" cy="1588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86FE66CF-0E64-473F-AD6C-E32D0FB2F5BE}"/>
              </a:ext>
            </a:extLst>
          </p:cNvPr>
          <p:cNvCxnSpPr/>
          <p:nvPr/>
        </p:nvCxnSpPr>
        <p:spPr>
          <a:xfrm>
            <a:off x="3424238" y="1354138"/>
            <a:ext cx="2590800" cy="1587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92D1B2BA-8568-4174-BD4D-72C64EBB4D50}"/>
              </a:ext>
            </a:extLst>
          </p:cNvPr>
          <p:cNvCxnSpPr/>
          <p:nvPr/>
        </p:nvCxnSpPr>
        <p:spPr>
          <a:xfrm rot="5400000">
            <a:off x="3683000" y="2995613"/>
            <a:ext cx="900113" cy="1587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ADE3B503-9AA4-4CCA-B5EE-177A674A50C7}"/>
              </a:ext>
            </a:extLst>
          </p:cNvPr>
          <p:cNvCxnSpPr/>
          <p:nvPr/>
        </p:nvCxnSpPr>
        <p:spPr>
          <a:xfrm rot="5400000">
            <a:off x="760412" y="4789488"/>
            <a:ext cx="900113" cy="1588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E12E90CE-AD62-495C-A41C-432B76990168}"/>
              </a:ext>
            </a:extLst>
          </p:cNvPr>
          <p:cNvCxnSpPr/>
          <p:nvPr/>
        </p:nvCxnSpPr>
        <p:spPr>
          <a:xfrm rot="5400000">
            <a:off x="3031331" y="3378994"/>
            <a:ext cx="231775" cy="1588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B0D8FCA2-60A0-4FA0-B6B7-861A6B2C1892}"/>
              </a:ext>
            </a:extLst>
          </p:cNvPr>
          <p:cNvCxnSpPr/>
          <p:nvPr/>
        </p:nvCxnSpPr>
        <p:spPr>
          <a:xfrm rot="10800000" flipV="1">
            <a:off x="2519363" y="3792538"/>
            <a:ext cx="323850" cy="295275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4FAD696F-AEB8-4040-B196-5B6178746AA7}"/>
              </a:ext>
            </a:extLst>
          </p:cNvPr>
          <p:cNvCxnSpPr/>
          <p:nvPr/>
        </p:nvCxnSpPr>
        <p:spPr>
          <a:xfrm rot="10800000">
            <a:off x="6356350" y="3586163"/>
            <a:ext cx="466725" cy="358775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>
            <a:extLst>
              <a:ext uri="{FF2B5EF4-FFF2-40B4-BE49-F238E27FC236}">
                <a16:creationId xmlns:a16="http://schemas.microsoft.com/office/drawing/2014/main" id="{8F575F2A-AAFE-4D4B-BEF4-2B93E751F467}"/>
              </a:ext>
            </a:extLst>
          </p:cNvPr>
          <p:cNvCxnSpPr/>
          <p:nvPr/>
        </p:nvCxnSpPr>
        <p:spPr>
          <a:xfrm rot="16200000" flipH="1">
            <a:off x="7431882" y="4526756"/>
            <a:ext cx="223838" cy="206375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>
            <a:extLst>
              <a:ext uri="{FF2B5EF4-FFF2-40B4-BE49-F238E27FC236}">
                <a16:creationId xmlns:a16="http://schemas.microsoft.com/office/drawing/2014/main" id="{7FDD5B33-3BDD-41A3-88D9-1E18A454F36B}"/>
              </a:ext>
            </a:extLst>
          </p:cNvPr>
          <p:cNvCxnSpPr/>
          <p:nvPr/>
        </p:nvCxnSpPr>
        <p:spPr>
          <a:xfrm rot="5400000" flipH="1" flipV="1">
            <a:off x="7521575" y="3908425"/>
            <a:ext cx="144463" cy="125413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>
            <a:extLst>
              <a:ext uri="{FF2B5EF4-FFF2-40B4-BE49-F238E27FC236}">
                <a16:creationId xmlns:a16="http://schemas.microsoft.com/office/drawing/2014/main" id="{131DD797-4BCF-4E9C-ACEE-5030F9A619EF}"/>
              </a:ext>
            </a:extLst>
          </p:cNvPr>
          <p:cNvCxnSpPr/>
          <p:nvPr/>
        </p:nvCxnSpPr>
        <p:spPr>
          <a:xfrm rot="5400000">
            <a:off x="7584281" y="2913857"/>
            <a:ext cx="233363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>
            <a:extLst>
              <a:ext uri="{FF2B5EF4-FFF2-40B4-BE49-F238E27FC236}">
                <a16:creationId xmlns:a16="http://schemas.microsoft.com/office/drawing/2014/main" id="{E34FCB91-DB9F-4863-96DA-BEA5EBF801E4}"/>
              </a:ext>
            </a:extLst>
          </p:cNvPr>
          <p:cNvCxnSpPr/>
          <p:nvPr/>
        </p:nvCxnSpPr>
        <p:spPr>
          <a:xfrm rot="16200000">
            <a:off x="8185944" y="3469482"/>
            <a:ext cx="231775" cy="1587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orme libre 79">
            <a:extLst>
              <a:ext uri="{FF2B5EF4-FFF2-40B4-BE49-F238E27FC236}">
                <a16:creationId xmlns:a16="http://schemas.microsoft.com/office/drawing/2014/main" id="{ABFECC3B-CCE5-4675-9476-11AD3D6C9ED6}"/>
              </a:ext>
            </a:extLst>
          </p:cNvPr>
          <p:cNvSpPr/>
          <p:nvPr/>
        </p:nvSpPr>
        <p:spPr>
          <a:xfrm>
            <a:off x="1487488" y="2097088"/>
            <a:ext cx="1543050" cy="2806700"/>
          </a:xfrm>
          <a:custGeom>
            <a:avLst/>
            <a:gdLst>
              <a:gd name="connsiteX0" fmla="*/ 0 w 851647"/>
              <a:gd name="connsiteY0" fmla="*/ 0 h 2133600"/>
              <a:gd name="connsiteX1" fmla="*/ 842682 w 851647"/>
              <a:gd name="connsiteY1" fmla="*/ 1434353 h 2133600"/>
              <a:gd name="connsiteX2" fmla="*/ 851647 w 851647"/>
              <a:gd name="connsiteY2" fmla="*/ 2133600 h 2133600"/>
              <a:gd name="connsiteX3" fmla="*/ 851647 w 851647"/>
              <a:gd name="connsiteY3" fmla="*/ 2124636 h 2133600"/>
              <a:gd name="connsiteX0" fmla="*/ 690283 w 1541930"/>
              <a:gd name="connsiteY0" fmla="*/ 672353 h 2805953"/>
              <a:gd name="connsiteX1" fmla="*/ 0 w 1541930"/>
              <a:gd name="connsiteY1" fmla="*/ 0 h 2805953"/>
              <a:gd name="connsiteX2" fmla="*/ 1532965 w 1541930"/>
              <a:gd name="connsiteY2" fmla="*/ 2106706 h 2805953"/>
              <a:gd name="connsiteX3" fmla="*/ 1541930 w 1541930"/>
              <a:gd name="connsiteY3" fmla="*/ 2805953 h 2805953"/>
              <a:gd name="connsiteX4" fmla="*/ 1541930 w 1541930"/>
              <a:gd name="connsiteY4" fmla="*/ 2796989 h 2805953"/>
              <a:gd name="connsiteX0" fmla="*/ 0 w 1541930"/>
              <a:gd name="connsiteY0" fmla="*/ 0 h 2805953"/>
              <a:gd name="connsiteX1" fmla="*/ 1532965 w 1541930"/>
              <a:gd name="connsiteY1" fmla="*/ 2106706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1930" h="2805953">
                <a:moveTo>
                  <a:pt x="0" y="0"/>
                </a:moveTo>
                <a:lnTo>
                  <a:pt x="1532965" y="2106706"/>
                </a:lnTo>
                <a:lnTo>
                  <a:pt x="1541930" y="2805953"/>
                </a:lnTo>
                <a:lnTo>
                  <a:pt x="1541930" y="2796989"/>
                </a:lnTo>
              </a:path>
            </a:pathLst>
          </a:custGeom>
          <a:ln w="317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81" name="Forme libre 80">
            <a:extLst>
              <a:ext uri="{FF2B5EF4-FFF2-40B4-BE49-F238E27FC236}">
                <a16:creationId xmlns:a16="http://schemas.microsoft.com/office/drawing/2014/main" id="{AFB5562C-05EF-4468-8D8C-F2018E5EE0BB}"/>
              </a:ext>
            </a:extLst>
          </p:cNvPr>
          <p:cNvSpPr/>
          <p:nvPr/>
        </p:nvSpPr>
        <p:spPr>
          <a:xfrm rot="3533391">
            <a:off x="4985545" y="2183606"/>
            <a:ext cx="1909762" cy="2994025"/>
          </a:xfrm>
          <a:custGeom>
            <a:avLst/>
            <a:gdLst>
              <a:gd name="connsiteX0" fmla="*/ 0 w 851647"/>
              <a:gd name="connsiteY0" fmla="*/ 0 h 2133600"/>
              <a:gd name="connsiteX1" fmla="*/ 842682 w 851647"/>
              <a:gd name="connsiteY1" fmla="*/ 1434353 h 2133600"/>
              <a:gd name="connsiteX2" fmla="*/ 851647 w 851647"/>
              <a:gd name="connsiteY2" fmla="*/ 2133600 h 2133600"/>
              <a:gd name="connsiteX3" fmla="*/ 851647 w 851647"/>
              <a:gd name="connsiteY3" fmla="*/ 2124636 h 2133600"/>
              <a:gd name="connsiteX0" fmla="*/ 690283 w 1541930"/>
              <a:gd name="connsiteY0" fmla="*/ 672353 h 2805953"/>
              <a:gd name="connsiteX1" fmla="*/ 0 w 1541930"/>
              <a:gd name="connsiteY1" fmla="*/ 0 h 2805953"/>
              <a:gd name="connsiteX2" fmla="*/ 1532965 w 1541930"/>
              <a:gd name="connsiteY2" fmla="*/ 2106706 h 2805953"/>
              <a:gd name="connsiteX3" fmla="*/ 1541930 w 1541930"/>
              <a:gd name="connsiteY3" fmla="*/ 2805953 h 2805953"/>
              <a:gd name="connsiteX4" fmla="*/ 1541930 w 1541930"/>
              <a:gd name="connsiteY4" fmla="*/ 2796989 h 2805953"/>
              <a:gd name="connsiteX0" fmla="*/ 0 w 1541930"/>
              <a:gd name="connsiteY0" fmla="*/ 0 h 2805953"/>
              <a:gd name="connsiteX1" fmla="*/ 1532965 w 1541930"/>
              <a:gd name="connsiteY1" fmla="*/ 2106706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1742668"/>
              <a:gd name="connsiteY0" fmla="*/ 0 h 2805953"/>
              <a:gd name="connsiteX1" fmla="*/ 1742668 w 1742668"/>
              <a:gd name="connsiteY1" fmla="*/ 2383879 h 2805953"/>
              <a:gd name="connsiteX2" fmla="*/ 1541930 w 1742668"/>
              <a:gd name="connsiteY2" fmla="*/ 2805953 h 2805953"/>
              <a:gd name="connsiteX3" fmla="*/ 1541930 w 1742668"/>
              <a:gd name="connsiteY3" fmla="*/ 2796989 h 2805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2668" h="2805953">
                <a:moveTo>
                  <a:pt x="0" y="0"/>
                </a:moveTo>
                <a:lnTo>
                  <a:pt x="1742668" y="2383879"/>
                </a:lnTo>
                <a:lnTo>
                  <a:pt x="1541930" y="2805953"/>
                </a:lnTo>
                <a:lnTo>
                  <a:pt x="1541930" y="2796989"/>
                </a:lnTo>
              </a:path>
            </a:pathLst>
          </a:custGeom>
          <a:ln w="31750">
            <a:solidFill>
              <a:srgbClr val="FFC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82" name="Forme libre 81">
            <a:extLst>
              <a:ext uri="{FF2B5EF4-FFF2-40B4-BE49-F238E27FC236}">
                <a16:creationId xmlns:a16="http://schemas.microsoft.com/office/drawing/2014/main" id="{1438F567-9773-47BE-A788-2344A0263068}"/>
              </a:ext>
            </a:extLst>
          </p:cNvPr>
          <p:cNvSpPr/>
          <p:nvPr/>
        </p:nvSpPr>
        <p:spPr>
          <a:xfrm>
            <a:off x="484188" y="3836988"/>
            <a:ext cx="0" cy="1381125"/>
          </a:xfrm>
          <a:custGeom>
            <a:avLst/>
            <a:gdLst>
              <a:gd name="connsiteX0" fmla="*/ 0 w 851647"/>
              <a:gd name="connsiteY0" fmla="*/ 0 h 2133600"/>
              <a:gd name="connsiteX1" fmla="*/ 842682 w 851647"/>
              <a:gd name="connsiteY1" fmla="*/ 1434353 h 2133600"/>
              <a:gd name="connsiteX2" fmla="*/ 851647 w 851647"/>
              <a:gd name="connsiteY2" fmla="*/ 2133600 h 2133600"/>
              <a:gd name="connsiteX3" fmla="*/ 851647 w 851647"/>
              <a:gd name="connsiteY3" fmla="*/ 2124636 h 2133600"/>
              <a:gd name="connsiteX0" fmla="*/ 690283 w 1541930"/>
              <a:gd name="connsiteY0" fmla="*/ 672353 h 2805953"/>
              <a:gd name="connsiteX1" fmla="*/ 0 w 1541930"/>
              <a:gd name="connsiteY1" fmla="*/ 0 h 2805953"/>
              <a:gd name="connsiteX2" fmla="*/ 1532965 w 1541930"/>
              <a:gd name="connsiteY2" fmla="*/ 2106706 h 2805953"/>
              <a:gd name="connsiteX3" fmla="*/ 1541930 w 1541930"/>
              <a:gd name="connsiteY3" fmla="*/ 2805953 h 2805953"/>
              <a:gd name="connsiteX4" fmla="*/ 1541930 w 1541930"/>
              <a:gd name="connsiteY4" fmla="*/ 2796989 h 2805953"/>
              <a:gd name="connsiteX0" fmla="*/ 0 w 1541930"/>
              <a:gd name="connsiteY0" fmla="*/ 0 h 2805953"/>
              <a:gd name="connsiteX1" fmla="*/ 1532965 w 1541930"/>
              <a:gd name="connsiteY1" fmla="*/ 2106706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8965"/>
              <a:gd name="connsiteY0" fmla="*/ 0 h 699247"/>
              <a:gd name="connsiteX1" fmla="*/ 8965 w 8965"/>
              <a:gd name="connsiteY1" fmla="*/ 699247 h 699247"/>
              <a:gd name="connsiteX2" fmla="*/ 8965 w 8965"/>
              <a:gd name="connsiteY2" fmla="*/ 690283 h 699247"/>
              <a:gd name="connsiteX0" fmla="*/ 0 w 1"/>
              <a:gd name="connsiteY0" fmla="*/ 0 h 19744"/>
              <a:gd name="connsiteX1" fmla="*/ 1 w 1"/>
              <a:gd name="connsiteY1" fmla="*/ 19744 h 19744"/>
              <a:gd name="connsiteX2" fmla="*/ 1 w 1"/>
              <a:gd name="connsiteY2" fmla="*/ 19616 h 1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" h="19744">
                <a:moveTo>
                  <a:pt x="0" y="0"/>
                </a:moveTo>
                <a:cubicBezTo>
                  <a:pt x="0" y="6581"/>
                  <a:pt x="1" y="13163"/>
                  <a:pt x="1" y="19744"/>
                </a:cubicBezTo>
                <a:lnTo>
                  <a:pt x="1" y="19616"/>
                </a:lnTo>
              </a:path>
            </a:pathLst>
          </a:custGeom>
          <a:ln w="31750">
            <a:solidFill>
              <a:srgbClr val="FFFF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84" name="Forme libre 83">
            <a:extLst>
              <a:ext uri="{FF2B5EF4-FFF2-40B4-BE49-F238E27FC236}">
                <a16:creationId xmlns:a16="http://schemas.microsoft.com/office/drawing/2014/main" id="{717FA4ED-31BE-46F5-88C5-9EFF43875386}"/>
              </a:ext>
            </a:extLst>
          </p:cNvPr>
          <p:cNvSpPr/>
          <p:nvPr/>
        </p:nvSpPr>
        <p:spPr>
          <a:xfrm rot="-2880000">
            <a:off x="1806576" y="4152900"/>
            <a:ext cx="0" cy="1152525"/>
          </a:xfrm>
          <a:custGeom>
            <a:avLst/>
            <a:gdLst>
              <a:gd name="connsiteX0" fmla="*/ 0 w 851647"/>
              <a:gd name="connsiteY0" fmla="*/ 0 h 2133600"/>
              <a:gd name="connsiteX1" fmla="*/ 842682 w 851647"/>
              <a:gd name="connsiteY1" fmla="*/ 1434353 h 2133600"/>
              <a:gd name="connsiteX2" fmla="*/ 851647 w 851647"/>
              <a:gd name="connsiteY2" fmla="*/ 2133600 h 2133600"/>
              <a:gd name="connsiteX3" fmla="*/ 851647 w 851647"/>
              <a:gd name="connsiteY3" fmla="*/ 2124636 h 2133600"/>
              <a:gd name="connsiteX0" fmla="*/ 690283 w 1541930"/>
              <a:gd name="connsiteY0" fmla="*/ 672353 h 2805953"/>
              <a:gd name="connsiteX1" fmla="*/ 0 w 1541930"/>
              <a:gd name="connsiteY1" fmla="*/ 0 h 2805953"/>
              <a:gd name="connsiteX2" fmla="*/ 1532965 w 1541930"/>
              <a:gd name="connsiteY2" fmla="*/ 2106706 h 2805953"/>
              <a:gd name="connsiteX3" fmla="*/ 1541930 w 1541930"/>
              <a:gd name="connsiteY3" fmla="*/ 2805953 h 2805953"/>
              <a:gd name="connsiteX4" fmla="*/ 1541930 w 1541930"/>
              <a:gd name="connsiteY4" fmla="*/ 2796989 h 2805953"/>
              <a:gd name="connsiteX0" fmla="*/ 0 w 1541930"/>
              <a:gd name="connsiteY0" fmla="*/ 0 h 2805953"/>
              <a:gd name="connsiteX1" fmla="*/ 1532965 w 1541930"/>
              <a:gd name="connsiteY1" fmla="*/ 2106706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8965"/>
              <a:gd name="connsiteY0" fmla="*/ 0 h 699247"/>
              <a:gd name="connsiteX1" fmla="*/ 8965 w 8965"/>
              <a:gd name="connsiteY1" fmla="*/ 699247 h 699247"/>
              <a:gd name="connsiteX2" fmla="*/ 8965 w 8965"/>
              <a:gd name="connsiteY2" fmla="*/ 690283 h 699247"/>
              <a:gd name="connsiteX0" fmla="*/ 0 w 1"/>
              <a:gd name="connsiteY0" fmla="*/ 0 h 19744"/>
              <a:gd name="connsiteX1" fmla="*/ 1 w 1"/>
              <a:gd name="connsiteY1" fmla="*/ 19744 h 19744"/>
              <a:gd name="connsiteX2" fmla="*/ 1 w 1"/>
              <a:gd name="connsiteY2" fmla="*/ 19616 h 1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" h="19744">
                <a:moveTo>
                  <a:pt x="0" y="0"/>
                </a:moveTo>
                <a:cubicBezTo>
                  <a:pt x="0" y="6581"/>
                  <a:pt x="1" y="13163"/>
                  <a:pt x="1" y="19744"/>
                </a:cubicBezTo>
                <a:lnTo>
                  <a:pt x="1" y="19616"/>
                </a:lnTo>
              </a:path>
            </a:pathLst>
          </a:custGeom>
          <a:ln w="31750">
            <a:solidFill>
              <a:srgbClr val="0066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85" name="Forme libre 84">
            <a:extLst>
              <a:ext uri="{FF2B5EF4-FFF2-40B4-BE49-F238E27FC236}">
                <a16:creationId xmlns:a16="http://schemas.microsoft.com/office/drawing/2014/main" id="{F65B833C-C5B5-415D-B6B5-EB664A1EAC9A}"/>
              </a:ext>
            </a:extLst>
          </p:cNvPr>
          <p:cNvSpPr/>
          <p:nvPr/>
        </p:nvSpPr>
        <p:spPr>
          <a:xfrm>
            <a:off x="3765550" y="3702050"/>
            <a:ext cx="0" cy="1189038"/>
          </a:xfrm>
          <a:custGeom>
            <a:avLst/>
            <a:gdLst>
              <a:gd name="connsiteX0" fmla="*/ 0 w 851647"/>
              <a:gd name="connsiteY0" fmla="*/ 0 h 2133600"/>
              <a:gd name="connsiteX1" fmla="*/ 842682 w 851647"/>
              <a:gd name="connsiteY1" fmla="*/ 1434353 h 2133600"/>
              <a:gd name="connsiteX2" fmla="*/ 851647 w 851647"/>
              <a:gd name="connsiteY2" fmla="*/ 2133600 h 2133600"/>
              <a:gd name="connsiteX3" fmla="*/ 851647 w 851647"/>
              <a:gd name="connsiteY3" fmla="*/ 2124636 h 2133600"/>
              <a:gd name="connsiteX0" fmla="*/ 690283 w 1541930"/>
              <a:gd name="connsiteY0" fmla="*/ 672353 h 2805953"/>
              <a:gd name="connsiteX1" fmla="*/ 0 w 1541930"/>
              <a:gd name="connsiteY1" fmla="*/ 0 h 2805953"/>
              <a:gd name="connsiteX2" fmla="*/ 1532965 w 1541930"/>
              <a:gd name="connsiteY2" fmla="*/ 2106706 h 2805953"/>
              <a:gd name="connsiteX3" fmla="*/ 1541930 w 1541930"/>
              <a:gd name="connsiteY3" fmla="*/ 2805953 h 2805953"/>
              <a:gd name="connsiteX4" fmla="*/ 1541930 w 1541930"/>
              <a:gd name="connsiteY4" fmla="*/ 2796989 h 2805953"/>
              <a:gd name="connsiteX0" fmla="*/ 0 w 1541930"/>
              <a:gd name="connsiteY0" fmla="*/ 0 h 2805953"/>
              <a:gd name="connsiteX1" fmla="*/ 1532965 w 1541930"/>
              <a:gd name="connsiteY1" fmla="*/ 2106706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8965"/>
              <a:gd name="connsiteY0" fmla="*/ 0 h 699247"/>
              <a:gd name="connsiteX1" fmla="*/ 8965 w 8965"/>
              <a:gd name="connsiteY1" fmla="*/ 699247 h 699247"/>
              <a:gd name="connsiteX2" fmla="*/ 8965 w 8965"/>
              <a:gd name="connsiteY2" fmla="*/ 690283 h 699247"/>
              <a:gd name="connsiteX0" fmla="*/ 0 w 1"/>
              <a:gd name="connsiteY0" fmla="*/ 0 h 19744"/>
              <a:gd name="connsiteX1" fmla="*/ 1 w 1"/>
              <a:gd name="connsiteY1" fmla="*/ 19744 h 19744"/>
              <a:gd name="connsiteX2" fmla="*/ 1 w 1"/>
              <a:gd name="connsiteY2" fmla="*/ 19616 h 1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" h="19744">
                <a:moveTo>
                  <a:pt x="0" y="0"/>
                </a:moveTo>
                <a:cubicBezTo>
                  <a:pt x="0" y="6581"/>
                  <a:pt x="1" y="13163"/>
                  <a:pt x="1" y="19744"/>
                </a:cubicBezTo>
                <a:lnTo>
                  <a:pt x="1" y="19616"/>
                </a:lnTo>
              </a:path>
            </a:pathLst>
          </a:custGeom>
          <a:ln w="31750">
            <a:solidFill>
              <a:srgbClr val="00FF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86" name="Forme libre 85">
            <a:extLst>
              <a:ext uri="{FF2B5EF4-FFF2-40B4-BE49-F238E27FC236}">
                <a16:creationId xmlns:a16="http://schemas.microsoft.com/office/drawing/2014/main" id="{4C327A34-3E0A-4A71-846A-F5D42E9E93B7}"/>
              </a:ext>
            </a:extLst>
          </p:cNvPr>
          <p:cNvSpPr/>
          <p:nvPr/>
        </p:nvSpPr>
        <p:spPr>
          <a:xfrm rot="5400000">
            <a:off x="5850732" y="4928394"/>
            <a:ext cx="0" cy="1582737"/>
          </a:xfrm>
          <a:custGeom>
            <a:avLst/>
            <a:gdLst>
              <a:gd name="connsiteX0" fmla="*/ 0 w 851647"/>
              <a:gd name="connsiteY0" fmla="*/ 0 h 2133600"/>
              <a:gd name="connsiteX1" fmla="*/ 842682 w 851647"/>
              <a:gd name="connsiteY1" fmla="*/ 1434353 h 2133600"/>
              <a:gd name="connsiteX2" fmla="*/ 851647 w 851647"/>
              <a:gd name="connsiteY2" fmla="*/ 2133600 h 2133600"/>
              <a:gd name="connsiteX3" fmla="*/ 851647 w 851647"/>
              <a:gd name="connsiteY3" fmla="*/ 2124636 h 2133600"/>
              <a:gd name="connsiteX0" fmla="*/ 690283 w 1541930"/>
              <a:gd name="connsiteY0" fmla="*/ 672353 h 2805953"/>
              <a:gd name="connsiteX1" fmla="*/ 0 w 1541930"/>
              <a:gd name="connsiteY1" fmla="*/ 0 h 2805953"/>
              <a:gd name="connsiteX2" fmla="*/ 1532965 w 1541930"/>
              <a:gd name="connsiteY2" fmla="*/ 2106706 h 2805953"/>
              <a:gd name="connsiteX3" fmla="*/ 1541930 w 1541930"/>
              <a:gd name="connsiteY3" fmla="*/ 2805953 h 2805953"/>
              <a:gd name="connsiteX4" fmla="*/ 1541930 w 1541930"/>
              <a:gd name="connsiteY4" fmla="*/ 2796989 h 2805953"/>
              <a:gd name="connsiteX0" fmla="*/ 0 w 1541930"/>
              <a:gd name="connsiteY0" fmla="*/ 0 h 2805953"/>
              <a:gd name="connsiteX1" fmla="*/ 1532965 w 1541930"/>
              <a:gd name="connsiteY1" fmla="*/ 2106706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8965"/>
              <a:gd name="connsiteY0" fmla="*/ 0 h 699247"/>
              <a:gd name="connsiteX1" fmla="*/ 8965 w 8965"/>
              <a:gd name="connsiteY1" fmla="*/ 699247 h 699247"/>
              <a:gd name="connsiteX2" fmla="*/ 8965 w 8965"/>
              <a:gd name="connsiteY2" fmla="*/ 690283 h 699247"/>
              <a:gd name="connsiteX0" fmla="*/ 0 w 1"/>
              <a:gd name="connsiteY0" fmla="*/ 0 h 19744"/>
              <a:gd name="connsiteX1" fmla="*/ 1 w 1"/>
              <a:gd name="connsiteY1" fmla="*/ 19744 h 19744"/>
              <a:gd name="connsiteX2" fmla="*/ 1 w 1"/>
              <a:gd name="connsiteY2" fmla="*/ 19616 h 1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" h="19744">
                <a:moveTo>
                  <a:pt x="0" y="0"/>
                </a:moveTo>
                <a:cubicBezTo>
                  <a:pt x="0" y="6581"/>
                  <a:pt x="1" y="13163"/>
                  <a:pt x="1" y="19744"/>
                </a:cubicBezTo>
                <a:lnTo>
                  <a:pt x="1" y="19616"/>
                </a:lnTo>
              </a:path>
            </a:pathLst>
          </a:custGeom>
          <a:ln w="31750">
            <a:solidFill>
              <a:srgbClr val="99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87" name="Forme libre 86">
            <a:extLst>
              <a:ext uri="{FF2B5EF4-FFF2-40B4-BE49-F238E27FC236}">
                <a16:creationId xmlns:a16="http://schemas.microsoft.com/office/drawing/2014/main" id="{83D1DC7C-77B1-47C8-A1B3-CC930188D307}"/>
              </a:ext>
            </a:extLst>
          </p:cNvPr>
          <p:cNvSpPr/>
          <p:nvPr/>
        </p:nvSpPr>
        <p:spPr>
          <a:xfrm rot="1260000">
            <a:off x="6418263" y="3325813"/>
            <a:ext cx="0" cy="2016125"/>
          </a:xfrm>
          <a:custGeom>
            <a:avLst/>
            <a:gdLst>
              <a:gd name="connsiteX0" fmla="*/ 0 w 851647"/>
              <a:gd name="connsiteY0" fmla="*/ 0 h 2133600"/>
              <a:gd name="connsiteX1" fmla="*/ 842682 w 851647"/>
              <a:gd name="connsiteY1" fmla="*/ 1434353 h 2133600"/>
              <a:gd name="connsiteX2" fmla="*/ 851647 w 851647"/>
              <a:gd name="connsiteY2" fmla="*/ 2133600 h 2133600"/>
              <a:gd name="connsiteX3" fmla="*/ 851647 w 851647"/>
              <a:gd name="connsiteY3" fmla="*/ 2124636 h 2133600"/>
              <a:gd name="connsiteX0" fmla="*/ 690283 w 1541930"/>
              <a:gd name="connsiteY0" fmla="*/ 672353 h 2805953"/>
              <a:gd name="connsiteX1" fmla="*/ 0 w 1541930"/>
              <a:gd name="connsiteY1" fmla="*/ 0 h 2805953"/>
              <a:gd name="connsiteX2" fmla="*/ 1532965 w 1541930"/>
              <a:gd name="connsiteY2" fmla="*/ 2106706 h 2805953"/>
              <a:gd name="connsiteX3" fmla="*/ 1541930 w 1541930"/>
              <a:gd name="connsiteY3" fmla="*/ 2805953 h 2805953"/>
              <a:gd name="connsiteX4" fmla="*/ 1541930 w 1541930"/>
              <a:gd name="connsiteY4" fmla="*/ 2796989 h 2805953"/>
              <a:gd name="connsiteX0" fmla="*/ 0 w 1541930"/>
              <a:gd name="connsiteY0" fmla="*/ 0 h 2805953"/>
              <a:gd name="connsiteX1" fmla="*/ 1532965 w 1541930"/>
              <a:gd name="connsiteY1" fmla="*/ 2106706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8965"/>
              <a:gd name="connsiteY0" fmla="*/ 0 h 699247"/>
              <a:gd name="connsiteX1" fmla="*/ 8965 w 8965"/>
              <a:gd name="connsiteY1" fmla="*/ 699247 h 699247"/>
              <a:gd name="connsiteX2" fmla="*/ 8965 w 8965"/>
              <a:gd name="connsiteY2" fmla="*/ 690283 h 699247"/>
              <a:gd name="connsiteX0" fmla="*/ 0 w 1"/>
              <a:gd name="connsiteY0" fmla="*/ 0 h 19744"/>
              <a:gd name="connsiteX1" fmla="*/ 1 w 1"/>
              <a:gd name="connsiteY1" fmla="*/ 19744 h 19744"/>
              <a:gd name="connsiteX2" fmla="*/ 1 w 1"/>
              <a:gd name="connsiteY2" fmla="*/ 19616 h 1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" h="19744">
                <a:moveTo>
                  <a:pt x="0" y="0"/>
                </a:moveTo>
                <a:cubicBezTo>
                  <a:pt x="0" y="6581"/>
                  <a:pt x="1" y="13163"/>
                  <a:pt x="1" y="19744"/>
                </a:cubicBezTo>
                <a:lnTo>
                  <a:pt x="1" y="19616"/>
                </a:lnTo>
              </a:path>
            </a:pathLst>
          </a:custGeom>
          <a:ln w="31750">
            <a:solidFill>
              <a:srgbClr val="99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88" name="Forme libre 87">
            <a:extLst>
              <a:ext uri="{FF2B5EF4-FFF2-40B4-BE49-F238E27FC236}">
                <a16:creationId xmlns:a16="http://schemas.microsoft.com/office/drawing/2014/main" id="{700FAD4D-0BFA-4A1C-8316-6FAC3402D497}"/>
              </a:ext>
            </a:extLst>
          </p:cNvPr>
          <p:cNvSpPr/>
          <p:nvPr/>
        </p:nvSpPr>
        <p:spPr>
          <a:xfrm rot="16200000">
            <a:off x="2339975" y="1450976"/>
            <a:ext cx="600075" cy="1962150"/>
          </a:xfrm>
          <a:custGeom>
            <a:avLst/>
            <a:gdLst>
              <a:gd name="connsiteX0" fmla="*/ 0 w 851647"/>
              <a:gd name="connsiteY0" fmla="*/ 0 h 2133600"/>
              <a:gd name="connsiteX1" fmla="*/ 842682 w 851647"/>
              <a:gd name="connsiteY1" fmla="*/ 1434353 h 2133600"/>
              <a:gd name="connsiteX2" fmla="*/ 851647 w 851647"/>
              <a:gd name="connsiteY2" fmla="*/ 2133600 h 2133600"/>
              <a:gd name="connsiteX3" fmla="*/ 851647 w 851647"/>
              <a:gd name="connsiteY3" fmla="*/ 2124636 h 2133600"/>
              <a:gd name="connsiteX0" fmla="*/ 690283 w 1541930"/>
              <a:gd name="connsiteY0" fmla="*/ 672353 h 2805953"/>
              <a:gd name="connsiteX1" fmla="*/ 0 w 1541930"/>
              <a:gd name="connsiteY1" fmla="*/ 0 h 2805953"/>
              <a:gd name="connsiteX2" fmla="*/ 1532965 w 1541930"/>
              <a:gd name="connsiteY2" fmla="*/ 2106706 h 2805953"/>
              <a:gd name="connsiteX3" fmla="*/ 1541930 w 1541930"/>
              <a:gd name="connsiteY3" fmla="*/ 2805953 h 2805953"/>
              <a:gd name="connsiteX4" fmla="*/ 1541930 w 1541930"/>
              <a:gd name="connsiteY4" fmla="*/ 2796989 h 2805953"/>
              <a:gd name="connsiteX0" fmla="*/ 0 w 1541930"/>
              <a:gd name="connsiteY0" fmla="*/ 0 h 2805953"/>
              <a:gd name="connsiteX1" fmla="*/ 1532965 w 1541930"/>
              <a:gd name="connsiteY1" fmla="*/ 2106706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1541930"/>
              <a:gd name="connsiteY0" fmla="*/ 0 h 2805953"/>
              <a:gd name="connsiteX1" fmla="*/ 1532965 w 1541930"/>
              <a:gd name="connsiteY1" fmla="*/ 2393580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600636"/>
              <a:gd name="connsiteY0" fmla="*/ 1 h 2428797"/>
              <a:gd name="connsiteX1" fmla="*/ 591671 w 600636"/>
              <a:gd name="connsiteY1" fmla="*/ 2016424 h 2428797"/>
              <a:gd name="connsiteX2" fmla="*/ 600636 w 600636"/>
              <a:gd name="connsiteY2" fmla="*/ 2428797 h 2428797"/>
              <a:gd name="connsiteX3" fmla="*/ 600636 w 600636"/>
              <a:gd name="connsiteY3" fmla="*/ 2419833 h 242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0636" h="2428797">
                <a:moveTo>
                  <a:pt x="0" y="1"/>
                </a:moveTo>
                <a:lnTo>
                  <a:pt x="591671" y="2016424"/>
                </a:lnTo>
                <a:lnTo>
                  <a:pt x="600636" y="2428797"/>
                </a:lnTo>
                <a:lnTo>
                  <a:pt x="600636" y="2419833"/>
                </a:lnTo>
              </a:path>
            </a:pathLst>
          </a:custGeom>
          <a:ln w="31750">
            <a:solidFill>
              <a:srgbClr val="CCFF99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90" name="Forme libre 89">
            <a:extLst>
              <a:ext uri="{FF2B5EF4-FFF2-40B4-BE49-F238E27FC236}">
                <a16:creationId xmlns:a16="http://schemas.microsoft.com/office/drawing/2014/main" id="{6AE1D953-73DD-4B72-9C2E-B54074DCEDF8}"/>
              </a:ext>
            </a:extLst>
          </p:cNvPr>
          <p:cNvSpPr/>
          <p:nvPr/>
        </p:nvSpPr>
        <p:spPr>
          <a:xfrm rot="19632331">
            <a:off x="5181600" y="2028825"/>
            <a:ext cx="931863" cy="3455988"/>
          </a:xfrm>
          <a:custGeom>
            <a:avLst/>
            <a:gdLst>
              <a:gd name="connsiteX0" fmla="*/ 0 w 851647"/>
              <a:gd name="connsiteY0" fmla="*/ 0 h 2133600"/>
              <a:gd name="connsiteX1" fmla="*/ 842682 w 851647"/>
              <a:gd name="connsiteY1" fmla="*/ 1434353 h 2133600"/>
              <a:gd name="connsiteX2" fmla="*/ 851647 w 851647"/>
              <a:gd name="connsiteY2" fmla="*/ 2133600 h 2133600"/>
              <a:gd name="connsiteX3" fmla="*/ 851647 w 851647"/>
              <a:gd name="connsiteY3" fmla="*/ 2124636 h 2133600"/>
              <a:gd name="connsiteX0" fmla="*/ 690283 w 1541930"/>
              <a:gd name="connsiteY0" fmla="*/ 672353 h 2805953"/>
              <a:gd name="connsiteX1" fmla="*/ 0 w 1541930"/>
              <a:gd name="connsiteY1" fmla="*/ 0 h 2805953"/>
              <a:gd name="connsiteX2" fmla="*/ 1532965 w 1541930"/>
              <a:gd name="connsiteY2" fmla="*/ 2106706 h 2805953"/>
              <a:gd name="connsiteX3" fmla="*/ 1541930 w 1541930"/>
              <a:gd name="connsiteY3" fmla="*/ 2805953 h 2805953"/>
              <a:gd name="connsiteX4" fmla="*/ 1541930 w 1541930"/>
              <a:gd name="connsiteY4" fmla="*/ 2796989 h 2805953"/>
              <a:gd name="connsiteX0" fmla="*/ 0 w 1541930"/>
              <a:gd name="connsiteY0" fmla="*/ 0 h 2805953"/>
              <a:gd name="connsiteX1" fmla="*/ 1532965 w 1541930"/>
              <a:gd name="connsiteY1" fmla="*/ 2106706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1541930"/>
              <a:gd name="connsiteY0" fmla="*/ 0 h 2805953"/>
              <a:gd name="connsiteX1" fmla="*/ 1532965 w 1541930"/>
              <a:gd name="connsiteY1" fmla="*/ 2393580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600636"/>
              <a:gd name="connsiteY0" fmla="*/ 1 h 2428797"/>
              <a:gd name="connsiteX1" fmla="*/ 591671 w 600636"/>
              <a:gd name="connsiteY1" fmla="*/ 2016424 h 2428797"/>
              <a:gd name="connsiteX2" fmla="*/ 600636 w 600636"/>
              <a:gd name="connsiteY2" fmla="*/ 2428797 h 2428797"/>
              <a:gd name="connsiteX3" fmla="*/ 600636 w 600636"/>
              <a:gd name="connsiteY3" fmla="*/ 2419833 h 2428797"/>
              <a:gd name="connsiteX0" fmla="*/ 0 w 600636"/>
              <a:gd name="connsiteY0" fmla="*/ 0 h 2428796"/>
              <a:gd name="connsiteX1" fmla="*/ 591671 w 600636"/>
              <a:gd name="connsiteY1" fmla="*/ 2016423 h 2428796"/>
              <a:gd name="connsiteX2" fmla="*/ 600636 w 600636"/>
              <a:gd name="connsiteY2" fmla="*/ 2428796 h 2428796"/>
              <a:gd name="connsiteX0" fmla="*/ 0 w 591671"/>
              <a:gd name="connsiteY0" fmla="*/ 0 h 2016422"/>
              <a:gd name="connsiteX1" fmla="*/ 591671 w 591671"/>
              <a:gd name="connsiteY1" fmla="*/ 2016423 h 201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1671" h="2016422">
                <a:moveTo>
                  <a:pt x="0" y="0"/>
                </a:moveTo>
                <a:lnTo>
                  <a:pt x="591671" y="2016423"/>
                </a:lnTo>
              </a:path>
            </a:pathLst>
          </a:custGeom>
          <a:ln w="31750">
            <a:solidFill>
              <a:srgbClr val="CCFF99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91" name="Forme libre 90">
            <a:extLst>
              <a:ext uri="{FF2B5EF4-FFF2-40B4-BE49-F238E27FC236}">
                <a16:creationId xmlns:a16="http://schemas.microsoft.com/office/drawing/2014/main" id="{9F479A89-7670-4B96-B468-E788837D2560}"/>
              </a:ext>
            </a:extLst>
          </p:cNvPr>
          <p:cNvSpPr/>
          <p:nvPr/>
        </p:nvSpPr>
        <p:spPr>
          <a:xfrm rot="19632331">
            <a:off x="5008563" y="2470150"/>
            <a:ext cx="104775" cy="385763"/>
          </a:xfrm>
          <a:custGeom>
            <a:avLst/>
            <a:gdLst>
              <a:gd name="connsiteX0" fmla="*/ 0 w 851647"/>
              <a:gd name="connsiteY0" fmla="*/ 0 h 2133600"/>
              <a:gd name="connsiteX1" fmla="*/ 842682 w 851647"/>
              <a:gd name="connsiteY1" fmla="*/ 1434353 h 2133600"/>
              <a:gd name="connsiteX2" fmla="*/ 851647 w 851647"/>
              <a:gd name="connsiteY2" fmla="*/ 2133600 h 2133600"/>
              <a:gd name="connsiteX3" fmla="*/ 851647 w 851647"/>
              <a:gd name="connsiteY3" fmla="*/ 2124636 h 2133600"/>
              <a:gd name="connsiteX0" fmla="*/ 690283 w 1541930"/>
              <a:gd name="connsiteY0" fmla="*/ 672353 h 2805953"/>
              <a:gd name="connsiteX1" fmla="*/ 0 w 1541930"/>
              <a:gd name="connsiteY1" fmla="*/ 0 h 2805953"/>
              <a:gd name="connsiteX2" fmla="*/ 1532965 w 1541930"/>
              <a:gd name="connsiteY2" fmla="*/ 2106706 h 2805953"/>
              <a:gd name="connsiteX3" fmla="*/ 1541930 w 1541930"/>
              <a:gd name="connsiteY3" fmla="*/ 2805953 h 2805953"/>
              <a:gd name="connsiteX4" fmla="*/ 1541930 w 1541930"/>
              <a:gd name="connsiteY4" fmla="*/ 2796989 h 2805953"/>
              <a:gd name="connsiteX0" fmla="*/ 0 w 1541930"/>
              <a:gd name="connsiteY0" fmla="*/ 0 h 2805953"/>
              <a:gd name="connsiteX1" fmla="*/ 1532965 w 1541930"/>
              <a:gd name="connsiteY1" fmla="*/ 2106706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1541930"/>
              <a:gd name="connsiteY0" fmla="*/ 0 h 2805953"/>
              <a:gd name="connsiteX1" fmla="*/ 1532965 w 1541930"/>
              <a:gd name="connsiteY1" fmla="*/ 2393580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600636"/>
              <a:gd name="connsiteY0" fmla="*/ 1 h 2428797"/>
              <a:gd name="connsiteX1" fmla="*/ 591671 w 600636"/>
              <a:gd name="connsiteY1" fmla="*/ 2016424 h 2428797"/>
              <a:gd name="connsiteX2" fmla="*/ 600636 w 600636"/>
              <a:gd name="connsiteY2" fmla="*/ 2428797 h 2428797"/>
              <a:gd name="connsiteX3" fmla="*/ 600636 w 600636"/>
              <a:gd name="connsiteY3" fmla="*/ 2419833 h 2428797"/>
              <a:gd name="connsiteX0" fmla="*/ 0 w 600636"/>
              <a:gd name="connsiteY0" fmla="*/ 0 h 2428796"/>
              <a:gd name="connsiteX1" fmla="*/ 591671 w 600636"/>
              <a:gd name="connsiteY1" fmla="*/ 2016423 h 2428796"/>
              <a:gd name="connsiteX2" fmla="*/ 600636 w 600636"/>
              <a:gd name="connsiteY2" fmla="*/ 2428796 h 2428796"/>
              <a:gd name="connsiteX0" fmla="*/ 0 w 591671"/>
              <a:gd name="connsiteY0" fmla="*/ 0 h 2016422"/>
              <a:gd name="connsiteX1" fmla="*/ 591671 w 591671"/>
              <a:gd name="connsiteY1" fmla="*/ 2016423 h 201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1671" h="2016422">
                <a:moveTo>
                  <a:pt x="0" y="0"/>
                </a:moveTo>
                <a:lnTo>
                  <a:pt x="591671" y="2016423"/>
                </a:lnTo>
              </a:path>
            </a:pathLst>
          </a:custGeom>
          <a:ln w="31750">
            <a:solidFill>
              <a:srgbClr val="CCFF99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92" name="Forme libre 91">
            <a:extLst>
              <a:ext uri="{FF2B5EF4-FFF2-40B4-BE49-F238E27FC236}">
                <a16:creationId xmlns:a16="http://schemas.microsoft.com/office/drawing/2014/main" id="{B60BD655-54EC-43C0-BD16-53790A319EBD}"/>
              </a:ext>
            </a:extLst>
          </p:cNvPr>
          <p:cNvSpPr/>
          <p:nvPr/>
        </p:nvSpPr>
        <p:spPr>
          <a:xfrm rot="16200000" flipV="1">
            <a:off x="1437482" y="1602581"/>
            <a:ext cx="1054100" cy="947737"/>
          </a:xfrm>
          <a:custGeom>
            <a:avLst/>
            <a:gdLst>
              <a:gd name="connsiteX0" fmla="*/ 0 w 851647"/>
              <a:gd name="connsiteY0" fmla="*/ 0 h 2133600"/>
              <a:gd name="connsiteX1" fmla="*/ 842682 w 851647"/>
              <a:gd name="connsiteY1" fmla="*/ 1434353 h 2133600"/>
              <a:gd name="connsiteX2" fmla="*/ 851647 w 851647"/>
              <a:gd name="connsiteY2" fmla="*/ 2133600 h 2133600"/>
              <a:gd name="connsiteX3" fmla="*/ 851647 w 851647"/>
              <a:gd name="connsiteY3" fmla="*/ 2124636 h 2133600"/>
              <a:gd name="connsiteX0" fmla="*/ 690283 w 1541930"/>
              <a:gd name="connsiteY0" fmla="*/ 672353 h 2805953"/>
              <a:gd name="connsiteX1" fmla="*/ 0 w 1541930"/>
              <a:gd name="connsiteY1" fmla="*/ 0 h 2805953"/>
              <a:gd name="connsiteX2" fmla="*/ 1532965 w 1541930"/>
              <a:gd name="connsiteY2" fmla="*/ 2106706 h 2805953"/>
              <a:gd name="connsiteX3" fmla="*/ 1541930 w 1541930"/>
              <a:gd name="connsiteY3" fmla="*/ 2805953 h 2805953"/>
              <a:gd name="connsiteX4" fmla="*/ 1541930 w 1541930"/>
              <a:gd name="connsiteY4" fmla="*/ 2796989 h 2805953"/>
              <a:gd name="connsiteX0" fmla="*/ 0 w 1541930"/>
              <a:gd name="connsiteY0" fmla="*/ 0 h 2805953"/>
              <a:gd name="connsiteX1" fmla="*/ 1532965 w 1541930"/>
              <a:gd name="connsiteY1" fmla="*/ 2106706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1541930"/>
              <a:gd name="connsiteY0" fmla="*/ 0 h 2805953"/>
              <a:gd name="connsiteX1" fmla="*/ 1532965 w 1541930"/>
              <a:gd name="connsiteY1" fmla="*/ 2393580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600636"/>
              <a:gd name="connsiteY0" fmla="*/ 1 h 2428797"/>
              <a:gd name="connsiteX1" fmla="*/ 591671 w 600636"/>
              <a:gd name="connsiteY1" fmla="*/ 2016424 h 2428797"/>
              <a:gd name="connsiteX2" fmla="*/ 600636 w 600636"/>
              <a:gd name="connsiteY2" fmla="*/ 2428797 h 2428797"/>
              <a:gd name="connsiteX3" fmla="*/ 600636 w 600636"/>
              <a:gd name="connsiteY3" fmla="*/ 2419833 h 2428797"/>
              <a:gd name="connsiteX0" fmla="*/ 0 w 1053219"/>
              <a:gd name="connsiteY0" fmla="*/ -1 h 1983831"/>
              <a:gd name="connsiteX1" fmla="*/ 1044254 w 1053219"/>
              <a:gd name="connsiteY1" fmla="*/ 1571458 h 1983831"/>
              <a:gd name="connsiteX2" fmla="*/ 1053219 w 1053219"/>
              <a:gd name="connsiteY2" fmla="*/ 1983831 h 1983831"/>
              <a:gd name="connsiteX3" fmla="*/ 1053219 w 1053219"/>
              <a:gd name="connsiteY3" fmla="*/ 1974867 h 198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3219" h="1983831">
                <a:moveTo>
                  <a:pt x="0" y="-1"/>
                </a:moveTo>
                <a:lnTo>
                  <a:pt x="1044254" y="1571458"/>
                </a:lnTo>
                <a:lnTo>
                  <a:pt x="1053219" y="1983831"/>
                </a:lnTo>
                <a:lnTo>
                  <a:pt x="1053219" y="1974867"/>
                </a:lnTo>
              </a:path>
            </a:pathLst>
          </a:custGeom>
          <a:ln w="31750">
            <a:solidFill>
              <a:srgbClr val="FFFF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93" name="Forme libre 92">
            <a:extLst>
              <a:ext uri="{FF2B5EF4-FFF2-40B4-BE49-F238E27FC236}">
                <a16:creationId xmlns:a16="http://schemas.microsoft.com/office/drawing/2014/main" id="{9DBC1E2E-B2F9-47B5-9315-6D94071E839C}"/>
              </a:ext>
            </a:extLst>
          </p:cNvPr>
          <p:cNvSpPr/>
          <p:nvPr/>
        </p:nvSpPr>
        <p:spPr>
          <a:xfrm rot="16200000">
            <a:off x="4110037" y="1089026"/>
            <a:ext cx="1446213" cy="2341562"/>
          </a:xfrm>
          <a:custGeom>
            <a:avLst/>
            <a:gdLst>
              <a:gd name="connsiteX0" fmla="*/ 0 w 851647"/>
              <a:gd name="connsiteY0" fmla="*/ 0 h 2133600"/>
              <a:gd name="connsiteX1" fmla="*/ 842682 w 851647"/>
              <a:gd name="connsiteY1" fmla="*/ 1434353 h 2133600"/>
              <a:gd name="connsiteX2" fmla="*/ 851647 w 851647"/>
              <a:gd name="connsiteY2" fmla="*/ 2133600 h 2133600"/>
              <a:gd name="connsiteX3" fmla="*/ 851647 w 851647"/>
              <a:gd name="connsiteY3" fmla="*/ 2124636 h 2133600"/>
              <a:gd name="connsiteX0" fmla="*/ 690283 w 1541930"/>
              <a:gd name="connsiteY0" fmla="*/ 672353 h 2805953"/>
              <a:gd name="connsiteX1" fmla="*/ 0 w 1541930"/>
              <a:gd name="connsiteY1" fmla="*/ 0 h 2805953"/>
              <a:gd name="connsiteX2" fmla="*/ 1532965 w 1541930"/>
              <a:gd name="connsiteY2" fmla="*/ 2106706 h 2805953"/>
              <a:gd name="connsiteX3" fmla="*/ 1541930 w 1541930"/>
              <a:gd name="connsiteY3" fmla="*/ 2805953 h 2805953"/>
              <a:gd name="connsiteX4" fmla="*/ 1541930 w 1541930"/>
              <a:gd name="connsiteY4" fmla="*/ 2796989 h 2805953"/>
              <a:gd name="connsiteX0" fmla="*/ 0 w 1541930"/>
              <a:gd name="connsiteY0" fmla="*/ 0 h 2805953"/>
              <a:gd name="connsiteX1" fmla="*/ 1532965 w 1541930"/>
              <a:gd name="connsiteY1" fmla="*/ 2106706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1541930"/>
              <a:gd name="connsiteY0" fmla="*/ 0 h 2805953"/>
              <a:gd name="connsiteX1" fmla="*/ 1532965 w 1541930"/>
              <a:gd name="connsiteY1" fmla="*/ 2393580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600636"/>
              <a:gd name="connsiteY0" fmla="*/ 1 h 2428797"/>
              <a:gd name="connsiteX1" fmla="*/ 591671 w 600636"/>
              <a:gd name="connsiteY1" fmla="*/ 2016424 h 2428797"/>
              <a:gd name="connsiteX2" fmla="*/ 600636 w 600636"/>
              <a:gd name="connsiteY2" fmla="*/ 2428797 h 2428797"/>
              <a:gd name="connsiteX3" fmla="*/ 600636 w 600636"/>
              <a:gd name="connsiteY3" fmla="*/ 2419833 h 2428797"/>
              <a:gd name="connsiteX0" fmla="*/ 0 w 1053219"/>
              <a:gd name="connsiteY0" fmla="*/ -1 h 1983831"/>
              <a:gd name="connsiteX1" fmla="*/ 1044254 w 1053219"/>
              <a:gd name="connsiteY1" fmla="*/ 1571458 h 1983831"/>
              <a:gd name="connsiteX2" fmla="*/ 1053219 w 1053219"/>
              <a:gd name="connsiteY2" fmla="*/ 1983831 h 1983831"/>
              <a:gd name="connsiteX3" fmla="*/ 1053219 w 1053219"/>
              <a:gd name="connsiteY3" fmla="*/ 1974867 h 1983831"/>
              <a:gd name="connsiteX0" fmla="*/ 0 w 1053219"/>
              <a:gd name="connsiteY0" fmla="*/ 1 h 1983833"/>
              <a:gd name="connsiteX1" fmla="*/ 1035017 w 1053219"/>
              <a:gd name="connsiteY1" fmla="*/ 867249 h 1983833"/>
              <a:gd name="connsiteX2" fmla="*/ 1053219 w 1053219"/>
              <a:gd name="connsiteY2" fmla="*/ 1983833 h 1983833"/>
              <a:gd name="connsiteX3" fmla="*/ 1053219 w 1053219"/>
              <a:gd name="connsiteY3" fmla="*/ 1974869 h 1983833"/>
              <a:gd name="connsiteX0" fmla="*/ 0 w 1422673"/>
              <a:gd name="connsiteY0" fmla="*/ 0 h 2189942"/>
              <a:gd name="connsiteX1" fmla="*/ 1404471 w 1422673"/>
              <a:gd name="connsiteY1" fmla="*/ 1073358 h 2189942"/>
              <a:gd name="connsiteX2" fmla="*/ 1422673 w 1422673"/>
              <a:gd name="connsiteY2" fmla="*/ 2189942 h 2189942"/>
              <a:gd name="connsiteX3" fmla="*/ 1422673 w 1422673"/>
              <a:gd name="connsiteY3" fmla="*/ 2180978 h 2189942"/>
              <a:gd name="connsiteX0" fmla="*/ 0 w 1422673"/>
              <a:gd name="connsiteY0" fmla="*/ 42936 h 2232878"/>
              <a:gd name="connsiteX1" fmla="*/ 3126 w 1422673"/>
              <a:gd name="connsiteY1" fmla="*/ 0 h 2232878"/>
              <a:gd name="connsiteX2" fmla="*/ 1404471 w 1422673"/>
              <a:gd name="connsiteY2" fmla="*/ 1116294 h 2232878"/>
              <a:gd name="connsiteX3" fmla="*/ 1422673 w 1422673"/>
              <a:gd name="connsiteY3" fmla="*/ 2232878 h 2232878"/>
              <a:gd name="connsiteX4" fmla="*/ 1422673 w 1422673"/>
              <a:gd name="connsiteY4" fmla="*/ 2223914 h 2232878"/>
              <a:gd name="connsiteX0" fmla="*/ 70765 w 1493438"/>
              <a:gd name="connsiteY0" fmla="*/ 1554423 h 3744365"/>
              <a:gd name="connsiteX1" fmla="*/ 0 w 1493438"/>
              <a:gd name="connsiteY1" fmla="*/ 0 h 3744365"/>
              <a:gd name="connsiteX2" fmla="*/ 1475236 w 1493438"/>
              <a:gd name="connsiteY2" fmla="*/ 2627781 h 3744365"/>
              <a:gd name="connsiteX3" fmla="*/ 1493438 w 1493438"/>
              <a:gd name="connsiteY3" fmla="*/ 3744365 h 3744365"/>
              <a:gd name="connsiteX4" fmla="*/ 1493438 w 1493438"/>
              <a:gd name="connsiteY4" fmla="*/ 3735401 h 3744365"/>
              <a:gd name="connsiteX0" fmla="*/ 0 w 1422673"/>
              <a:gd name="connsiteY0" fmla="*/ 0 h 2189942"/>
              <a:gd name="connsiteX1" fmla="*/ 132435 w 1422673"/>
              <a:gd name="connsiteY1" fmla="*/ 111646 h 2189942"/>
              <a:gd name="connsiteX2" fmla="*/ 1404471 w 1422673"/>
              <a:gd name="connsiteY2" fmla="*/ 1073358 h 2189942"/>
              <a:gd name="connsiteX3" fmla="*/ 1422673 w 1422673"/>
              <a:gd name="connsiteY3" fmla="*/ 2189942 h 2189942"/>
              <a:gd name="connsiteX4" fmla="*/ 1422673 w 1422673"/>
              <a:gd name="connsiteY4" fmla="*/ 2180978 h 2189942"/>
              <a:gd name="connsiteX0" fmla="*/ 0 w 1441146"/>
              <a:gd name="connsiteY0" fmla="*/ 1 h 4354114"/>
              <a:gd name="connsiteX1" fmla="*/ 150908 w 1441146"/>
              <a:gd name="connsiteY1" fmla="*/ 2275818 h 4354114"/>
              <a:gd name="connsiteX2" fmla="*/ 1422944 w 1441146"/>
              <a:gd name="connsiteY2" fmla="*/ 3237530 h 4354114"/>
              <a:gd name="connsiteX3" fmla="*/ 1441146 w 1441146"/>
              <a:gd name="connsiteY3" fmla="*/ 4354114 h 4354114"/>
              <a:gd name="connsiteX4" fmla="*/ 1441146 w 1441146"/>
              <a:gd name="connsiteY4" fmla="*/ 4345150 h 4354114"/>
              <a:gd name="connsiteX0" fmla="*/ 6110 w 1447256"/>
              <a:gd name="connsiteY0" fmla="*/ -1 h 4354112"/>
              <a:gd name="connsiteX1" fmla="*/ 0 w 1447256"/>
              <a:gd name="connsiteY1" fmla="*/ 2086879 h 4354112"/>
              <a:gd name="connsiteX2" fmla="*/ 1429054 w 1447256"/>
              <a:gd name="connsiteY2" fmla="*/ 3237528 h 4354112"/>
              <a:gd name="connsiteX3" fmla="*/ 1447256 w 1447256"/>
              <a:gd name="connsiteY3" fmla="*/ 4354112 h 4354112"/>
              <a:gd name="connsiteX4" fmla="*/ 1447256 w 1447256"/>
              <a:gd name="connsiteY4" fmla="*/ 4345148 h 435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7256" h="4354112">
                <a:moveTo>
                  <a:pt x="6110" y="-1"/>
                </a:moveTo>
                <a:cubicBezTo>
                  <a:pt x="4073" y="695626"/>
                  <a:pt x="2037" y="1391252"/>
                  <a:pt x="0" y="2086879"/>
                </a:cubicBezTo>
                <a:lnTo>
                  <a:pt x="1429054" y="3237528"/>
                </a:lnTo>
                <a:lnTo>
                  <a:pt x="1447256" y="4354112"/>
                </a:lnTo>
                <a:lnTo>
                  <a:pt x="1447256" y="4345148"/>
                </a:lnTo>
              </a:path>
            </a:pathLst>
          </a:custGeom>
          <a:ln w="31750">
            <a:solidFill>
              <a:srgbClr val="FFFF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94" name="Forme libre 93">
            <a:extLst>
              <a:ext uri="{FF2B5EF4-FFF2-40B4-BE49-F238E27FC236}">
                <a16:creationId xmlns:a16="http://schemas.microsoft.com/office/drawing/2014/main" id="{54F41E76-1048-4914-BD7F-A77494410F4C}"/>
              </a:ext>
            </a:extLst>
          </p:cNvPr>
          <p:cNvSpPr/>
          <p:nvPr/>
        </p:nvSpPr>
        <p:spPr>
          <a:xfrm rot="16200000">
            <a:off x="3531394" y="2410619"/>
            <a:ext cx="136525" cy="319087"/>
          </a:xfrm>
          <a:custGeom>
            <a:avLst/>
            <a:gdLst>
              <a:gd name="connsiteX0" fmla="*/ 0 w 851647"/>
              <a:gd name="connsiteY0" fmla="*/ 0 h 2133600"/>
              <a:gd name="connsiteX1" fmla="*/ 842682 w 851647"/>
              <a:gd name="connsiteY1" fmla="*/ 1434353 h 2133600"/>
              <a:gd name="connsiteX2" fmla="*/ 851647 w 851647"/>
              <a:gd name="connsiteY2" fmla="*/ 2133600 h 2133600"/>
              <a:gd name="connsiteX3" fmla="*/ 851647 w 851647"/>
              <a:gd name="connsiteY3" fmla="*/ 2124636 h 2133600"/>
              <a:gd name="connsiteX0" fmla="*/ 690283 w 1541930"/>
              <a:gd name="connsiteY0" fmla="*/ 672353 h 2805953"/>
              <a:gd name="connsiteX1" fmla="*/ 0 w 1541930"/>
              <a:gd name="connsiteY1" fmla="*/ 0 h 2805953"/>
              <a:gd name="connsiteX2" fmla="*/ 1532965 w 1541930"/>
              <a:gd name="connsiteY2" fmla="*/ 2106706 h 2805953"/>
              <a:gd name="connsiteX3" fmla="*/ 1541930 w 1541930"/>
              <a:gd name="connsiteY3" fmla="*/ 2805953 h 2805953"/>
              <a:gd name="connsiteX4" fmla="*/ 1541930 w 1541930"/>
              <a:gd name="connsiteY4" fmla="*/ 2796989 h 2805953"/>
              <a:gd name="connsiteX0" fmla="*/ 0 w 1541930"/>
              <a:gd name="connsiteY0" fmla="*/ 0 h 2805953"/>
              <a:gd name="connsiteX1" fmla="*/ 1532965 w 1541930"/>
              <a:gd name="connsiteY1" fmla="*/ 2106706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1541930"/>
              <a:gd name="connsiteY0" fmla="*/ 0 h 2805953"/>
              <a:gd name="connsiteX1" fmla="*/ 1532965 w 1541930"/>
              <a:gd name="connsiteY1" fmla="*/ 2393580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600636"/>
              <a:gd name="connsiteY0" fmla="*/ 1 h 2428797"/>
              <a:gd name="connsiteX1" fmla="*/ 591671 w 600636"/>
              <a:gd name="connsiteY1" fmla="*/ 2016424 h 2428797"/>
              <a:gd name="connsiteX2" fmla="*/ 600636 w 600636"/>
              <a:gd name="connsiteY2" fmla="*/ 2428797 h 2428797"/>
              <a:gd name="connsiteX3" fmla="*/ 600636 w 600636"/>
              <a:gd name="connsiteY3" fmla="*/ 2419833 h 2428797"/>
              <a:gd name="connsiteX0" fmla="*/ 0 w 1053219"/>
              <a:gd name="connsiteY0" fmla="*/ -1 h 1983831"/>
              <a:gd name="connsiteX1" fmla="*/ 1044254 w 1053219"/>
              <a:gd name="connsiteY1" fmla="*/ 1571458 h 1983831"/>
              <a:gd name="connsiteX2" fmla="*/ 1053219 w 1053219"/>
              <a:gd name="connsiteY2" fmla="*/ 1983831 h 1983831"/>
              <a:gd name="connsiteX3" fmla="*/ 1053219 w 1053219"/>
              <a:gd name="connsiteY3" fmla="*/ 1974867 h 1983831"/>
              <a:gd name="connsiteX0" fmla="*/ 0 w 1053219"/>
              <a:gd name="connsiteY0" fmla="*/ 1 h 1983833"/>
              <a:gd name="connsiteX1" fmla="*/ 1035017 w 1053219"/>
              <a:gd name="connsiteY1" fmla="*/ 867249 h 1983833"/>
              <a:gd name="connsiteX2" fmla="*/ 1053219 w 1053219"/>
              <a:gd name="connsiteY2" fmla="*/ 1983833 h 1983833"/>
              <a:gd name="connsiteX3" fmla="*/ 1053219 w 1053219"/>
              <a:gd name="connsiteY3" fmla="*/ 1974869 h 1983833"/>
              <a:gd name="connsiteX0" fmla="*/ 0 w 1422673"/>
              <a:gd name="connsiteY0" fmla="*/ 0 h 2189942"/>
              <a:gd name="connsiteX1" fmla="*/ 1404471 w 1422673"/>
              <a:gd name="connsiteY1" fmla="*/ 1073358 h 2189942"/>
              <a:gd name="connsiteX2" fmla="*/ 1422673 w 1422673"/>
              <a:gd name="connsiteY2" fmla="*/ 2189942 h 2189942"/>
              <a:gd name="connsiteX3" fmla="*/ 1422673 w 1422673"/>
              <a:gd name="connsiteY3" fmla="*/ 2180978 h 2189942"/>
              <a:gd name="connsiteX0" fmla="*/ 0 w 1422673"/>
              <a:gd name="connsiteY0" fmla="*/ 42936 h 2232878"/>
              <a:gd name="connsiteX1" fmla="*/ 3126 w 1422673"/>
              <a:gd name="connsiteY1" fmla="*/ 0 h 2232878"/>
              <a:gd name="connsiteX2" fmla="*/ 1404471 w 1422673"/>
              <a:gd name="connsiteY2" fmla="*/ 1116294 h 2232878"/>
              <a:gd name="connsiteX3" fmla="*/ 1422673 w 1422673"/>
              <a:gd name="connsiteY3" fmla="*/ 2232878 h 2232878"/>
              <a:gd name="connsiteX4" fmla="*/ 1422673 w 1422673"/>
              <a:gd name="connsiteY4" fmla="*/ 2223914 h 2232878"/>
              <a:gd name="connsiteX0" fmla="*/ 70765 w 1493438"/>
              <a:gd name="connsiteY0" fmla="*/ 1554423 h 3744365"/>
              <a:gd name="connsiteX1" fmla="*/ 0 w 1493438"/>
              <a:gd name="connsiteY1" fmla="*/ 0 h 3744365"/>
              <a:gd name="connsiteX2" fmla="*/ 1475236 w 1493438"/>
              <a:gd name="connsiteY2" fmla="*/ 2627781 h 3744365"/>
              <a:gd name="connsiteX3" fmla="*/ 1493438 w 1493438"/>
              <a:gd name="connsiteY3" fmla="*/ 3744365 h 3744365"/>
              <a:gd name="connsiteX4" fmla="*/ 1493438 w 1493438"/>
              <a:gd name="connsiteY4" fmla="*/ 3735401 h 3744365"/>
              <a:gd name="connsiteX0" fmla="*/ 0 w 1422673"/>
              <a:gd name="connsiteY0" fmla="*/ 0 h 2189942"/>
              <a:gd name="connsiteX1" fmla="*/ 132435 w 1422673"/>
              <a:gd name="connsiteY1" fmla="*/ 111646 h 2189942"/>
              <a:gd name="connsiteX2" fmla="*/ 1404471 w 1422673"/>
              <a:gd name="connsiteY2" fmla="*/ 1073358 h 2189942"/>
              <a:gd name="connsiteX3" fmla="*/ 1422673 w 1422673"/>
              <a:gd name="connsiteY3" fmla="*/ 2189942 h 2189942"/>
              <a:gd name="connsiteX4" fmla="*/ 1422673 w 1422673"/>
              <a:gd name="connsiteY4" fmla="*/ 2180978 h 2189942"/>
              <a:gd name="connsiteX0" fmla="*/ 0 w 1441146"/>
              <a:gd name="connsiteY0" fmla="*/ 1 h 4354114"/>
              <a:gd name="connsiteX1" fmla="*/ 150908 w 1441146"/>
              <a:gd name="connsiteY1" fmla="*/ 2275818 h 4354114"/>
              <a:gd name="connsiteX2" fmla="*/ 1422944 w 1441146"/>
              <a:gd name="connsiteY2" fmla="*/ 3237530 h 4354114"/>
              <a:gd name="connsiteX3" fmla="*/ 1441146 w 1441146"/>
              <a:gd name="connsiteY3" fmla="*/ 4354114 h 4354114"/>
              <a:gd name="connsiteX4" fmla="*/ 1441146 w 1441146"/>
              <a:gd name="connsiteY4" fmla="*/ 4345150 h 4354114"/>
              <a:gd name="connsiteX0" fmla="*/ 6110 w 1447256"/>
              <a:gd name="connsiteY0" fmla="*/ -1 h 4354112"/>
              <a:gd name="connsiteX1" fmla="*/ 0 w 1447256"/>
              <a:gd name="connsiteY1" fmla="*/ 2086879 h 4354112"/>
              <a:gd name="connsiteX2" fmla="*/ 1429054 w 1447256"/>
              <a:gd name="connsiteY2" fmla="*/ 3237528 h 4354112"/>
              <a:gd name="connsiteX3" fmla="*/ 1447256 w 1447256"/>
              <a:gd name="connsiteY3" fmla="*/ 4354112 h 4354112"/>
              <a:gd name="connsiteX4" fmla="*/ 1447256 w 1447256"/>
              <a:gd name="connsiteY4" fmla="*/ 4345148 h 4354112"/>
              <a:gd name="connsiteX0" fmla="*/ 0 w 1447256"/>
              <a:gd name="connsiteY0" fmla="*/ 0 h 2267233"/>
              <a:gd name="connsiteX1" fmla="*/ 1429054 w 1447256"/>
              <a:gd name="connsiteY1" fmla="*/ 1150649 h 2267233"/>
              <a:gd name="connsiteX2" fmla="*/ 1447256 w 1447256"/>
              <a:gd name="connsiteY2" fmla="*/ 2267233 h 2267233"/>
              <a:gd name="connsiteX3" fmla="*/ 1447256 w 1447256"/>
              <a:gd name="connsiteY3" fmla="*/ 2258269 h 2267233"/>
              <a:gd name="connsiteX0" fmla="*/ 0 w 18202"/>
              <a:gd name="connsiteY0" fmla="*/ -1 h 1116583"/>
              <a:gd name="connsiteX1" fmla="*/ 18202 w 18202"/>
              <a:gd name="connsiteY1" fmla="*/ 1116583 h 1116583"/>
              <a:gd name="connsiteX2" fmla="*/ 18202 w 18202"/>
              <a:gd name="connsiteY2" fmla="*/ 1107619 h 111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02" h="1116583">
                <a:moveTo>
                  <a:pt x="0" y="-1"/>
                </a:moveTo>
                <a:lnTo>
                  <a:pt x="18202" y="1116583"/>
                </a:lnTo>
                <a:lnTo>
                  <a:pt x="18202" y="1107619"/>
                </a:lnTo>
              </a:path>
            </a:pathLst>
          </a:custGeom>
          <a:ln w="31750">
            <a:solidFill>
              <a:srgbClr val="FFFF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95" name="Forme libre 94">
            <a:extLst>
              <a:ext uri="{FF2B5EF4-FFF2-40B4-BE49-F238E27FC236}">
                <a16:creationId xmlns:a16="http://schemas.microsoft.com/office/drawing/2014/main" id="{767EC602-51D9-4892-AFC2-4FF56219C3B1}"/>
              </a:ext>
            </a:extLst>
          </p:cNvPr>
          <p:cNvSpPr/>
          <p:nvPr/>
        </p:nvSpPr>
        <p:spPr>
          <a:xfrm rot="16200000">
            <a:off x="2055019" y="2863057"/>
            <a:ext cx="171450" cy="531812"/>
          </a:xfrm>
          <a:custGeom>
            <a:avLst/>
            <a:gdLst>
              <a:gd name="connsiteX0" fmla="*/ 0 w 851647"/>
              <a:gd name="connsiteY0" fmla="*/ 0 h 2133600"/>
              <a:gd name="connsiteX1" fmla="*/ 842682 w 851647"/>
              <a:gd name="connsiteY1" fmla="*/ 1434353 h 2133600"/>
              <a:gd name="connsiteX2" fmla="*/ 851647 w 851647"/>
              <a:gd name="connsiteY2" fmla="*/ 2133600 h 2133600"/>
              <a:gd name="connsiteX3" fmla="*/ 851647 w 851647"/>
              <a:gd name="connsiteY3" fmla="*/ 2124636 h 2133600"/>
              <a:gd name="connsiteX0" fmla="*/ 690283 w 1541930"/>
              <a:gd name="connsiteY0" fmla="*/ 672353 h 2805953"/>
              <a:gd name="connsiteX1" fmla="*/ 0 w 1541930"/>
              <a:gd name="connsiteY1" fmla="*/ 0 h 2805953"/>
              <a:gd name="connsiteX2" fmla="*/ 1532965 w 1541930"/>
              <a:gd name="connsiteY2" fmla="*/ 2106706 h 2805953"/>
              <a:gd name="connsiteX3" fmla="*/ 1541930 w 1541930"/>
              <a:gd name="connsiteY3" fmla="*/ 2805953 h 2805953"/>
              <a:gd name="connsiteX4" fmla="*/ 1541930 w 1541930"/>
              <a:gd name="connsiteY4" fmla="*/ 2796989 h 2805953"/>
              <a:gd name="connsiteX0" fmla="*/ 0 w 1541930"/>
              <a:gd name="connsiteY0" fmla="*/ 0 h 2805953"/>
              <a:gd name="connsiteX1" fmla="*/ 1532965 w 1541930"/>
              <a:gd name="connsiteY1" fmla="*/ 2106706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1541930"/>
              <a:gd name="connsiteY0" fmla="*/ 0 h 2805953"/>
              <a:gd name="connsiteX1" fmla="*/ 1532965 w 1541930"/>
              <a:gd name="connsiteY1" fmla="*/ 2393580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600636"/>
              <a:gd name="connsiteY0" fmla="*/ 1 h 2428797"/>
              <a:gd name="connsiteX1" fmla="*/ 591671 w 600636"/>
              <a:gd name="connsiteY1" fmla="*/ 2016424 h 2428797"/>
              <a:gd name="connsiteX2" fmla="*/ 600636 w 600636"/>
              <a:gd name="connsiteY2" fmla="*/ 2428797 h 2428797"/>
              <a:gd name="connsiteX3" fmla="*/ 600636 w 600636"/>
              <a:gd name="connsiteY3" fmla="*/ 2419833 h 2428797"/>
              <a:gd name="connsiteX0" fmla="*/ 0 w 1053219"/>
              <a:gd name="connsiteY0" fmla="*/ -1 h 1983831"/>
              <a:gd name="connsiteX1" fmla="*/ 1044254 w 1053219"/>
              <a:gd name="connsiteY1" fmla="*/ 1571458 h 1983831"/>
              <a:gd name="connsiteX2" fmla="*/ 1053219 w 1053219"/>
              <a:gd name="connsiteY2" fmla="*/ 1983831 h 1983831"/>
              <a:gd name="connsiteX3" fmla="*/ 1053219 w 1053219"/>
              <a:gd name="connsiteY3" fmla="*/ 1974867 h 1983831"/>
              <a:gd name="connsiteX0" fmla="*/ 0 w 1053219"/>
              <a:gd name="connsiteY0" fmla="*/ 1 h 1983833"/>
              <a:gd name="connsiteX1" fmla="*/ 1035017 w 1053219"/>
              <a:gd name="connsiteY1" fmla="*/ 867249 h 1983833"/>
              <a:gd name="connsiteX2" fmla="*/ 1053219 w 1053219"/>
              <a:gd name="connsiteY2" fmla="*/ 1983833 h 1983833"/>
              <a:gd name="connsiteX3" fmla="*/ 1053219 w 1053219"/>
              <a:gd name="connsiteY3" fmla="*/ 1974869 h 1983833"/>
              <a:gd name="connsiteX0" fmla="*/ 0 w 1422673"/>
              <a:gd name="connsiteY0" fmla="*/ 0 h 2189942"/>
              <a:gd name="connsiteX1" fmla="*/ 1404471 w 1422673"/>
              <a:gd name="connsiteY1" fmla="*/ 1073358 h 2189942"/>
              <a:gd name="connsiteX2" fmla="*/ 1422673 w 1422673"/>
              <a:gd name="connsiteY2" fmla="*/ 2189942 h 2189942"/>
              <a:gd name="connsiteX3" fmla="*/ 1422673 w 1422673"/>
              <a:gd name="connsiteY3" fmla="*/ 2180978 h 2189942"/>
              <a:gd name="connsiteX0" fmla="*/ 0 w 1422673"/>
              <a:gd name="connsiteY0" fmla="*/ 42936 h 2232878"/>
              <a:gd name="connsiteX1" fmla="*/ 3126 w 1422673"/>
              <a:gd name="connsiteY1" fmla="*/ 0 h 2232878"/>
              <a:gd name="connsiteX2" fmla="*/ 1404471 w 1422673"/>
              <a:gd name="connsiteY2" fmla="*/ 1116294 h 2232878"/>
              <a:gd name="connsiteX3" fmla="*/ 1422673 w 1422673"/>
              <a:gd name="connsiteY3" fmla="*/ 2232878 h 2232878"/>
              <a:gd name="connsiteX4" fmla="*/ 1422673 w 1422673"/>
              <a:gd name="connsiteY4" fmla="*/ 2223914 h 2232878"/>
              <a:gd name="connsiteX0" fmla="*/ 70765 w 1493438"/>
              <a:gd name="connsiteY0" fmla="*/ 1554423 h 3744365"/>
              <a:gd name="connsiteX1" fmla="*/ 0 w 1493438"/>
              <a:gd name="connsiteY1" fmla="*/ 0 h 3744365"/>
              <a:gd name="connsiteX2" fmla="*/ 1475236 w 1493438"/>
              <a:gd name="connsiteY2" fmla="*/ 2627781 h 3744365"/>
              <a:gd name="connsiteX3" fmla="*/ 1493438 w 1493438"/>
              <a:gd name="connsiteY3" fmla="*/ 3744365 h 3744365"/>
              <a:gd name="connsiteX4" fmla="*/ 1493438 w 1493438"/>
              <a:gd name="connsiteY4" fmla="*/ 3735401 h 3744365"/>
              <a:gd name="connsiteX0" fmla="*/ 0 w 1422673"/>
              <a:gd name="connsiteY0" fmla="*/ 0 h 2189942"/>
              <a:gd name="connsiteX1" fmla="*/ 132435 w 1422673"/>
              <a:gd name="connsiteY1" fmla="*/ 111646 h 2189942"/>
              <a:gd name="connsiteX2" fmla="*/ 1404471 w 1422673"/>
              <a:gd name="connsiteY2" fmla="*/ 1073358 h 2189942"/>
              <a:gd name="connsiteX3" fmla="*/ 1422673 w 1422673"/>
              <a:gd name="connsiteY3" fmla="*/ 2189942 h 2189942"/>
              <a:gd name="connsiteX4" fmla="*/ 1422673 w 1422673"/>
              <a:gd name="connsiteY4" fmla="*/ 2180978 h 2189942"/>
              <a:gd name="connsiteX0" fmla="*/ 0 w 1441146"/>
              <a:gd name="connsiteY0" fmla="*/ 1 h 4354114"/>
              <a:gd name="connsiteX1" fmla="*/ 150908 w 1441146"/>
              <a:gd name="connsiteY1" fmla="*/ 2275818 h 4354114"/>
              <a:gd name="connsiteX2" fmla="*/ 1422944 w 1441146"/>
              <a:gd name="connsiteY2" fmla="*/ 3237530 h 4354114"/>
              <a:gd name="connsiteX3" fmla="*/ 1441146 w 1441146"/>
              <a:gd name="connsiteY3" fmla="*/ 4354114 h 4354114"/>
              <a:gd name="connsiteX4" fmla="*/ 1441146 w 1441146"/>
              <a:gd name="connsiteY4" fmla="*/ 4345150 h 4354114"/>
              <a:gd name="connsiteX0" fmla="*/ 6110 w 1447256"/>
              <a:gd name="connsiteY0" fmla="*/ -1 h 4354112"/>
              <a:gd name="connsiteX1" fmla="*/ 0 w 1447256"/>
              <a:gd name="connsiteY1" fmla="*/ 2086879 h 4354112"/>
              <a:gd name="connsiteX2" fmla="*/ 1429054 w 1447256"/>
              <a:gd name="connsiteY2" fmla="*/ 3237528 h 4354112"/>
              <a:gd name="connsiteX3" fmla="*/ 1447256 w 1447256"/>
              <a:gd name="connsiteY3" fmla="*/ 4354112 h 4354112"/>
              <a:gd name="connsiteX4" fmla="*/ 1447256 w 1447256"/>
              <a:gd name="connsiteY4" fmla="*/ 4345148 h 4354112"/>
              <a:gd name="connsiteX0" fmla="*/ 0 w 1447256"/>
              <a:gd name="connsiteY0" fmla="*/ 0 h 2267233"/>
              <a:gd name="connsiteX1" fmla="*/ 1429054 w 1447256"/>
              <a:gd name="connsiteY1" fmla="*/ 1150649 h 2267233"/>
              <a:gd name="connsiteX2" fmla="*/ 1447256 w 1447256"/>
              <a:gd name="connsiteY2" fmla="*/ 2267233 h 2267233"/>
              <a:gd name="connsiteX3" fmla="*/ 1447256 w 1447256"/>
              <a:gd name="connsiteY3" fmla="*/ 2258269 h 2267233"/>
              <a:gd name="connsiteX0" fmla="*/ 0 w 18202"/>
              <a:gd name="connsiteY0" fmla="*/ -1 h 1116583"/>
              <a:gd name="connsiteX1" fmla="*/ 18202 w 18202"/>
              <a:gd name="connsiteY1" fmla="*/ 1116583 h 1116583"/>
              <a:gd name="connsiteX2" fmla="*/ 18202 w 18202"/>
              <a:gd name="connsiteY2" fmla="*/ 1107619 h 111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02" h="1116583">
                <a:moveTo>
                  <a:pt x="0" y="-1"/>
                </a:moveTo>
                <a:lnTo>
                  <a:pt x="18202" y="1116583"/>
                </a:lnTo>
                <a:lnTo>
                  <a:pt x="18202" y="1107619"/>
                </a:lnTo>
              </a:path>
            </a:pathLst>
          </a:custGeom>
          <a:ln w="31750">
            <a:solidFill>
              <a:srgbClr val="FFFF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grpSp>
        <p:nvGrpSpPr>
          <p:cNvPr id="17469" name="Groupe 95">
            <a:extLst>
              <a:ext uri="{FF2B5EF4-FFF2-40B4-BE49-F238E27FC236}">
                <a16:creationId xmlns:a16="http://schemas.microsoft.com/office/drawing/2014/main" id="{C94C4824-5DFB-4664-AD17-C929AC51A0E1}"/>
              </a:ext>
            </a:extLst>
          </p:cNvPr>
          <p:cNvGrpSpPr>
            <a:grpSpLocks/>
          </p:cNvGrpSpPr>
          <p:nvPr/>
        </p:nvGrpSpPr>
        <p:grpSpPr bwMode="auto">
          <a:xfrm rot="4260000">
            <a:off x="3520281" y="2270919"/>
            <a:ext cx="125413" cy="358775"/>
            <a:chOff x="4615980" y="1663305"/>
            <a:chExt cx="99021" cy="1002232"/>
          </a:xfrm>
        </p:grpSpPr>
        <p:cxnSp>
          <p:nvCxnSpPr>
            <p:cNvPr id="97" name="Connecteur droit 96">
              <a:extLst>
                <a:ext uri="{FF2B5EF4-FFF2-40B4-BE49-F238E27FC236}">
                  <a16:creationId xmlns:a16="http://schemas.microsoft.com/office/drawing/2014/main" id="{F02753E1-DAA4-417E-BB91-87A436B9520D}"/>
                </a:ext>
              </a:extLst>
            </p:cNvPr>
            <p:cNvCxnSpPr/>
            <p:nvPr/>
          </p:nvCxnSpPr>
          <p:spPr>
            <a:xfrm rot="16320000" flipH="1">
              <a:off x="4173177" y="2197118"/>
              <a:ext cx="980060" cy="8774"/>
            </a:xfrm>
            <a:prstGeom prst="line">
              <a:avLst/>
            </a:prstGeom>
            <a:ln w="28575">
              <a:solidFill>
                <a:srgbClr val="CC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>
              <a:extLst>
                <a:ext uri="{FF2B5EF4-FFF2-40B4-BE49-F238E27FC236}">
                  <a16:creationId xmlns:a16="http://schemas.microsoft.com/office/drawing/2014/main" id="{9008C637-5BB8-40DB-9227-5C539610CEFF}"/>
                </a:ext>
              </a:extLst>
            </p:cNvPr>
            <p:cNvCxnSpPr/>
            <p:nvPr/>
          </p:nvCxnSpPr>
          <p:spPr>
            <a:xfrm rot="60000" flipH="1">
              <a:off x="4615389" y="2656426"/>
              <a:ext cx="99021" cy="8869"/>
            </a:xfrm>
            <a:prstGeom prst="line">
              <a:avLst/>
            </a:prstGeom>
            <a:ln w="28575">
              <a:solidFill>
                <a:srgbClr val="CC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70" name="ZoneTexte 98">
            <a:extLst>
              <a:ext uri="{FF2B5EF4-FFF2-40B4-BE49-F238E27FC236}">
                <a16:creationId xmlns:a16="http://schemas.microsoft.com/office/drawing/2014/main" id="{A077158C-CCDD-44B0-8517-60FD992FF714}"/>
              </a:ext>
            </a:extLst>
          </p:cNvPr>
          <p:cNvSpPr txBox="1">
            <a:spLocks noChangeArrowheads="1"/>
          </p:cNvSpPr>
          <p:nvPr/>
        </p:nvSpPr>
        <p:spPr bwMode="auto">
          <a:xfrm rot="4418764">
            <a:off x="3370263" y="2146300"/>
            <a:ext cx="361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>
                <a:solidFill>
                  <a:srgbClr val="CCFF99"/>
                </a:solidFill>
              </a:rPr>
              <a:t>(-)</a:t>
            </a:r>
          </a:p>
        </p:txBody>
      </p:sp>
      <p:sp>
        <p:nvSpPr>
          <p:cNvPr id="21" name="Rogner un rectangle à un seul coin 20">
            <a:extLst>
              <a:ext uri="{FF2B5EF4-FFF2-40B4-BE49-F238E27FC236}">
                <a16:creationId xmlns:a16="http://schemas.microsoft.com/office/drawing/2014/main" id="{74C160A0-89B1-4A29-9AEE-0C8A60F81701}"/>
              </a:ext>
            </a:extLst>
          </p:cNvPr>
          <p:cNvSpPr/>
          <p:nvPr/>
        </p:nvSpPr>
        <p:spPr>
          <a:xfrm flipH="1">
            <a:off x="1865313" y="4446588"/>
            <a:ext cx="1846262" cy="260350"/>
          </a:xfrm>
          <a:prstGeom prst="snip1Rect">
            <a:avLst/>
          </a:prstGeom>
          <a:solidFill>
            <a:srgbClr val="B9E4FF"/>
          </a:solidFill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CA" sz="1100" b="1" dirty="0" err="1">
                <a:solidFill>
                  <a:schemeClr val="tx1"/>
                </a:solidFill>
              </a:rPr>
              <a:t>Hyperactivity</a:t>
            </a:r>
            <a:r>
              <a:rPr lang="fr-CA" sz="1100" b="1" dirty="0">
                <a:solidFill>
                  <a:schemeClr val="tx1"/>
                </a:solidFill>
              </a:rPr>
              <a:t> of </a:t>
            </a:r>
            <a:r>
              <a:rPr lang="fr-CA" sz="1100" b="1" dirty="0" err="1">
                <a:solidFill>
                  <a:schemeClr val="tx1"/>
                </a:solidFill>
              </a:rPr>
              <a:t>platelets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23" name="Rogner un rectangle à un seul coin 22">
            <a:extLst>
              <a:ext uri="{FF2B5EF4-FFF2-40B4-BE49-F238E27FC236}">
                <a16:creationId xmlns:a16="http://schemas.microsoft.com/office/drawing/2014/main" id="{8FAEF40B-A144-441A-9EE4-BE27F8A675CE}"/>
              </a:ext>
            </a:extLst>
          </p:cNvPr>
          <p:cNvSpPr/>
          <p:nvPr/>
        </p:nvSpPr>
        <p:spPr>
          <a:xfrm flipH="1">
            <a:off x="4724400" y="4437063"/>
            <a:ext cx="1354138" cy="260350"/>
          </a:xfrm>
          <a:prstGeom prst="snip1Rect">
            <a:avLst/>
          </a:prstGeom>
          <a:solidFill>
            <a:srgbClr val="B9E4FF"/>
          </a:solidFill>
          <a:ln w="158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CA" sz="1100" b="1" dirty="0" err="1">
                <a:solidFill>
                  <a:schemeClr val="tx1"/>
                </a:solidFill>
              </a:rPr>
              <a:t>Hypofibrinolysis</a:t>
            </a:r>
            <a:endParaRPr lang="fr-CA" sz="1100" b="1" dirty="0">
              <a:solidFill>
                <a:schemeClr val="tx1"/>
              </a:solidFill>
            </a:endParaRPr>
          </a:p>
        </p:txBody>
      </p:sp>
      <p:pic>
        <p:nvPicPr>
          <p:cNvPr id="17473" name="Image 3" descr="tissu adipeux.png">
            <a:extLst>
              <a:ext uri="{FF2B5EF4-FFF2-40B4-BE49-F238E27FC236}">
                <a16:creationId xmlns:a16="http://schemas.microsoft.com/office/drawing/2014/main" id="{B2008F4A-1719-42BD-838B-C879A106E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954088"/>
            <a:ext cx="1360488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Rogner un rectangle à un seul coin 99">
            <a:extLst>
              <a:ext uri="{FF2B5EF4-FFF2-40B4-BE49-F238E27FC236}">
                <a16:creationId xmlns:a16="http://schemas.microsoft.com/office/drawing/2014/main" id="{32D475A3-026E-4AD0-930D-27B94BC60357}"/>
              </a:ext>
            </a:extLst>
          </p:cNvPr>
          <p:cNvSpPr/>
          <p:nvPr/>
        </p:nvSpPr>
        <p:spPr>
          <a:xfrm flipH="1">
            <a:off x="5926138" y="1792288"/>
            <a:ext cx="1855787" cy="260350"/>
          </a:xfrm>
          <a:prstGeom prst="snip1Rect">
            <a:avLst/>
          </a:prstGeom>
          <a:solidFill>
            <a:srgbClr val="B9E4FF"/>
          </a:solidFill>
          <a:ln w="158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CA" sz="1100" b="1" dirty="0" err="1">
                <a:solidFill>
                  <a:schemeClr val="tx1"/>
                </a:solidFill>
              </a:rPr>
              <a:t>Inhibitor</a:t>
            </a:r>
            <a:r>
              <a:rPr lang="fr-CA" sz="1100" b="1" dirty="0">
                <a:solidFill>
                  <a:schemeClr val="tx1"/>
                </a:solidFill>
              </a:rPr>
              <a:t> of </a:t>
            </a:r>
            <a:r>
              <a:rPr lang="fr-CA" sz="1100" b="1" dirty="0" err="1">
                <a:solidFill>
                  <a:schemeClr val="tx1"/>
                </a:solidFill>
              </a:rPr>
              <a:t>fibrinolysis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73" name="Rogner un rectangle à un seul coin 72">
            <a:extLst>
              <a:ext uri="{FF2B5EF4-FFF2-40B4-BE49-F238E27FC236}">
                <a16:creationId xmlns:a16="http://schemas.microsoft.com/office/drawing/2014/main" id="{86380D91-20A6-4E24-9687-CDB109343A70}"/>
              </a:ext>
            </a:extLst>
          </p:cNvPr>
          <p:cNvSpPr/>
          <p:nvPr/>
        </p:nvSpPr>
        <p:spPr>
          <a:xfrm flipH="1">
            <a:off x="152400" y="1838325"/>
            <a:ext cx="1828800" cy="260350"/>
          </a:xfrm>
          <a:prstGeom prst="snip1Rect">
            <a:avLst/>
          </a:prstGeom>
          <a:solidFill>
            <a:srgbClr val="B9E4FF"/>
          </a:solidFill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179388" algn="ctr">
              <a:defRPr/>
            </a:pPr>
            <a:r>
              <a:rPr lang="fr-CA" sz="1100" b="1" dirty="0" err="1">
                <a:solidFill>
                  <a:schemeClr val="tx1"/>
                </a:solidFill>
              </a:rPr>
              <a:t>Platelet</a:t>
            </a:r>
            <a:r>
              <a:rPr lang="fr-CA" sz="1100" b="1" dirty="0">
                <a:solidFill>
                  <a:schemeClr val="tx1"/>
                </a:solidFill>
              </a:rPr>
              <a:t> </a:t>
            </a:r>
            <a:r>
              <a:rPr lang="fr-CA" sz="1100" b="1" dirty="0" err="1">
                <a:solidFill>
                  <a:schemeClr val="tx1"/>
                </a:solidFill>
              </a:rPr>
              <a:t>aggregation</a:t>
            </a:r>
            <a:endParaRPr lang="fr-CA" sz="1100" b="1" dirty="0">
              <a:solidFill>
                <a:schemeClr val="tx1"/>
              </a:solidFill>
            </a:endParaRPr>
          </a:p>
        </p:txBody>
      </p:sp>
      <p:pic>
        <p:nvPicPr>
          <p:cNvPr id="17476" name="Image 32" descr="fleche_bas.png">
            <a:extLst>
              <a:ext uri="{FF2B5EF4-FFF2-40B4-BE49-F238E27FC236}">
                <a16:creationId xmlns:a16="http://schemas.microsoft.com/office/drawing/2014/main" id="{173A0269-1260-4513-88B6-2835A28E5E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874838"/>
            <a:ext cx="2190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gner un rectangle avec un coin diagonal 10">
            <a:extLst>
              <a:ext uri="{FF2B5EF4-FFF2-40B4-BE49-F238E27FC236}">
                <a16:creationId xmlns:a16="http://schemas.microsoft.com/office/drawing/2014/main" id="{F9CB8457-0587-4461-B6BD-F0041522FED5}"/>
              </a:ext>
            </a:extLst>
          </p:cNvPr>
          <p:cNvSpPr/>
          <p:nvPr/>
        </p:nvSpPr>
        <p:spPr>
          <a:xfrm>
            <a:off x="5297488" y="2868613"/>
            <a:ext cx="1066800" cy="600075"/>
          </a:xfrm>
          <a:prstGeom prst="snip2DiagRect">
            <a:avLst>
              <a:gd name="adj1" fmla="val 0"/>
              <a:gd name="adj2" fmla="val 23438"/>
            </a:avLst>
          </a:prstGeom>
          <a:solidFill>
            <a:srgbClr val="B9E4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CA" sz="1600" b="1" dirty="0">
                <a:solidFill>
                  <a:schemeClr val="tx1"/>
                </a:solidFill>
              </a:rPr>
              <a:t>CRP</a:t>
            </a:r>
          </a:p>
        </p:txBody>
      </p:sp>
      <p:sp>
        <p:nvSpPr>
          <p:cNvPr id="22" name="Rogner un rectangle à un seul coin 21">
            <a:extLst>
              <a:ext uri="{FF2B5EF4-FFF2-40B4-BE49-F238E27FC236}">
                <a16:creationId xmlns:a16="http://schemas.microsoft.com/office/drawing/2014/main" id="{E53B11D4-A6B4-4638-8D4A-4354348A1F87}"/>
              </a:ext>
            </a:extLst>
          </p:cNvPr>
          <p:cNvSpPr/>
          <p:nvPr/>
        </p:nvSpPr>
        <p:spPr>
          <a:xfrm flipH="1">
            <a:off x="2824163" y="3505200"/>
            <a:ext cx="1846262" cy="260350"/>
          </a:xfrm>
          <a:prstGeom prst="snip1Rect">
            <a:avLst/>
          </a:prstGeom>
          <a:solidFill>
            <a:srgbClr val="B9E4FF"/>
          </a:solidFill>
          <a:ln w="158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CA" sz="1100" b="1" dirty="0">
                <a:solidFill>
                  <a:schemeClr val="tx1"/>
                </a:solidFill>
              </a:rPr>
              <a:t>Inflammation</a:t>
            </a:r>
          </a:p>
        </p:txBody>
      </p:sp>
      <p:sp>
        <p:nvSpPr>
          <p:cNvPr id="29" name="Rogner un rectangle à un seul coin 28">
            <a:extLst>
              <a:ext uri="{FF2B5EF4-FFF2-40B4-BE49-F238E27FC236}">
                <a16:creationId xmlns:a16="http://schemas.microsoft.com/office/drawing/2014/main" id="{51A0067E-4D48-4E9B-8BCB-AD6107EEDC2A}"/>
              </a:ext>
            </a:extLst>
          </p:cNvPr>
          <p:cNvSpPr/>
          <p:nvPr/>
        </p:nvSpPr>
        <p:spPr>
          <a:xfrm flipH="1">
            <a:off x="161925" y="5299075"/>
            <a:ext cx="1855788" cy="260350"/>
          </a:xfrm>
          <a:prstGeom prst="snip1Rect">
            <a:avLst/>
          </a:prstGeom>
          <a:solidFill>
            <a:srgbClr val="B9E4FF"/>
          </a:solidFill>
          <a:ln w="9525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CA" sz="1100" b="1" dirty="0" err="1">
                <a:solidFill>
                  <a:schemeClr val="tx1"/>
                </a:solidFill>
              </a:rPr>
              <a:t>Endothelial</a:t>
            </a:r>
            <a:r>
              <a:rPr lang="fr-CA" sz="1100" b="1" dirty="0">
                <a:solidFill>
                  <a:schemeClr val="tx1"/>
                </a:solidFill>
              </a:rPr>
              <a:t> </a:t>
            </a:r>
            <a:r>
              <a:rPr lang="fr-CA" sz="1100" b="1" dirty="0" err="1">
                <a:solidFill>
                  <a:schemeClr val="tx1"/>
                </a:solidFill>
              </a:rPr>
              <a:t>dysfunction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76" name="Forme libre 81">
            <a:extLst>
              <a:ext uri="{FF2B5EF4-FFF2-40B4-BE49-F238E27FC236}">
                <a16:creationId xmlns:a16="http://schemas.microsoft.com/office/drawing/2014/main" id="{9BCF1FBD-1E21-4B61-9E9E-13510A2CFCEA}"/>
              </a:ext>
            </a:extLst>
          </p:cNvPr>
          <p:cNvSpPr/>
          <p:nvPr/>
        </p:nvSpPr>
        <p:spPr>
          <a:xfrm>
            <a:off x="2027238" y="5421313"/>
            <a:ext cx="225425" cy="46037"/>
          </a:xfrm>
          <a:custGeom>
            <a:avLst/>
            <a:gdLst>
              <a:gd name="connsiteX0" fmla="*/ 0 w 851647"/>
              <a:gd name="connsiteY0" fmla="*/ 0 h 2133600"/>
              <a:gd name="connsiteX1" fmla="*/ 842682 w 851647"/>
              <a:gd name="connsiteY1" fmla="*/ 1434353 h 2133600"/>
              <a:gd name="connsiteX2" fmla="*/ 851647 w 851647"/>
              <a:gd name="connsiteY2" fmla="*/ 2133600 h 2133600"/>
              <a:gd name="connsiteX3" fmla="*/ 851647 w 851647"/>
              <a:gd name="connsiteY3" fmla="*/ 2124636 h 2133600"/>
              <a:gd name="connsiteX0" fmla="*/ 690283 w 1541930"/>
              <a:gd name="connsiteY0" fmla="*/ 672353 h 2805953"/>
              <a:gd name="connsiteX1" fmla="*/ 0 w 1541930"/>
              <a:gd name="connsiteY1" fmla="*/ 0 h 2805953"/>
              <a:gd name="connsiteX2" fmla="*/ 1532965 w 1541930"/>
              <a:gd name="connsiteY2" fmla="*/ 2106706 h 2805953"/>
              <a:gd name="connsiteX3" fmla="*/ 1541930 w 1541930"/>
              <a:gd name="connsiteY3" fmla="*/ 2805953 h 2805953"/>
              <a:gd name="connsiteX4" fmla="*/ 1541930 w 1541930"/>
              <a:gd name="connsiteY4" fmla="*/ 2796989 h 2805953"/>
              <a:gd name="connsiteX0" fmla="*/ 0 w 1541930"/>
              <a:gd name="connsiteY0" fmla="*/ 0 h 2805953"/>
              <a:gd name="connsiteX1" fmla="*/ 1532965 w 1541930"/>
              <a:gd name="connsiteY1" fmla="*/ 2106706 h 2805953"/>
              <a:gd name="connsiteX2" fmla="*/ 1541930 w 1541930"/>
              <a:gd name="connsiteY2" fmla="*/ 2805953 h 2805953"/>
              <a:gd name="connsiteX3" fmla="*/ 1541930 w 1541930"/>
              <a:gd name="connsiteY3" fmla="*/ 2796989 h 2805953"/>
              <a:gd name="connsiteX0" fmla="*/ 0 w 8965"/>
              <a:gd name="connsiteY0" fmla="*/ 0 h 699247"/>
              <a:gd name="connsiteX1" fmla="*/ 8965 w 8965"/>
              <a:gd name="connsiteY1" fmla="*/ 699247 h 699247"/>
              <a:gd name="connsiteX2" fmla="*/ 8965 w 8965"/>
              <a:gd name="connsiteY2" fmla="*/ 690283 h 699247"/>
              <a:gd name="connsiteX0" fmla="*/ 0 w 1"/>
              <a:gd name="connsiteY0" fmla="*/ 0 h 19744"/>
              <a:gd name="connsiteX1" fmla="*/ 1 w 1"/>
              <a:gd name="connsiteY1" fmla="*/ 19744 h 19744"/>
              <a:gd name="connsiteX2" fmla="*/ 1 w 1"/>
              <a:gd name="connsiteY2" fmla="*/ 19616 h 1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" h="19744">
                <a:moveTo>
                  <a:pt x="0" y="0"/>
                </a:moveTo>
                <a:cubicBezTo>
                  <a:pt x="0" y="6581"/>
                  <a:pt x="1" y="13163"/>
                  <a:pt x="1" y="19744"/>
                </a:cubicBezTo>
                <a:lnTo>
                  <a:pt x="1" y="19616"/>
                </a:lnTo>
              </a:path>
            </a:pathLst>
          </a:custGeom>
          <a:ln w="31750">
            <a:solidFill>
              <a:srgbClr val="FFFF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7602</TotalTime>
  <Words>68</Words>
  <Application>Microsoft Office PowerPoint</Application>
  <PresentationFormat>Affichage à l'écran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ADIPOSE TISSUE AND SOME OF THE ADIPOKINES/FACTORS INVOLVED IN THE PRO-THROMBOTIC STATE OF INTRA-ABDOMINAL OBESITY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510</cp:revision>
  <dcterms:created xsi:type="dcterms:W3CDTF">2007-08-27T23:55:38Z</dcterms:created>
  <dcterms:modified xsi:type="dcterms:W3CDTF">2022-11-30T19:14:18Z</dcterms:modified>
</cp:coreProperties>
</file>