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6F83FB7-FF80-4D8A-907D-5E6EA78217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E8F572-5C52-45AC-AB7D-75F3608DE8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7C2EC9C-E44F-4B7B-9BE4-306E7F3D0C16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59A2623A-7E3B-4865-92E6-8E081CF3CE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23A2F2E5-22CE-4968-8372-40161B74D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D4C7E8-9A9C-4E43-A446-A16EC4EBD1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51D615-7A30-455E-97F8-B201172CE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4E82CAC-D2B7-4B08-ACBF-A9E5CB0B8BCE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A535A0A-5191-423B-8085-DF1A32FAE7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AFADB78-6C38-450C-816D-3946884A8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428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D97BC89E-E208-4350-AB4C-DBAB802355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7E3AA41B-30F9-4B71-888A-45BA81A204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9C8FABF3-945E-4DFD-B6CA-094B5273C7E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1C806A26-9BD5-46B4-A049-D144C9A2EB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16313CB-C5A4-440C-B845-D9348E2E54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42005427-5746-4847-A272-4C88683331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50D905E7-35E5-4385-B921-9099236C8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1896D228-7672-4DC1-B7F4-9610996DDC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E03B7E7E-B0E6-448F-A528-120978C8D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>
            <a:extLst>
              <a:ext uri="{FF2B5EF4-FFF2-40B4-BE49-F238E27FC236}">
                <a16:creationId xmlns:a16="http://schemas.microsoft.com/office/drawing/2014/main" id="{E5F62028-1866-465B-BE1C-6F1509DB0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-34925"/>
            <a:ext cx="8280400" cy="922338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ASSOCIATIONS OF METABOLIC SYNDROME COMPONENTS WITH CRITERIA FOR THE CLINICAL DIAGNOSIS OF THE METABOLIC SYNDROME AS PROPOSED BY THE NCEP-ATP III</a:t>
            </a: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4" name="Rectangle à coins arrondis 3">
            <a:extLst>
              <a:ext uri="{FF2B5EF4-FFF2-40B4-BE49-F238E27FC236}">
                <a16:creationId xmlns:a16="http://schemas.microsoft.com/office/drawing/2014/main" id="{495B1572-BA2B-48DA-9769-CD2A70E4E9C2}"/>
              </a:ext>
            </a:extLst>
          </p:cNvPr>
          <p:cNvSpPr/>
          <p:nvPr/>
        </p:nvSpPr>
        <p:spPr>
          <a:xfrm>
            <a:off x="977900" y="952500"/>
            <a:ext cx="7054850" cy="5210175"/>
          </a:xfrm>
          <a:prstGeom prst="roundRect">
            <a:avLst>
              <a:gd name="adj" fmla="val 1727"/>
            </a:avLst>
          </a:prstGeom>
          <a:solidFill>
            <a:srgbClr val="CCECFF">
              <a:alpha val="71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300" b="1"/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33949A77-6BBA-462B-B3AA-B7FD6FC5D855}"/>
              </a:ext>
            </a:extLst>
          </p:cNvPr>
          <p:cNvGrpSpPr>
            <a:grpSpLocks/>
          </p:cNvGrpSpPr>
          <p:nvPr/>
        </p:nvGrpSpPr>
        <p:grpSpPr bwMode="auto">
          <a:xfrm>
            <a:off x="1095375" y="1047750"/>
            <a:ext cx="3279775" cy="485775"/>
            <a:chOff x="2220" y="714"/>
            <a:chExt cx="2406" cy="511"/>
          </a:xfrm>
        </p:grpSpPr>
        <p:sp>
          <p:nvSpPr>
            <p:cNvPr id="2092" name="Rectangle 14">
              <a:extLst>
                <a:ext uri="{FF2B5EF4-FFF2-40B4-BE49-F238E27FC236}">
                  <a16:creationId xmlns:a16="http://schemas.microsoft.com/office/drawing/2014/main" id="{3BD6158B-8C9E-46C0-86B5-4A6D89CB8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9" y="714"/>
              <a:ext cx="229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600" b="1"/>
                <a:t>Metabolic Syndrome</a:t>
              </a:r>
            </a:p>
            <a:p>
              <a:pPr eaLnBrk="1" hangingPunct="1"/>
              <a:r>
                <a:rPr lang="fr-CA" altLang="fr-FR" sz="1600" b="1"/>
                <a:t>Components</a:t>
              </a:r>
              <a:r>
                <a:rPr lang="en-US" altLang="fr-FR" sz="1600" b="1"/>
                <a:t> </a:t>
              </a:r>
            </a:p>
          </p:txBody>
        </p:sp>
        <p:sp>
          <p:nvSpPr>
            <p:cNvPr id="2093" name="Rectangle 15">
              <a:extLst>
                <a:ext uri="{FF2B5EF4-FFF2-40B4-BE49-F238E27FC236}">
                  <a16:creationId xmlns:a16="http://schemas.microsoft.com/office/drawing/2014/main" id="{554A8FFC-3720-41EB-AF04-0EE50E3E4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121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600" b="1"/>
            </a:p>
          </p:txBody>
        </p:sp>
      </p:grpSp>
      <p:sp>
        <p:nvSpPr>
          <p:cNvPr id="8" name="Rogner un rectangle à un seul coin 7">
            <a:extLst>
              <a:ext uri="{FF2B5EF4-FFF2-40B4-BE49-F238E27FC236}">
                <a16:creationId xmlns:a16="http://schemas.microsoft.com/office/drawing/2014/main" id="{C5993B7F-93EB-4B0E-B392-A32D96F18BD5}"/>
              </a:ext>
            </a:extLst>
          </p:cNvPr>
          <p:cNvSpPr/>
          <p:nvPr/>
        </p:nvSpPr>
        <p:spPr>
          <a:xfrm flipH="1">
            <a:off x="1111625" y="1667034"/>
            <a:ext cx="3248024" cy="47625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>
                <a:solidFill>
                  <a:schemeClr val="tx1"/>
                </a:solidFill>
              </a:rPr>
              <a:t>Abdominal </a:t>
            </a:r>
            <a:r>
              <a:rPr lang="fr-CA" sz="1300" b="1" kern="100" dirty="0" err="1">
                <a:solidFill>
                  <a:schemeClr val="tx1"/>
                </a:solidFill>
              </a:rPr>
              <a:t>Obesity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grpSp>
        <p:nvGrpSpPr>
          <p:cNvPr id="3" name="Group 33">
            <a:extLst>
              <a:ext uri="{FF2B5EF4-FFF2-40B4-BE49-F238E27FC236}">
                <a16:creationId xmlns:a16="http://schemas.microsoft.com/office/drawing/2014/main" id="{3708D06F-4500-42D5-BDC0-2DA8B4E0B849}"/>
              </a:ext>
            </a:extLst>
          </p:cNvPr>
          <p:cNvGrpSpPr>
            <a:grpSpLocks/>
          </p:cNvGrpSpPr>
          <p:nvPr/>
        </p:nvGrpSpPr>
        <p:grpSpPr bwMode="auto">
          <a:xfrm>
            <a:off x="4506913" y="1047750"/>
            <a:ext cx="3427412" cy="485775"/>
            <a:chOff x="2234" y="714"/>
            <a:chExt cx="2392" cy="511"/>
          </a:xfrm>
        </p:grpSpPr>
        <p:sp>
          <p:nvSpPr>
            <p:cNvPr id="2090" name="Rectangle 25">
              <a:extLst>
                <a:ext uri="{FF2B5EF4-FFF2-40B4-BE49-F238E27FC236}">
                  <a16:creationId xmlns:a16="http://schemas.microsoft.com/office/drawing/2014/main" id="{AF5008EC-1E75-46A7-8484-D902FAA4C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3" y="714"/>
              <a:ext cx="231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 </a:t>
              </a:r>
              <a:r>
                <a:rPr lang="fr-CA" altLang="fr-FR" sz="1600" b="1"/>
                <a:t>Clinical Criteria</a:t>
              </a:r>
              <a:r>
                <a:rPr lang="en-US" altLang="fr-FR" sz="1600" b="1"/>
                <a:t> </a:t>
              </a:r>
            </a:p>
          </p:txBody>
        </p:sp>
        <p:sp>
          <p:nvSpPr>
            <p:cNvPr id="2091" name="Rectangle 26">
              <a:extLst>
                <a:ext uri="{FF2B5EF4-FFF2-40B4-BE49-F238E27FC236}">
                  <a16:creationId xmlns:a16="http://schemas.microsoft.com/office/drawing/2014/main" id="{23E8A7FB-BDE8-482D-B6BE-FDEE8DE6A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4" y="714"/>
              <a:ext cx="121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600" b="1"/>
            </a:p>
          </p:txBody>
        </p:sp>
      </p:grpSp>
      <p:sp>
        <p:nvSpPr>
          <p:cNvPr id="12" name="Rogner un rectangle à un seul coin 11">
            <a:extLst>
              <a:ext uri="{FF2B5EF4-FFF2-40B4-BE49-F238E27FC236}">
                <a16:creationId xmlns:a16="http://schemas.microsoft.com/office/drawing/2014/main" id="{0EF0D7FA-F726-4E4F-A401-A177A389BC50}"/>
              </a:ext>
            </a:extLst>
          </p:cNvPr>
          <p:cNvSpPr/>
          <p:nvPr/>
        </p:nvSpPr>
        <p:spPr>
          <a:xfrm flipH="1">
            <a:off x="1111625" y="2283143"/>
            <a:ext cx="3248024" cy="52560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Insulin</a:t>
            </a:r>
            <a:r>
              <a:rPr lang="fr-CA" sz="1300" b="1" kern="100" dirty="0">
                <a:solidFill>
                  <a:schemeClr val="tx1"/>
                </a:solidFill>
              </a:rPr>
              <a:t> Resistance</a:t>
            </a:r>
          </a:p>
        </p:txBody>
      </p:sp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75D68CA3-11A7-41CF-81CD-A648891EED81}"/>
              </a:ext>
            </a:extLst>
          </p:cNvPr>
          <p:cNvSpPr/>
          <p:nvPr/>
        </p:nvSpPr>
        <p:spPr>
          <a:xfrm flipH="1">
            <a:off x="1111625" y="2911024"/>
            <a:ext cx="3248024" cy="1263600"/>
          </a:xfrm>
          <a:prstGeom prst="snip1Rect">
            <a:avLst>
              <a:gd name="adj" fmla="val 393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Atherogenic</a:t>
            </a:r>
            <a:r>
              <a:rPr lang="fr-CA" sz="1300" b="1" kern="100" dirty="0">
                <a:solidFill>
                  <a:schemeClr val="tx1"/>
                </a:solidFill>
              </a:rPr>
              <a:t> </a:t>
            </a:r>
            <a:r>
              <a:rPr lang="fr-CA" sz="1300" b="1" kern="100" dirty="0" err="1">
                <a:solidFill>
                  <a:schemeClr val="tx1"/>
                </a:solidFill>
              </a:rPr>
              <a:t>Dyslipidemia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DF930AA8-7663-4BD7-812F-3CC514E62BC6}"/>
              </a:ext>
            </a:extLst>
          </p:cNvPr>
          <p:cNvSpPr/>
          <p:nvPr/>
        </p:nvSpPr>
        <p:spPr>
          <a:xfrm flipH="1">
            <a:off x="1111625" y="4286495"/>
            <a:ext cx="3248024" cy="77040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Elevated</a:t>
            </a:r>
            <a:r>
              <a:rPr lang="fr-CA" sz="1300" b="1" kern="100" dirty="0">
                <a:solidFill>
                  <a:schemeClr val="tx1"/>
                </a:solidFill>
              </a:rPr>
              <a:t> Blood Pressure</a:t>
            </a:r>
          </a:p>
        </p:txBody>
      </p:sp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7ED00BA7-9148-491A-B36C-6B3865EB474D}"/>
              </a:ext>
            </a:extLst>
          </p:cNvPr>
          <p:cNvSpPr/>
          <p:nvPr/>
        </p:nvSpPr>
        <p:spPr>
          <a:xfrm flipH="1">
            <a:off x="1111625" y="5186204"/>
            <a:ext cx="3248024" cy="37147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>
                <a:solidFill>
                  <a:schemeClr val="tx1"/>
                </a:solidFill>
              </a:rPr>
              <a:t>Pro-</a:t>
            </a:r>
            <a:r>
              <a:rPr lang="fr-CA" sz="1300" b="1" dirty="0" err="1">
                <a:solidFill>
                  <a:schemeClr val="tx1"/>
                </a:solidFill>
              </a:rPr>
              <a:t>inflammatory</a:t>
            </a:r>
            <a:r>
              <a:rPr lang="fr-CA" sz="1300" b="1" dirty="0">
                <a:solidFill>
                  <a:schemeClr val="tx1"/>
                </a:solidFill>
              </a:rPr>
              <a:t> State</a:t>
            </a:r>
          </a:p>
        </p:txBody>
      </p:sp>
      <p:sp>
        <p:nvSpPr>
          <p:cNvPr id="16" name="Rogner un rectangle à un seul coin 15">
            <a:extLst>
              <a:ext uri="{FF2B5EF4-FFF2-40B4-BE49-F238E27FC236}">
                <a16:creationId xmlns:a16="http://schemas.microsoft.com/office/drawing/2014/main" id="{ABDCBE20-6E4F-4C8D-8E3B-1C9D842188E1}"/>
              </a:ext>
            </a:extLst>
          </p:cNvPr>
          <p:cNvSpPr/>
          <p:nvPr/>
        </p:nvSpPr>
        <p:spPr>
          <a:xfrm flipH="1">
            <a:off x="4507309" y="1667034"/>
            <a:ext cx="3427200" cy="47625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 err="1">
                <a:solidFill>
                  <a:schemeClr val="tx1"/>
                </a:solidFill>
              </a:rPr>
              <a:t>Waist</a:t>
            </a:r>
            <a:r>
              <a:rPr lang="fr-CA" sz="1300" b="1" dirty="0">
                <a:solidFill>
                  <a:schemeClr val="tx1"/>
                </a:solidFill>
              </a:rPr>
              <a:t> </a:t>
            </a:r>
            <a:r>
              <a:rPr lang="fr-CA" sz="1300" b="1" dirty="0" err="1">
                <a:solidFill>
                  <a:schemeClr val="tx1"/>
                </a:solidFill>
              </a:rPr>
              <a:t>circumference</a:t>
            </a:r>
            <a:r>
              <a:rPr lang="fr-CA" sz="1300" b="1" dirty="0">
                <a:solidFill>
                  <a:schemeClr val="tx1"/>
                </a:solidFill>
              </a:rPr>
              <a:t> ≥102 cm for men </a:t>
            </a:r>
            <a:r>
              <a:rPr lang="en-US" sz="1300" b="1" dirty="0">
                <a:solidFill>
                  <a:schemeClr val="tx1"/>
                </a:solidFill>
              </a:rPr>
              <a:t>or ≥88 cm for women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242A2C34-0B93-40A2-8F8E-EF5E9F00DF6B}"/>
              </a:ext>
            </a:extLst>
          </p:cNvPr>
          <p:cNvSpPr/>
          <p:nvPr/>
        </p:nvSpPr>
        <p:spPr>
          <a:xfrm flipH="1">
            <a:off x="4507311" y="2283053"/>
            <a:ext cx="3427200" cy="52578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100" dirty="0">
                <a:solidFill>
                  <a:schemeClr val="tx1"/>
                </a:solidFill>
              </a:rPr>
              <a:t>Fasting glucose ≥5.6 </a:t>
            </a:r>
            <a:r>
              <a:rPr lang="en-US" sz="1300" b="1" kern="100" dirty="0" err="1">
                <a:solidFill>
                  <a:schemeClr val="tx1"/>
                </a:solidFill>
              </a:rPr>
              <a:t>mmol</a:t>
            </a:r>
            <a:r>
              <a:rPr lang="en-US" sz="1300" b="1" kern="100" dirty="0">
                <a:solidFill>
                  <a:schemeClr val="tx1"/>
                </a:solidFill>
              </a:rPr>
              <a:t>/l or on drug </a:t>
            </a:r>
            <a:r>
              <a:rPr lang="fr-CA" sz="1300" b="1" kern="100" dirty="0" err="1">
                <a:solidFill>
                  <a:schemeClr val="tx1"/>
                </a:solidFill>
              </a:rPr>
              <a:t>treatment</a:t>
            </a:r>
            <a:r>
              <a:rPr lang="fr-CA" sz="1300" b="1" kern="100" dirty="0">
                <a:solidFill>
                  <a:schemeClr val="tx1"/>
                </a:solidFill>
              </a:rPr>
              <a:t>  for </a:t>
            </a:r>
            <a:r>
              <a:rPr lang="fr-CA" sz="1300" b="1" kern="100" dirty="0" err="1">
                <a:solidFill>
                  <a:schemeClr val="tx1"/>
                </a:solidFill>
              </a:rPr>
              <a:t>elevated</a:t>
            </a:r>
            <a:r>
              <a:rPr lang="fr-CA" sz="1300" b="1" kern="100" dirty="0">
                <a:solidFill>
                  <a:schemeClr val="tx1"/>
                </a:solidFill>
              </a:rPr>
              <a:t> glucose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1A6E4326-8756-4FE9-8B3B-E0461BE94079}"/>
              </a:ext>
            </a:extLst>
          </p:cNvPr>
          <p:cNvSpPr/>
          <p:nvPr/>
        </p:nvSpPr>
        <p:spPr>
          <a:xfrm flipH="1">
            <a:off x="4507311" y="4285933"/>
            <a:ext cx="3427200" cy="771525"/>
          </a:xfrm>
          <a:prstGeom prst="snip1Rect">
            <a:avLst>
              <a:gd name="adj" fmla="val 6852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100" dirty="0">
                <a:solidFill>
                  <a:schemeClr val="tx1"/>
                </a:solidFill>
              </a:rPr>
              <a:t>Blood pressure ≥130 or ≥85 mmHg or on antihypertensive drug treatment in a patient with history of hypertension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B0A4D686-662F-4C0C-95F6-B85CBDD039E2}"/>
              </a:ext>
            </a:extLst>
          </p:cNvPr>
          <p:cNvSpPr/>
          <p:nvPr/>
        </p:nvSpPr>
        <p:spPr>
          <a:xfrm flipH="1">
            <a:off x="4507311" y="2911317"/>
            <a:ext cx="3427200" cy="1263015"/>
          </a:xfrm>
          <a:prstGeom prst="snip1Rect">
            <a:avLst>
              <a:gd name="adj" fmla="val 4123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100" dirty="0">
                <a:solidFill>
                  <a:schemeClr val="tx1"/>
                </a:solidFill>
              </a:rPr>
              <a:t>Triglycerides</a:t>
            </a:r>
            <a:r>
              <a:rPr lang="en-US" sz="1300" b="1" dirty="0">
                <a:solidFill>
                  <a:schemeClr val="tx1"/>
                </a:solidFill>
              </a:rPr>
              <a:t> ≥1.69 </a:t>
            </a:r>
            <a:r>
              <a:rPr lang="en-US" sz="1300" b="1" dirty="0" err="1">
                <a:solidFill>
                  <a:schemeClr val="tx1"/>
                </a:solidFill>
              </a:rPr>
              <a:t>mmol</a:t>
            </a:r>
            <a:r>
              <a:rPr lang="en-US" sz="1300" b="1" dirty="0">
                <a:solidFill>
                  <a:schemeClr val="tx1"/>
                </a:solidFill>
              </a:rPr>
              <a:t>/l or on drug</a:t>
            </a:r>
          </a:p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 err="1">
                <a:solidFill>
                  <a:schemeClr val="tx1"/>
                </a:solidFill>
              </a:rPr>
              <a:t>treatment</a:t>
            </a:r>
            <a:r>
              <a:rPr lang="fr-CA" sz="1300" b="1" dirty="0">
                <a:solidFill>
                  <a:schemeClr val="tx1"/>
                </a:solidFill>
              </a:rPr>
              <a:t> for </a:t>
            </a:r>
            <a:r>
              <a:rPr lang="fr-CA" sz="1300" b="1" dirty="0" err="1">
                <a:solidFill>
                  <a:schemeClr val="tx1"/>
                </a:solidFill>
              </a:rPr>
              <a:t>elevated</a:t>
            </a:r>
            <a:r>
              <a:rPr lang="fr-CA" sz="1300" b="1" dirty="0">
                <a:solidFill>
                  <a:schemeClr val="tx1"/>
                </a:solidFill>
              </a:rPr>
              <a:t> </a:t>
            </a:r>
            <a:r>
              <a:rPr lang="fr-CA" sz="1300" b="1" dirty="0" err="1">
                <a:solidFill>
                  <a:schemeClr val="tx1"/>
                </a:solidFill>
              </a:rPr>
              <a:t>triglycerides</a:t>
            </a:r>
            <a:endParaRPr lang="fr-CA" sz="1300" b="1" dirty="0">
              <a:solidFill>
                <a:schemeClr val="tx1"/>
              </a:solidFill>
            </a:endParaRPr>
          </a:p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300" b="1" dirty="0">
              <a:solidFill>
                <a:schemeClr val="tx1"/>
              </a:solidFill>
            </a:endParaRPr>
          </a:p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>
                <a:solidFill>
                  <a:schemeClr val="tx1"/>
                </a:solidFill>
              </a:rPr>
              <a:t>HDL </a:t>
            </a:r>
            <a:r>
              <a:rPr lang="fr-CA" sz="1300" b="1" dirty="0" err="1">
                <a:solidFill>
                  <a:schemeClr val="tx1"/>
                </a:solidFill>
              </a:rPr>
              <a:t>cholesterol</a:t>
            </a:r>
            <a:r>
              <a:rPr lang="fr-CA" sz="1300" b="1" dirty="0">
                <a:solidFill>
                  <a:schemeClr val="tx1"/>
                </a:solidFill>
              </a:rPr>
              <a:t> &lt;1.03 </a:t>
            </a:r>
            <a:r>
              <a:rPr lang="fr-CA" sz="1300" b="1" dirty="0" err="1">
                <a:solidFill>
                  <a:schemeClr val="tx1"/>
                </a:solidFill>
              </a:rPr>
              <a:t>mmol</a:t>
            </a:r>
            <a:r>
              <a:rPr lang="fr-CA" sz="1300" b="1" dirty="0">
                <a:solidFill>
                  <a:schemeClr val="tx1"/>
                </a:solidFill>
              </a:rPr>
              <a:t>/l for men </a:t>
            </a:r>
            <a:r>
              <a:rPr lang="en-US" sz="1300" b="1" dirty="0">
                <a:solidFill>
                  <a:schemeClr val="tx1"/>
                </a:solidFill>
              </a:rPr>
              <a:t>or &lt;1.29 </a:t>
            </a:r>
            <a:r>
              <a:rPr lang="en-US" sz="1300" b="1" dirty="0" err="1">
                <a:solidFill>
                  <a:schemeClr val="tx1"/>
                </a:solidFill>
              </a:rPr>
              <a:t>mmol</a:t>
            </a:r>
            <a:r>
              <a:rPr lang="en-US" sz="1300" b="1" dirty="0">
                <a:solidFill>
                  <a:schemeClr val="tx1"/>
                </a:solidFill>
              </a:rPr>
              <a:t>/l for women or on drug treatment for reduced HDL cholesterol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EC4655A3-7126-4BD8-8CF2-B52A7EE826D3}"/>
              </a:ext>
            </a:extLst>
          </p:cNvPr>
          <p:cNvSpPr/>
          <p:nvPr/>
        </p:nvSpPr>
        <p:spPr>
          <a:xfrm flipH="1">
            <a:off x="1111625" y="5691188"/>
            <a:ext cx="3248024" cy="37147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>
                <a:solidFill>
                  <a:schemeClr val="tx1"/>
                </a:solidFill>
              </a:rPr>
              <a:t>Pro-</a:t>
            </a:r>
            <a:r>
              <a:rPr lang="fr-CA" sz="1300" b="1" dirty="0" err="1">
                <a:solidFill>
                  <a:schemeClr val="tx1"/>
                </a:solidFill>
              </a:rPr>
              <a:t>thrombotic</a:t>
            </a:r>
            <a:r>
              <a:rPr lang="fr-CA" sz="1300" b="1" dirty="0">
                <a:solidFill>
                  <a:schemeClr val="tx1"/>
                </a:solidFill>
              </a:rPr>
              <a:t> State</a:t>
            </a: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DB540176-F771-497B-A2F0-AA5E7F83527B}"/>
              </a:ext>
            </a:extLst>
          </p:cNvPr>
          <p:cNvSpPr/>
          <p:nvPr/>
        </p:nvSpPr>
        <p:spPr>
          <a:xfrm flipH="1">
            <a:off x="4507311" y="5186204"/>
            <a:ext cx="3427200" cy="371475"/>
          </a:xfrm>
          <a:prstGeom prst="snip1Rect">
            <a:avLst>
              <a:gd name="adj" fmla="val 18522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22" name="Rogner un rectangle à un seul coin 21">
            <a:extLst>
              <a:ext uri="{FF2B5EF4-FFF2-40B4-BE49-F238E27FC236}">
                <a16:creationId xmlns:a16="http://schemas.microsoft.com/office/drawing/2014/main" id="{E26884DB-7D07-41AF-B9AE-D1B6DEAFE2A6}"/>
              </a:ext>
            </a:extLst>
          </p:cNvPr>
          <p:cNvSpPr/>
          <p:nvPr/>
        </p:nvSpPr>
        <p:spPr>
          <a:xfrm flipH="1">
            <a:off x="4507311" y="5691188"/>
            <a:ext cx="3427200" cy="37147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sof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>
                <a:solidFill>
                  <a:schemeClr val="tx1"/>
                </a:solidFill>
              </a:rPr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127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ASSOCIATIONS OF METABOLIC SYNDROME COMPONENTS WITH CRITERIA FOR THE CLINICAL DIAGNOSIS OF THE METABOLIC SYNDROME AS PROPOSED BY THE NCEP-ATP 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ASSOCIATIONS OF METABOLIC SYNDROME COMPONENTS WITH CRITERIA FOR THE CLINICAL DIAGNOSIS OF THE METABOLIC SYNDROME AS PROPOSED BY THE NCEP-ATP III</dc:description>
  <cp:lastModifiedBy>Isabelle Martineau</cp:lastModifiedBy>
  <cp:revision>658</cp:revision>
  <dcterms:created xsi:type="dcterms:W3CDTF">2007-08-27T23:55:38Z</dcterms:created>
  <dcterms:modified xsi:type="dcterms:W3CDTF">2022-11-30T18:34:00Z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ASSOCIATIONS OF METABOLIC SYNDROME COMPONENTS WITH CRITERIA FOR THE CLINICAL DIAGNOSIS OF THE METABOLIC SYNDROME AS PROPOSED BY THE NCEP-ATP III</vt:lpwstr>
  </property>
</Properties>
</file>