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E0F2659-D4B6-4A00-894E-5632E5627E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61DBB3-03C0-4F01-B946-13413DFF768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BD623A-50B2-4A2A-8ECE-C87350412D93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279644F6-FFEE-46B7-B757-3C4D8239F4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3D39C0E5-BF35-4FD3-BF1E-45A5BB8402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AD8BFB-25D0-4565-920E-5DFC3AEC4A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AD5544-7FC4-4584-BD26-F9BFAF0A4B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B328952-2819-4C22-921E-C414706E3D70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768220C-21C2-4EF2-8A1E-28CEDABF592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2131EF9-ECE2-4BDF-9515-5D67D43A9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0465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84125C46-FC77-49F5-9452-882BDE092F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73D8393C-3DB4-4E9A-B30B-8F1ED4D10F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DAD21871-01E3-4653-83FD-10707D431F1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28437249-C91A-483C-AF67-0A11A195C9F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36CCCA09-EEA6-44C1-AC98-9C43DEF0FA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4A1D3AA2-2F6C-46A3-8F00-D6FE899D3A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62B1B973-0ACD-4783-ADA7-6C71E4C3A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5B6D7BA7-BF02-4D90-A631-2F311BD647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CEFED38D-E078-4917-A84C-3D40E4F05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be 8">
            <a:extLst>
              <a:ext uri="{FF2B5EF4-FFF2-40B4-BE49-F238E27FC236}">
                <a16:creationId xmlns:a16="http://schemas.microsoft.com/office/drawing/2014/main" id="{40BA3EC7-5103-40EA-A5D7-84851AD455B5}"/>
              </a:ext>
            </a:extLst>
          </p:cNvPr>
          <p:cNvSpPr/>
          <p:nvPr/>
        </p:nvSpPr>
        <p:spPr>
          <a:xfrm>
            <a:off x="661988" y="4121150"/>
            <a:ext cx="3794125" cy="649288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175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900" b="1" dirty="0" err="1">
                <a:solidFill>
                  <a:schemeClr val="tx1"/>
                </a:solidFill>
              </a:rPr>
              <a:t>Overweight</a:t>
            </a:r>
            <a:endParaRPr lang="fr-CA" sz="2900" b="1" dirty="0">
              <a:solidFill>
                <a:schemeClr val="tx1"/>
              </a:solidFill>
            </a:endParaRPr>
          </a:p>
        </p:txBody>
      </p:sp>
      <p:sp>
        <p:nvSpPr>
          <p:cNvPr id="2051" name="Titre 35">
            <a:extLst>
              <a:ext uri="{FF2B5EF4-FFF2-40B4-BE49-F238E27FC236}">
                <a16:creationId xmlns:a16="http://schemas.microsoft.com/office/drawing/2014/main" id="{AA87C428-911F-4BE7-8AF5-3E217D708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6988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BMI CATEGORIES FOR CLASSIFYING NORMAL WEIGHT, OVERWEIGHT, AND OBESITY </a:t>
            </a:r>
            <a:r>
              <a:rPr lang="fr-CA" altLang="fr-FR" sz="2000">
                <a:solidFill>
                  <a:schemeClr val="tx1"/>
                </a:solidFill>
              </a:rPr>
              <a:t>IN CAUCASIANS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8B2F4-A264-4D00-B56F-C21F4A3E694F}"/>
              </a:ext>
            </a:extLst>
          </p:cNvPr>
          <p:cNvSpPr/>
          <p:nvPr/>
        </p:nvSpPr>
        <p:spPr>
          <a:xfrm>
            <a:off x="457200" y="2062163"/>
            <a:ext cx="8175625" cy="3817937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25C9675C-995C-4BBC-B91B-2D0BC91ED3A5}"/>
              </a:ext>
            </a:extLst>
          </p:cNvPr>
          <p:cNvSpPr/>
          <p:nvPr/>
        </p:nvSpPr>
        <p:spPr>
          <a:xfrm>
            <a:off x="661988" y="2249488"/>
            <a:ext cx="3794125" cy="650875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175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900" b="1" dirty="0" err="1">
                <a:solidFill>
                  <a:schemeClr val="tx1"/>
                </a:solidFill>
              </a:rPr>
              <a:t>Underweight</a:t>
            </a:r>
            <a:endParaRPr lang="fr-CA" sz="2900" b="1" dirty="0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9B89A6CF-E476-4633-BDFF-ADA9EE255FE8}"/>
              </a:ext>
            </a:extLst>
          </p:cNvPr>
          <p:cNvSpPr/>
          <p:nvPr/>
        </p:nvSpPr>
        <p:spPr>
          <a:xfrm>
            <a:off x="977900" y="2493963"/>
            <a:ext cx="160338" cy="16192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7" name="Cube 6">
            <a:extLst>
              <a:ext uri="{FF2B5EF4-FFF2-40B4-BE49-F238E27FC236}">
                <a16:creationId xmlns:a16="http://schemas.microsoft.com/office/drawing/2014/main" id="{6B07D35B-70D8-44B2-BB57-CE9106C6452C}"/>
              </a:ext>
            </a:extLst>
          </p:cNvPr>
          <p:cNvSpPr/>
          <p:nvPr/>
        </p:nvSpPr>
        <p:spPr>
          <a:xfrm>
            <a:off x="661988" y="3186113"/>
            <a:ext cx="3794125" cy="6492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175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900" b="1" dirty="0">
                <a:solidFill>
                  <a:schemeClr val="tx1"/>
                </a:solidFill>
              </a:rPr>
              <a:t>Normal </a:t>
            </a:r>
            <a:r>
              <a:rPr lang="fr-CA" sz="2900" b="1" dirty="0" err="1">
                <a:solidFill>
                  <a:schemeClr val="tx1"/>
                </a:solidFill>
              </a:rPr>
              <a:t>Weight</a:t>
            </a:r>
            <a:endParaRPr lang="fr-CA" sz="2900" b="1" dirty="0">
              <a:solidFill>
                <a:schemeClr val="tx1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086D463-508A-468E-9E51-9C1678C4EFAC}"/>
              </a:ext>
            </a:extLst>
          </p:cNvPr>
          <p:cNvSpPr/>
          <p:nvPr/>
        </p:nvSpPr>
        <p:spPr>
          <a:xfrm>
            <a:off x="958850" y="3429000"/>
            <a:ext cx="161925" cy="161925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5BCDC1FB-47AE-434F-AF04-EAB3FF16DA26}"/>
              </a:ext>
            </a:extLst>
          </p:cNvPr>
          <p:cNvSpPr/>
          <p:nvPr/>
        </p:nvSpPr>
        <p:spPr>
          <a:xfrm>
            <a:off x="661988" y="5056188"/>
            <a:ext cx="3794125" cy="6492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175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900" b="1" dirty="0">
                <a:solidFill>
                  <a:schemeClr val="tx1"/>
                </a:solidFill>
              </a:rPr>
              <a:t>Obese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916753A0-A60A-4460-B546-D44029515B7E}"/>
              </a:ext>
            </a:extLst>
          </p:cNvPr>
          <p:cNvSpPr/>
          <p:nvPr/>
        </p:nvSpPr>
        <p:spPr>
          <a:xfrm>
            <a:off x="958850" y="5300663"/>
            <a:ext cx="161925" cy="160337"/>
          </a:xfrm>
          <a:prstGeom prst="ellipse">
            <a:avLst/>
          </a:prstGeom>
          <a:solidFill>
            <a:srgbClr val="0066FF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4" name="Cube 13">
            <a:extLst>
              <a:ext uri="{FF2B5EF4-FFF2-40B4-BE49-F238E27FC236}">
                <a16:creationId xmlns:a16="http://schemas.microsoft.com/office/drawing/2014/main" id="{F311CD7F-D2BD-4AEB-BCAA-E1F338F8299F}"/>
              </a:ext>
            </a:extLst>
          </p:cNvPr>
          <p:cNvSpPr/>
          <p:nvPr/>
        </p:nvSpPr>
        <p:spPr>
          <a:xfrm>
            <a:off x="4651375" y="2249488"/>
            <a:ext cx="3794125" cy="650875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96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900" b="1" dirty="0">
                <a:solidFill>
                  <a:schemeClr val="tx1"/>
                </a:solidFill>
              </a:rPr>
              <a:t>&lt;18.5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31D00274-F0D5-4693-8834-F41B72910240}"/>
              </a:ext>
            </a:extLst>
          </p:cNvPr>
          <p:cNvSpPr/>
          <p:nvPr/>
        </p:nvSpPr>
        <p:spPr>
          <a:xfrm>
            <a:off x="4965700" y="2493963"/>
            <a:ext cx="161925" cy="16192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7F23FBDC-2960-43A1-9C67-6CD833F930DE}"/>
              </a:ext>
            </a:extLst>
          </p:cNvPr>
          <p:cNvSpPr/>
          <p:nvPr/>
        </p:nvSpPr>
        <p:spPr>
          <a:xfrm>
            <a:off x="4651375" y="3186113"/>
            <a:ext cx="3794125" cy="6492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96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900" b="1" dirty="0">
                <a:solidFill>
                  <a:schemeClr val="tx1"/>
                </a:solidFill>
              </a:rPr>
              <a:t>18.5 to 24.9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103388CC-6D7A-4837-87DD-32DCC220D348}"/>
              </a:ext>
            </a:extLst>
          </p:cNvPr>
          <p:cNvSpPr/>
          <p:nvPr/>
        </p:nvSpPr>
        <p:spPr>
          <a:xfrm>
            <a:off x="4948238" y="3429000"/>
            <a:ext cx="161925" cy="161925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8" name="Cube 17">
            <a:extLst>
              <a:ext uri="{FF2B5EF4-FFF2-40B4-BE49-F238E27FC236}">
                <a16:creationId xmlns:a16="http://schemas.microsoft.com/office/drawing/2014/main" id="{8E72D043-1237-484F-8C55-CDA2C8219CB9}"/>
              </a:ext>
            </a:extLst>
          </p:cNvPr>
          <p:cNvSpPr/>
          <p:nvPr/>
        </p:nvSpPr>
        <p:spPr>
          <a:xfrm>
            <a:off x="4651375" y="4121150"/>
            <a:ext cx="3794125" cy="649288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96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900" b="1" dirty="0">
                <a:solidFill>
                  <a:schemeClr val="tx1"/>
                </a:solidFill>
              </a:rPr>
              <a:t>25.0 to 29.9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934B632-C44A-425F-A8D7-93A32F4CD2C7}"/>
              </a:ext>
            </a:extLst>
          </p:cNvPr>
          <p:cNvSpPr/>
          <p:nvPr/>
        </p:nvSpPr>
        <p:spPr>
          <a:xfrm>
            <a:off x="4940300" y="4365625"/>
            <a:ext cx="160338" cy="160338"/>
          </a:xfrm>
          <a:prstGeom prst="ellipse">
            <a:avLst/>
          </a:prstGeom>
          <a:solidFill>
            <a:srgbClr val="66FF33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20" name="Cube 19">
            <a:extLst>
              <a:ext uri="{FF2B5EF4-FFF2-40B4-BE49-F238E27FC236}">
                <a16:creationId xmlns:a16="http://schemas.microsoft.com/office/drawing/2014/main" id="{E29C67BA-BF32-44FB-9A70-C82641B0078E}"/>
              </a:ext>
            </a:extLst>
          </p:cNvPr>
          <p:cNvSpPr/>
          <p:nvPr/>
        </p:nvSpPr>
        <p:spPr>
          <a:xfrm>
            <a:off x="4651375" y="5056188"/>
            <a:ext cx="3794125" cy="6492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96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900" b="1" dirty="0">
                <a:solidFill>
                  <a:schemeClr val="tx1"/>
                </a:solidFill>
              </a:rPr>
              <a:t>≥30.0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5DA8EF28-6E73-451E-AF6D-7AF8A0B3D7D4}"/>
              </a:ext>
            </a:extLst>
          </p:cNvPr>
          <p:cNvSpPr/>
          <p:nvPr/>
        </p:nvSpPr>
        <p:spPr>
          <a:xfrm>
            <a:off x="4940300" y="5300663"/>
            <a:ext cx="160338" cy="160337"/>
          </a:xfrm>
          <a:prstGeom prst="ellipse">
            <a:avLst/>
          </a:prstGeom>
          <a:solidFill>
            <a:srgbClr val="0066FF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49BEAC42-71E5-4F5F-AC7D-F73352147F5D}"/>
              </a:ext>
            </a:extLst>
          </p:cNvPr>
          <p:cNvGrpSpPr>
            <a:grpSpLocks/>
          </p:cNvGrpSpPr>
          <p:nvPr/>
        </p:nvGrpSpPr>
        <p:grpSpPr bwMode="auto">
          <a:xfrm>
            <a:off x="661988" y="1219200"/>
            <a:ext cx="3794125" cy="682625"/>
            <a:chOff x="2149" y="863"/>
            <a:chExt cx="1551" cy="389"/>
          </a:xfrm>
        </p:grpSpPr>
        <p:sp>
          <p:nvSpPr>
            <p:cNvPr id="2072" name="Rectangle 34">
              <a:extLst>
                <a:ext uri="{FF2B5EF4-FFF2-40B4-BE49-F238E27FC236}">
                  <a16:creationId xmlns:a16="http://schemas.microsoft.com/office/drawing/2014/main" id="{67025DBD-F365-45E9-9CFD-202022087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2400" b="1"/>
                <a:t>BMI Categories </a:t>
              </a:r>
            </a:p>
          </p:txBody>
        </p:sp>
        <p:sp>
          <p:nvSpPr>
            <p:cNvPr id="2073" name="Rectangle 35">
              <a:extLst>
                <a:ext uri="{FF2B5EF4-FFF2-40B4-BE49-F238E27FC236}">
                  <a16:creationId xmlns:a16="http://schemas.microsoft.com/office/drawing/2014/main" id="{A01C89C2-015C-4AEC-B495-2B6973E32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4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157FBBBA-AADD-4C22-960E-456B3FB0CD83}"/>
              </a:ext>
            </a:extLst>
          </p:cNvPr>
          <p:cNvGrpSpPr>
            <a:grpSpLocks/>
          </p:cNvGrpSpPr>
          <p:nvPr/>
        </p:nvGrpSpPr>
        <p:grpSpPr bwMode="auto">
          <a:xfrm>
            <a:off x="4651375" y="1219200"/>
            <a:ext cx="3794125" cy="682625"/>
            <a:chOff x="2149" y="863"/>
            <a:chExt cx="1551" cy="389"/>
          </a:xfrm>
        </p:grpSpPr>
        <p:sp>
          <p:nvSpPr>
            <p:cNvPr id="2070" name="Rectangle 34">
              <a:extLst>
                <a:ext uri="{FF2B5EF4-FFF2-40B4-BE49-F238E27FC236}">
                  <a16:creationId xmlns:a16="http://schemas.microsoft.com/office/drawing/2014/main" id="{357AF5C2-ABF6-4EF7-9871-5316F4786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2400" b="1"/>
                <a:t>BMI Cut-offs (kg/m</a:t>
              </a:r>
              <a:r>
                <a:rPr lang="en-US" altLang="fr-FR" sz="2400" b="1" baseline="30000"/>
                <a:t>2</a:t>
              </a:r>
              <a:r>
                <a:rPr lang="en-US" altLang="fr-FR" sz="2400" b="1"/>
                <a:t>) </a:t>
              </a:r>
            </a:p>
          </p:txBody>
        </p:sp>
        <p:sp>
          <p:nvSpPr>
            <p:cNvPr id="2071" name="Rectangle 35">
              <a:extLst>
                <a:ext uri="{FF2B5EF4-FFF2-40B4-BE49-F238E27FC236}">
                  <a16:creationId xmlns:a16="http://schemas.microsoft.com/office/drawing/2014/main" id="{BDAF48E8-3AE2-4C1C-BF85-45A09D0F3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400" b="1"/>
            </a:p>
          </p:txBody>
        </p:sp>
      </p:grpSp>
      <p:sp>
        <p:nvSpPr>
          <p:cNvPr id="13" name="Ellipse 12">
            <a:extLst>
              <a:ext uri="{FF2B5EF4-FFF2-40B4-BE49-F238E27FC236}">
                <a16:creationId xmlns:a16="http://schemas.microsoft.com/office/drawing/2014/main" id="{C7F16F26-4842-4C23-A569-9F12766FB373}"/>
              </a:ext>
            </a:extLst>
          </p:cNvPr>
          <p:cNvSpPr/>
          <p:nvPr/>
        </p:nvSpPr>
        <p:spPr>
          <a:xfrm>
            <a:off x="950913" y="4365625"/>
            <a:ext cx="160337" cy="160338"/>
          </a:xfrm>
          <a:prstGeom prst="ellipse">
            <a:avLst/>
          </a:prstGeom>
          <a:solidFill>
            <a:srgbClr val="66FF33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37</Words>
  <Application>Microsoft Office PowerPoint</Application>
  <PresentationFormat>Affichage à l'écran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BMI CATEGORIES FOR CLASSIFYING NORMAL WEIGHT, OVERWEIGHT, AND OBESITY IN CAUCASIANS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BMI CATEGORIES FOR CLASSIFYING NORMAL WEIGHT, OVERWEIGHT, AND OBESITY IN CAUCASIANS</dc:description>
  <cp:lastModifiedBy>Isabelle Martineau</cp:lastModifiedBy>
  <cp:revision>658</cp:revision>
  <dcterms:created xsi:type="dcterms:W3CDTF">2007-08-27T23:55:38Z</dcterms:created>
  <dcterms:modified xsi:type="dcterms:W3CDTF">2022-11-30T19:11:18Z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BMI CATEGORIES FOR CLASSIFYING NORMAL WEIGHT, OVERWEIGHT, AND OBESITY IN CAUCASIANS</vt:lpwstr>
  </property>
</Properties>
</file>