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403049DC-21E4-4C0B-B11B-824DFD708D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54AD5B93-6F30-4D02-A227-AAAB0DF253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09DEB525-F105-4305-A5D7-9E9259409AF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D0579FE2-59A9-48E0-A728-A89FE443DF0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DF968-0EBE-4156-98DC-7BEFA22FA36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9D250E5-8CE2-412C-90C0-769AC73EC2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39588270-BFDB-412A-AA67-DF44F706A8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1C528AC-5823-40BF-8F38-71F87A88104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34B69B8A-9523-4016-AB0E-E5BFD8CAC0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8045A5EE-876E-4D99-A200-8D45840C37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A26C9149-A945-454F-B4F3-3F3EDE8A4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DA1499-8C5D-4C9C-BF72-77EC779A026D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CE19F70E-4E9B-4F57-B81F-5DA91D0DE0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D931B14C-EF43-45E1-B261-FD2F4849C0B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AFFE14-4BB3-47E5-BA77-8A334BF557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8506D1-2217-43E7-BDDD-33E2721A55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3EA34A6-8554-49A5-BDD9-0D9C022343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AA93E89C-4500-412D-9DAD-397E5825C3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46076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910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782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679205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178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05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0396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214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976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59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40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701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5843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97561A39-2B2B-4473-8EAC-216198D4A1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97AEA03B-F454-42B2-B8A4-BCBDFC4807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E44C7FFF-006D-4A60-B779-72D4DB5598C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19F148F9-F1BF-45E3-8617-CE1E8BCFAB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E06D059-B456-4852-95A8-5980FE3731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EA07342A-6EBB-41C1-BC9C-8017D427A5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1E1DD980-BABC-423F-BD42-AA9DB7A4D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4207EF14-3215-4237-AE1C-D4E0BE8530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713A2C12-7613-40A4-9B39-3F3E7BF0D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 3" descr="46-Hypertension-Fig3-FILM_fond.png">
            <a:extLst>
              <a:ext uri="{FF2B5EF4-FFF2-40B4-BE49-F238E27FC236}">
                <a16:creationId xmlns:a16="http://schemas.microsoft.com/office/drawing/2014/main" id="{A64701B7-D39E-411A-9AD8-6CA60A936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1797050"/>
            <a:ext cx="8720137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re 1">
            <a:extLst>
              <a:ext uri="{FF2B5EF4-FFF2-40B4-BE49-F238E27FC236}">
                <a16:creationId xmlns:a16="http://schemas.microsoft.com/office/drawing/2014/main" id="{B06D8B33-AF74-49EB-BD8D-8AFA3B8B7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00025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CHANGES IN BLOOD PRESSURE WITH AGE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C809B6F1-759D-4829-A44E-2C960C26E88A}"/>
              </a:ext>
            </a:extLst>
          </p:cNvPr>
          <p:cNvGrpSpPr>
            <a:grpSpLocks/>
          </p:cNvGrpSpPr>
          <p:nvPr/>
        </p:nvGrpSpPr>
        <p:grpSpPr bwMode="auto">
          <a:xfrm>
            <a:off x="735013" y="1409700"/>
            <a:ext cx="2152650" cy="311150"/>
            <a:chOff x="2229" y="714"/>
            <a:chExt cx="1032" cy="511"/>
          </a:xfrm>
        </p:grpSpPr>
        <p:sp>
          <p:nvSpPr>
            <p:cNvPr id="5156" name="Rectangle 34">
              <a:extLst>
                <a:ext uri="{FF2B5EF4-FFF2-40B4-BE49-F238E27FC236}">
                  <a16:creationId xmlns:a16="http://schemas.microsoft.com/office/drawing/2014/main" id="{6290FF5F-A077-4BC1-9EAF-6B14D3ABF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Men </a:t>
              </a:r>
            </a:p>
          </p:txBody>
        </p:sp>
        <p:sp>
          <p:nvSpPr>
            <p:cNvPr id="5157" name="Rectangle 35">
              <a:extLst>
                <a:ext uri="{FF2B5EF4-FFF2-40B4-BE49-F238E27FC236}">
                  <a16:creationId xmlns:a16="http://schemas.microsoft.com/office/drawing/2014/main" id="{1DAEDAA9-9683-4C28-BA8E-A682FE8B3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75A482EE-ADDE-4369-891A-643BE16C269A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1409700"/>
            <a:ext cx="2152650" cy="311150"/>
            <a:chOff x="2229" y="714"/>
            <a:chExt cx="1032" cy="511"/>
          </a:xfrm>
        </p:grpSpPr>
        <p:sp>
          <p:nvSpPr>
            <p:cNvPr id="5154" name="Rectangle 34">
              <a:extLst>
                <a:ext uri="{FF2B5EF4-FFF2-40B4-BE49-F238E27FC236}">
                  <a16:creationId xmlns:a16="http://schemas.microsoft.com/office/drawing/2014/main" id="{C7447A8D-867A-4C60-A7AC-BF1E93C3B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Women </a:t>
              </a:r>
            </a:p>
          </p:txBody>
        </p:sp>
        <p:sp>
          <p:nvSpPr>
            <p:cNvPr id="5155" name="Rectangle 35">
              <a:extLst>
                <a:ext uri="{FF2B5EF4-FFF2-40B4-BE49-F238E27FC236}">
                  <a16:creationId xmlns:a16="http://schemas.microsoft.com/office/drawing/2014/main" id="{1045D2F9-8D80-4E25-BD43-C2BC76A9E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sp>
        <p:nvSpPr>
          <p:cNvPr id="5126" name="Rectangle 37">
            <a:extLst>
              <a:ext uri="{FF2B5EF4-FFF2-40B4-BE49-F238E27FC236}">
                <a16:creationId xmlns:a16="http://schemas.microsoft.com/office/drawing/2014/main" id="{C60CDF32-6B46-406B-87C4-A564A90E5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0238" y="6356350"/>
            <a:ext cx="3209925" cy="369888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From Burt VL et al. Hypertension 1995; 25: 305-13</a:t>
            </a:r>
          </a:p>
          <a:p>
            <a:pPr eaLnBrk="1" hangingPunct="1"/>
            <a:r>
              <a:rPr lang="fr-CA" altLang="fr-FR" sz="1000"/>
              <a:t>Reproduced with permission</a:t>
            </a:r>
          </a:p>
        </p:txBody>
      </p:sp>
      <p:sp>
        <p:nvSpPr>
          <p:cNvPr id="12" name="Rogner un rectangle à un seul coin 11">
            <a:extLst>
              <a:ext uri="{FF2B5EF4-FFF2-40B4-BE49-F238E27FC236}">
                <a16:creationId xmlns:a16="http://schemas.microsoft.com/office/drawing/2014/main" id="{993A3F93-5980-4F2B-B279-D6FD85A4DBE6}"/>
              </a:ext>
            </a:extLst>
          </p:cNvPr>
          <p:cNvSpPr/>
          <p:nvPr/>
        </p:nvSpPr>
        <p:spPr>
          <a:xfrm flipH="1">
            <a:off x="1990161" y="976955"/>
            <a:ext cx="1658473" cy="35899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>
              <a:defRPr/>
            </a:pPr>
            <a:r>
              <a:rPr lang="fr-CA" sz="1050" b="1" kern="100" dirty="0">
                <a:solidFill>
                  <a:schemeClr val="tx1"/>
                </a:solidFill>
              </a:rPr>
              <a:t>Non-</a:t>
            </a:r>
            <a:r>
              <a:rPr lang="fr-CA" sz="1050" b="1" kern="100" dirty="0" err="1">
                <a:solidFill>
                  <a:schemeClr val="tx1"/>
                </a:solidFill>
              </a:rPr>
              <a:t>Hispanic</a:t>
            </a:r>
            <a:r>
              <a:rPr lang="fr-CA" sz="1050" b="1" kern="100" dirty="0">
                <a:solidFill>
                  <a:schemeClr val="tx1"/>
                </a:solidFill>
              </a:rPr>
              <a:t> black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15E6732-B16C-4D6B-86D3-36CF6134A452}"/>
              </a:ext>
            </a:extLst>
          </p:cNvPr>
          <p:cNvCxnSpPr>
            <a:stCxn id="0" idx="0"/>
          </p:cNvCxnSpPr>
          <p:nvPr/>
        </p:nvCxnSpPr>
        <p:spPr>
          <a:xfrm rot="10800000" flipH="1">
            <a:off x="2025650" y="1155700"/>
            <a:ext cx="21590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gner un rectangle à un seul coin 15">
            <a:extLst>
              <a:ext uri="{FF2B5EF4-FFF2-40B4-BE49-F238E27FC236}">
                <a16:creationId xmlns:a16="http://schemas.microsoft.com/office/drawing/2014/main" id="{8BB7B2CB-E7EC-455D-A5D6-2586AF113FB8}"/>
              </a:ext>
            </a:extLst>
          </p:cNvPr>
          <p:cNvSpPr/>
          <p:nvPr/>
        </p:nvSpPr>
        <p:spPr>
          <a:xfrm flipH="1">
            <a:off x="3711385" y="976955"/>
            <a:ext cx="1658473" cy="35899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>
              <a:defRPr/>
            </a:pPr>
            <a:r>
              <a:rPr lang="fr-CA" sz="1050" b="1" kern="100" dirty="0">
                <a:solidFill>
                  <a:schemeClr val="tx1"/>
                </a:solidFill>
              </a:rPr>
              <a:t>Non-</a:t>
            </a:r>
            <a:r>
              <a:rPr lang="fr-CA" sz="1050" b="1" kern="100" dirty="0" err="1">
                <a:solidFill>
                  <a:schemeClr val="tx1"/>
                </a:solidFill>
              </a:rPr>
              <a:t>Hispanic</a:t>
            </a:r>
            <a:r>
              <a:rPr lang="fr-CA" sz="1050" b="1" kern="100" dirty="0">
                <a:solidFill>
                  <a:schemeClr val="tx1"/>
                </a:solidFill>
              </a:rPr>
              <a:t> white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159895A-2381-4CF0-8A6F-A3351663A4F3}"/>
              </a:ext>
            </a:extLst>
          </p:cNvPr>
          <p:cNvCxnSpPr/>
          <p:nvPr/>
        </p:nvCxnSpPr>
        <p:spPr>
          <a:xfrm rot="10800000" flipH="1">
            <a:off x="3729038" y="1155700"/>
            <a:ext cx="277812" cy="0"/>
          </a:xfrm>
          <a:prstGeom prst="line">
            <a:avLst/>
          </a:prstGeom>
          <a:ln w="34925">
            <a:solidFill>
              <a:srgbClr val="00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C09FCEC1-483F-48FD-9476-E778093E74C3}"/>
              </a:ext>
            </a:extLst>
          </p:cNvPr>
          <p:cNvSpPr/>
          <p:nvPr/>
        </p:nvSpPr>
        <p:spPr>
          <a:xfrm flipH="1">
            <a:off x="5432609" y="967990"/>
            <a:ext cx="1658473" cy="35899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>
              <a:defRPr/>
            </a:pPr>
            <a:r>
              <a:rPr lang="fr-CA" sz="1050" b="1" kern="100" dirty="0" err="1">
                <a:solidFill>
                  <a:schemeClr val="tx1"/>
                </a:solidFill>
              </a:rPr>
              <a:t>Mexican</a:t>
            </a:r>
            <a:r>
              <a:rPr lang="fr-CA" sz="1050" b="1" kern="100" dirty="0">
                <a:solidFill>
                  <a:schemeClr val="tx1"/>
                </a:solidFill>
              </a:rPr>
              <a:t> American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A673EFE7-5F3F-449C-8F9B-F66C40140A92}"/>
              </a:ext>
            </a:extLst>
          </p:cNvPr>
          <p:cNvCxnSpPr/>
          <p:nvPr/>
        </p:nvCxnSpPr>
        <p:spPr>
          <a:xfrm rot="10800000" flipH="1">
            <a:off x="5459413" y="1147763"/>
            <a:ext cx="215900" cy="0"/>
          </a:xfrm>
          <a:prstGeom prst="line">
            <a:avLst/>
          </a:prstGeom>
          <a:ln w="28575">
            <a:solidFill>
              <a:srgbClr val="154D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FA4C57D6-8DB0-4427-A4D8-546BBD78E0EC}"/>
              </a:ext>
            </a:extLst>
          </p:cNvPr>
          <p:cNvSpPr/>
          <p:nvPr/>
        </p:nvSpPr>
        <p:spPr>
          <a:xfrm flipH="1">
            <a:off x="1944688" y="923925"/>
            <a:ext cx="5181600" cy="447675"/>
          </a:xfrm>
          <a:prstGeom prst="snip1Rect">
            <a:avLst>
              <a:gd name="adj" fmla="val 8975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41053A6E-6842-4221-8792-86E10A5EAC51}"/>
              </a:ext>
            </a:extLst>
          </p:cNvPr>
          <p:cNvSpPr/>
          <p:nvPr/>
        </p:nvSpPr>
        <p:spPr>
          <a:xfrm flipH="1">
            <a:off x="2590804" y="1873423"/>
            <a:ext cx="1766046" cy="197423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050" b="1" kern="100" dirty="0" err="1">
                <a:solidFill>
                  <a:schemeClr val="tx1"/>
                </a:solidFill>
              </a:rPr>
              <a:t>Systolic</a:t>
            </a:r>
            <a:r>
              <a:rPr lang="fr-CA" sz="1050" b="1" kern="100" dirty="0">
                <a:solidFill>
                  <a:schemeClr val="tx1"/>
                </a:solidFill>
              </a:rPr>
              <a:t> </a:t>
            </a:r>
            <a:r>
              <a:rPr lang="fr-CA" sz="1050" b="1" kern="100" dirty="0" err="1">
                <a:solidFill>
                  <a:schemeClr val="tx1"/>
                </a:solidFill>
              </a:rPr>
              <a:t>blood</a:t>
            </a:r>
            <a:r>
              <a:rPr lang="fr-CA" sz="1050" b="1" kern="100" dirty="0">
                <a:solidFill>
                  <a:schemeClr val="tx1"/>
                </a:solidFill>
              </a:rPr>
              <a:t> pressure</a:t>
            </a:r>
          </a:p>
        </p:txBody>
      </p:sp>
      <p:sp>
        <p:nvSpPr>
          <p:cNvPr id="23" name="Rogner un rectangle à un seul coin 22">
            <a:extLst>
              <a:ext uri="{FF2B5EF4-FFF2-40B4-BE49-F238E27FC236}">
                <a16:creationId xmlns:a16="http://schemas.microsoft.com/office/drawing/2014/main" id="{EBEA0F8F-7E38-4FFE-85F9-EE83AA48771F}"/>
              </a:ext>
            </a:extLst>
          </p:cNvPr>
          <p:cNvSpPr/>
          <p:nvPr/>
        </p:nvSpPr>
        <p:spPr>
          <a:xfrm flipH="1">
            <a:off x="7109015" y="1882387"/>
            <a:ext cx="1766046" cy="197423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050" b="1" kern="100" dirty="0" err="1">
                <a:solidFill>
                  <a:schemeClr val="tx1"/>
                </a:solidFill>
              </a:rPr>
              <a:t>Systolic</a:t>
            </a:r>
            <a:r>
              <a:rPr lang="fr-CA" sz="1050" b="1" kern="100" dirty="0">
                <a:solidFill>
                  <a:schemeClr val="tx1"/>
                </a:solidFill>
              </a:rPr>
              <a:t> </a:t>
            </a:r>
            <a:r>
              <a:rPr lang="fr-CA" sz="1050" b="1" kern="100" dirty="0" err="1">
                <a:solidFill>
                  <a:schemeClr val="tx1"/>
                </a:solidFill>
              </a:rPr>
              <a:t>blood</a:t>
            </a:r>
            <a:r>
              <a:rPr lang="fr-CA" sz="1050" b="1" kern="100" dirty="0">
                <a:solidFill>
                  <a:schemeClr val="tx1"/>
                </a:solidFill>
              </a:rPr>
              <a:t> pressure</a:t>
            </a:r>
          </a:p>
        </p:txBody>
      </p:sp>
      <p:sp>
        <p:nvSpPr>
          <p:cNvPr id="24" name="Rogner un rectangle à un seul coin 23">
            <a:extLst>
              <a:ext uri="{FF2B5EF4-FFF2-40B4-BE49-F238E27FC236}">
                <a16:creationId xmlns:a16="http://schemas.microsoft.com/office/drawing/2014/main" id="{C90877BF-75A6-4BE7-84D9-5AFE1AA61D67}"/>
              </a:ext>
            </a:extLst>
          </p:cNvPr>
          <p:cNvSpPr/>
          <p:nvPr/>
        </p:nvSpPr>
        <p:spPr>
          <a:xfrm flipH="1">
            <a:off x="2563909" y="4007024"/>
            <a:ext cx="1766046" cy="197423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050" b="1" kern="100" dirty="0" err="1">
                <a:solidFill>
                  <a:schemeClr val="tx1"/>
                </a:solidFill>
              </a:rPr>
              <a:t>Diastolic</a:t>
            </a:r>
            <a:r>
              <a:rPr lang="fr-CA" sz="1050" b="1" kern="100" dirty="0">
                <a:solidFill>
                  <a:schemeClr val="tx1"/>
                </a:solidFill>
              </a:rPr>
              <a:t> </a:t>
            </a:r>
            <a:r>
              <a:rPr lang="fr-CA" sz="1050" b="1" kern="100" dirty="0" err="1">
                <a:solidFill>
                  <a:schemeClr val="tx1"/>
                </a:solidFill>
              </a:rPr>
              <a:t>blood</a:t>
            </a:r>
            <a:r>
              <a:rPr lang="fr-CA" sz="1050" b="1" kern="100" dirty="0">
                <a:solidFill>
                  <a:schemeClr val="tx1"/>
                </a:solidFill>
              </a:rPr>
              <a:t> pressure</a:t>
            </a:r>
          </a:p>
        </p:txBody>
      </p:sp>
      <p:sp>
        <p:nvSpPr>
          <p:cNvPr id="25" name="Rogner un rectangle à un seul coin 24">
            <a:extLst>
              <a:ext uri="{FF2B5EF4-FFF2-40B4-BE49-F238E27FC236}">
                <a16:creationId xmlns:a16="http://schemas.microsoft.com/office/drawing/2014/main" id="{5F319E49-7652-4C18-B2B3-C929785509CD}"/>
              </a:ext>
            </a:extLst>
          </p:cNvPr>
          <p:cNvSpPr/>
          <p:nvPr/>
        </p:nvSpPr>
        <p:spPr>
          <a:xfrm flipH="1">
            <a:off x="7082120" y="3980130"/>
            <a:ext cx="1766046" cy="197423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050" b="1" kern="100" dirty="0" err="1">
                <a:solidFill>
                  <a:schemeClr val="tx1"/>
                </a:solidFill>
              </a:rPr>
              <a:t>Diastolic</a:t>
            </a:r>
            <a:r>
              <a:rPr lang="fr-CA" sz="1050" b="1" kern="100" dirty="0">
                <a:solidFill>
                  <a:schemeClr val="tx1"/>
                </a:solidFill>
              </a:rPr>
              <a:t> </a:t>
            </a:r>
            <a:r>
              <a:rPr lang="fr-CA" sz="1050" b="1" kern="100" dirty="0" err="1">
                <a:solidFill>
                  <a:schemeClr val="tx1"/>
                </a:solidFill>
              </a:rPr>
              <a:t>blood</a:t>
            </a:r>
            <a:r>
              <a:rPr lang="fr-CA" sz="1050" b="1" kern="100" dirty="0">
                <a:solidFill>
                  <a:schemeClr val="tx1"/>
                </a:solidFill>
              </a:rPr>
              <a:t> pressure</a:t>
            </a:r>
          </a:p>
        </p:txBody>
      </p:sp>
      <p:sp>
        <p:nvSpPr>
          <p:cNvPr id="5152" name="ZoneTexte 25">
            <a:extLst>
              <a:ext uri="{FF2B5EF4-FFF2-40B4-BE49-F238E27FC236}">
                <a16:creationId xmlns:a16="http://schemas.microsoft.com/office/drawing/2014/main" id="{41EC4FFA-7FEF-4D93-90F0-065614A9C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5953125"/>
            <a:ext cx="474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Age</a:t>
            </a:r>
          </a:p>
        </p:txBody>
      </p:sp>
      <p:sp>
        <p:nvSpPr>
          <p:cNvPr id="5153" name="ZoneTexte 26">
            <a:extLst>
              <a:ext uri="{FF2B5EF4-FFF2-40B4-BE49-F238E27FC236}">
                <a16:creationId xmlns:a16="http://schemas.microsoft.com/office/drawing/2014/main" id="{142D899A-1CF3-41F6-A529-93A6A078F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53125"/>
            <a:ext cx="474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43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CHANGES IN BLOOD PRESSURE WITH 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2022-11-30T18:26:08Z</dcterms:modified>
</cp:coreProperties>
</file>