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1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26" r:id="rId2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F9E"/>
    <a:srgbClr val="0066CC"/>
    <a:srgbClr val="CCECFF"/>
    <a:srgbClr val="0000FF"/>
    <a:srgbClr val="0066FF"/>
    <a:srgbClr val="3399FF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41" autoAdjust="0"/>
    <p:restoredTop sz="94646" autoAdjust="0"/>
  </p:normalViewPr>
  <p:slideViewPr>
    <p:cSldViewPr snapToGrid="0">
      <p:cViewPr varScale="1">
        <p:scale>
          <a:sx n="111" d="100"/>
          <a:sy n="111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490" y="-90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7EA4E15E-CC51-4EA0-8D73-CB2E72ABBCE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D70F885E-EFDD-4823-99E8-3C7E10A3EDE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0" name="Rectangle 4">
            <a:extLst>
              <a:ext uri="{FF2B5EF4-FFF2-40B4-BE49-F238E27FC236}">
                <a16:creationId xmlns:a16="http://schemas.microsoft.com/office/drawing/2014/main" id="{42C54F3E-86C4-42E6-A4FA-EECF74C8A1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B3F2354F-80A8-4E1D-8410-4333E46EFF6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1F02051-B4F2-4523-9175-49A45BCA11B3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0B9DBA77-9569-49B6-AC7C-A6CE192D28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F3451DEB-FB5F-4759-91EB-F2E46308A8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5F7E5D27-3A7F-4BC1-8341-31F8D18E9DB6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9749" name="Rectangle 5">
            <a:extLst>
              <a:ext uri="{FF2B5EF4-FFF2-40B4-BE49-F238E27FC236}">
                <a16:creationId xmlns:a16="http://schemas.microsoft.com/office/drawing/2014/main" id="{34417C1E-EA65-45FC-9007-23F54B871B0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/>
              <a:t>Cliquez pour modifier les styles du texte du masque</a:t>
            </a:r>
          </a:p>
          <a:p>
            <a:pPr lvl="1"/>
            <a:r>
              <a:rPr lang="fr-CA" noProof="0"/>
              <a:t>Deuxième niveau</a:t>
            </a:r>
          </a:p>
          <a:p>
            <a:pPr lvl="2"/>
            <a:r>
              <a:rPr lang="fr-CA" noProof="0"/>
              <a:t>Troisième niveau</a:t>
            </a:r>
          </a:p>
          <a:p>
            <a:pPr lvl="3"/>
            <a:r>
              <a:rPr lang="fr-CA" noProof="0"/>
              <a:t>Quatrième niveau</a:t>
            </a:r>
          </a:p>
          <a:p>
            <a:pPr lvl="4"/>
            <a:r>
              <a:rPr lang="fr-CA" noProof="0"/>
              <a:t>Cinquième niveau</a:t>
            </a:r>
          </a:p>
        </p:txBody>
      </p:sp>
      <p:sp>
        <p:nvSpPr>
          <p:cNvPr id="159750" name="Rectangle 6">
            <a:extLst>
              <a:ext uri="{FF2B5EF4-FFF2-40B4-BE49-F238E27FC236}">
                <a16:creationId xmlns:a16="http://schemas.microsoft.com/office/drawing/2014/main" id="{2874F87D-DCF9-4245-8DF9-E67A403480F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9751" name="Rectangle 7">
            <a:extLst>
              <a:ext uri="{FF2B5EF4-FFF2-40B4-BE49-F238E27FC236}">
                <a16:creationId xmlns:a16="http://schemas.microsoft.com/office/drawing/2014/main" id="{D67D0D7E-5485-42E1-872B-D152262631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FC67F2B-4F2B-41F7-83FC-C0ED6A4D38F3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6E62347D-2038-42FA-A9CC-C48E32E38E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Line 4">
            <a:extLst>
              <a:ext uri="{FF2B5EF4-FFF2-40B4-BE49-F238E27FC236}">
                <a16:creationId xmlns:a16="http://schemas.microsoft.com/office/drawing/2014/main" id="{E14348BE-409A-46A9-A9B1-2E3C26F6083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8937625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68D263-02AB-417D-A30C-8F59BFD6EBE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273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CD6295-796B-4DEB-A3D9-A9D28DBB41C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32DF0DF-3CEB-4FB4-8D56-CBCE48103A2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pic>
        <p:nvPicPr>
          <p:cNvPr id="8" name="Picture 13">
            <a:extLst>
              <a:ext uri="{FF2B5EF4-FFF2-40B4-BE49-F238E27FC236}">
                <a16:creationId xmlns:a16="http://schemas.microsoft.com/office/drawing/2014/main" id="{9CDD1F0A-86CF-41F8-8C0C-AD1D9E1EB7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63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657225" y="1179513"/>
            <a:ext cx="7772400" cy="1470025"/>
          </a:xfrm>
          <a:solidFill>
            <a:schemeClr val="accent1"/>
          </a:solidFill>
          <a:ln w="28575">
            <a:solidFill>
              <a:schemeClr val="bg1"/>
            </a:solidFill>
          </a:ln>
        </p:spPr>
        <p:txBody>
          <a:bodyPr/>
          <a:lstStyle>
            <a:lvl1pPr algn="ctr">
              <a:defRPr sz="4000" b="0"/>
            </a:lvl1pPr>
          </a:lstStyle>
          <a:p>
            <a:r>
              <a:rPr lang="fr-CA"/>
              <a:t>Cliquez et modifiez le titre</a:t>
            </a:r>
          </a:p>
        </p:txBody>
      </p:sp>
    </p:spTree>
    <p:extLst>
      <p:ext uri="{BB962C8B-B14F-4D97-AF65-F5344CB8AC3E}">
        <p14:creationId xmlns:p14="http://schemas.microsoft.com/office/powerpoint/2010/main" val="153853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896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5425" y="188913"/>
            <a:ext cx="2130425" cy="58959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79388" y="188913"/>
            <a:ext cx="6243637" cy="58959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2091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76250" y="1179513"/>
            <a:ext cx="8229600" cy="4905375"/>
          </a:xfrm>
        </p:spPr>
        <p:txBody>
          <a:bodyPr/>
          <a:lstStyle/>
          <a:p>
            <a:pPr lvl="0"/>
            <a:endParaRPr lang="fr-CA" noProof="0"/>
          </a:p>
        </p:txBody>
      </p:sp>
    </p:spTree>
    <p:extLst>
      <p:ext uri="{BB962C8B-B14F-4D97-AF65-F5344CB8AC3E}">
        <p14:creationId xmlns:p14="http://schemas.microsoft.com/office/powerpoint/2010/main" val="3698109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572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67250" y="1179513"/>
            <a:ext cx="4038600" cy="23764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67250" y="3708400"/>
            <a:ext cx="4038600" cy="23764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0088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1922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4006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6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67250" y="1179513"/>
            <a:ext cx="4038600" cy="4905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8105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645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50442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798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42578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7925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>
            <a:extLst>
              <a:ext uri="{FF2B5EF4-FFF2-40B4-BE49-F238E27FC236}">
                <a16:creationId xmlns:a16="http://schemas.microsoft.com/office/drawing/2014/main" id="{370BE5E2-A598-413A-BC06-1A25CF6FD6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4">
            <a:extLst>
              <a:ext uri="{FF2B5EF4-FFF2-40B4-BE49-F238E27FC236}">
                <a16:creationId xmlns:a16="http://schemas.microsoft.com/office/drawing/2014/main" id="{A6804226-D9D0-450C-8094-5D077E3EA7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8D3DAF23-063D-4454-85A7-E638622D78B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4BAB3145-D3B2-49D7-9B70-8E65C681404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r>
              <a:rPr lang="fr-CA" sz="1000">
                <a:latin typeface="Arial" charset="0"/>
              </a:rPr>
              <a:t>Source: International Chair on Cardiometabolic Risk</a:t>
            </a:r>
          </a:p>
          <a:p>
            <a:pPr>
              <a:defRPr/>
            </a:pPr>
            <a:r>
              <a:rPr lang="fr-CA" sz="1000">
                <a:latin typeface="Arial" charset="0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81A0FAD2-BDD0-47B1-BF48-D16E111D336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826F0A47-6929-4E17-B79B-0B3D7683041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CA">
              <a:latin typeface="Arial" charset="0"/>
            </a:endParaRPr>
          </a:p>
        </p:txBody>
      </p:sp>
      <p:sp>
        <p:nvSpPr>
          <p:cNvPr id="4104" name="Rectangle 11">
            <a:extLst>
              <a:ext uri="{FF2B5EF4-FFF2-40B4-BE49-F238E27FC236}">
                <a16:creationId xmlns:a16="http://schemas.microsoft.com/office/drawing/2014/main" id="{7E8382F8-57A2-47B4-AF94-D99A91956F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4105" name="Picture 18">
            <a:extLst>
              <a:ext uri="{FF2B5EF4-FFF2-40B4-BE49-F238E27FC236}">
                <a16:creationId xmlns:a16="http://schemas.microsoft.com/office/drawing/2014/main" id="{3D6F6809-00E7-4C46-A108-186894F9524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6" name="Rectangle 20">
            <a:extLst>
              <a:ext uri="{FF2B5EF4-FFF2-40B4-BE49-F238E27FC236}">
                <a16:creationId xmlns:a16="http://schemas.microsoft.com/office/drawing/2014/main" id="{A7E93383-5E76-4E22-9291-E9D21595C8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52" r:id="rId2"/>
    <p:sldLayoutId id="2147484151" r:id="rId3"/>
    <p:sldLayoutId id="2147484150" r:id="rId4"/>
    <p:sldLayoutId id="2147484149" r:id="rId5"/>
    <p:sldLayoutId id="2147484148" r:id="rId6"/>
    <p:sldLayoutId id="2147484147" r:id="rId7"/>
    <p:sldLayoutId id="2147484146" r:id="rId8"/>
    <p:sldLayoutId id="2147484145" r:id="rId9"/>
    <p:sldLayoutId id="2147484144" r:id="rId10"/>
    <p:sldLayoutId id="2147484143" r:id="rId11"/>
    <p:sldLayoutId id="2147484142" r:id="rId12"/>
    <p:sldLayoutId id="214748414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Image 40" descr="24-Atherogenic_Dyslipide_fig3-FILM_fond.png">
            <a:extLst>
              <a:ext uri="{FF2B5EF4-FFF2-40B4-BE49-F238E27FC236}">
                <a16:creationId xmlns:a16="http://schemas.microsoft.com/office/drawing/2014/main" id="{21494141-1EBB-40E3-BB7E-B2DF36F5DC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930275"/>
            <a:ext cx="8248650" cy="576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itre 1">
            <a:extLst>
              <a:ext uri="{FF2B5EF4-FFF2-40B4-BE49-F238E27FC236}">
                <a16:creationId xmlns:a16="http://schemas.microsoft.com/office/drawing/2014/main" id="{B9DFB047-9BE7-4CB1-BB83-1FE84BF22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188913"/>
            <a:ext cx="8280400" cy="400050"/>
          </a:xfrm>
        </p:spPr>
        <p:txBody>
          <a:bodyPr/>
          <a:lstStyle/>
          <a:p>
            <a:r>
              <a:rPr lang="fr-CA" altLang="fr-FR" sz="2000">
                <a:solidFill>
                  <a:schemeClr val="tx1"/>
                </a:solidFill>
              </a:rPr>
              <a:t>CHOLESTEROL TRANSPORT AND METABOLISM</a:t>
            </a:r>
            <a:endParaRPr lang="fr-FR" altLang="fr-FR" sz="2000">
              <a:solidFill>
                <a:schemeClr val="tx1"/>
              </a:solidFill>
            </a:endParaRPr>
          </a:p>
        </p:txBody>
      </p:sp>
      <p:sp>
        <p:nvSpPr>
          <p:cNvPr id="11268" name="ZoneTexte 4">
            <a:extLst>
              <a:ext uri="{FF2B5EF4-FFF2-40B4-BE49-F238E27FC236}">
                <a16:creationId xmlns:a16="http://schemas.microsoft.com/office/drawing/2014/main" id="{00F598DF-87C4-4DAB-A74B-B71B7A047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1166813"/>
            <a:ext cx="968375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2000"/>
              </a:lnSpc>
            </a:pPr>
            <a:r>
              <a:rPr lang="fr-CA" altLang="fr-FR" sz="1400" b="1" i="1"/>
              <a:t>Intestinal</a:t>
            </a:r>
          </a:p>
          <a:p>
            <a:pPr algn="ctr" eaLnBrk="1" hangingPunct="1">
              <a:lnSpc>
                <a:spcPts val="2000"/>
              </a:lnSpc>
            </a:pPr>
            <a:r>
              <a:rPr lang="fr-CA" altLang="fr-FR" sz="1400" b="1" i="1"/>
              <a:t>lumen</a:t>
            </a:r>
          </a:p>
        </p:txBody>
      </p:sp>
      <p:pic>
        <p:nvPicPr>
          <p:cNvPr id="11269" name="Image 8" descr="legende.png">
            <a:extLst>
              <a:ext uri="{FF2B5EF4-FFF2-40B4-BE49-F238E27FC236}">
                <a16:creationId xmlns:a16="http://schemas.microsoft.com/office/drawing/2014/main" id="{BDB6EB38-6F04-4952-A7E8-C8B6A85D18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" y="5029200"/>
            <a:ext cx="2957513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ZoneTexte 9">
            <a:extLst>
              <a:ext uri="{FF2B5EF4-FFF2-40B4-BE49-F238E27FC236}">
                <a16:creationId xmlns:a16="http://schemas.microsoft.com/office/drawing/2014/main" id="{BE7EFC97-B190-4686-BC07-5067EEA4D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550" y="1995488"/>
            <a:ext cx="936625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100" b="1"/>
              <a:t>Dietary </a:t>
            </a:r>
          </a:p>
          <a:p>
            <a:pPr eaLnBrk="1" hangingPunct="1"/>
            <a:r>
              <a:rPr lang="fr-CA" altLang="fr-FR" sz="1100" b="1"/>
              <a:t>cholesterol</a:t>
            </a:r>
          </a:p>
        </p:txBody>
      </p:sp>
      <p:sp>
        <p:nvSpPr>
          <p:cNvPr id="11271" name="ZoneTexte 10">
            <a:extLst>
              <a:ext uri="{FF2B5EF4-FFF2-40B4-BE49-F238E27FC236}">
                <a16:creationId xmlns:a16="http://schemas.microsoft.com/office/drawing/2014/main" id="{5AF74485-0DB9-4428-AA9D-A0D3D1C3D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563" y="2970213"/>
            <a:ext cx="108585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100" b="1"/>
              <a:t>Chylomicron</a:t>
            </a:r>
          </a:p>
        </p:txBody>
      </p:sp>
      <p:sp>
        <p:nvSpPr>
          <p:cNvPr id="11272" name="ZoneTexte 11">
            <a:extLst>
              <a:ext uri="{FF2B5EF4-FFF2-40B4-BE49-F238E27FC236}">
                <a16:creationId xmlns:a16="http://schemas.microsoft.com/office/drawing/2014/main" id="{067C4FD2-47AF-4461-972D-7C1A3C718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2888" y="4073525"/>
            <a:ext cx="16414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100" b="1"/>
              <a:t>Chylomicron remnant</a:t>
            </a:r>
          </a:p>
        </p:txBody>
      </p:sp>
      <p:sp>
        <p:nvSpPr>
          <p:cNvPr id="11273" name="ZoneTexte 12">
            <a:extLst>
              <a:ext uri="{FF2B5EF4-FFF2-40B4-BE49-F238E27FC236}">
                <a16:creationId xmlns:a16="http://schemas.microsoft.com/office/drawing/2014/main" id="{F96E028F-78C5-438F-A64F-9CA6FC004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787775"/>
            <a:ext cx="466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Bile</a:t>
            </a:r>
          </a:p>
        </p:txBody>
      </p:sp>
      <p:sp>
        <p:nvSpPr>
          <p:cNvPr id="11274" name="ZoneTexte 13">
            <a:extLst>
              <a:ext uri="{FF2B5EF4-FFF2-40B4-BE49-F238E27FC236}">
                <a16:creationId xmlns:a16="http://schemas.microsoft.com/office/drawing/2014/main" id="{0D120680-FD23-4703-A720-22E5E67D6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050" y="4595813"/>
            <a:ext cx="8842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Excretion</a:t>
            </a:r>
          </a:p>
        </p:txBody>
      </p:sp>
      <p:sp>
        <p:nvSpPr>
          <p:cNvPr id="11275" name="ZoneTexte 14">
            <a:extLst>
              <a:ext uri="{FF2B5EF4-FFF2-40B4-BE49-F238E27FC236}">
                <a16:creationId xmlns:a16="http://schemas.microsoft.com/office/drawing/2014/main" id="{B8745F90-AC52-4DBE-A456-DDEE872BC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2425" y="3089275"/>
            <a:ext cx="5016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HDL</a:t>
            </a:r>
          </a:p>
        </p:txBody>
      </p:sp>
      <p:sp>
        <p:nvSpPr>
          <p:cNvPr id="11276" name="ZoneTexte 15">
            <a:extLst>
              <a:ext uri="{FF2B5EF4-FFF2-40B4-BE49-F238E27FC236}">
                <a16:creationId xmlns:a16="http://schemas.microsoft.com/office/drawing/2014/main" id="{5757E73C-E1A8-4096-91DF-B505686979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925" y="2817813"/>
            <a:ext cx="48418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LDL</a:t>
            </a:r>
          </a:p>
        </p:txBody>
      </p:sp>
      <p:sp>
        <p:nvSpPr>
          <p:cNvPr id="11277" name="ZoneTexte 16">
            <a:extLst>
              <a:ext uri="{FF2B5EF4-FFF2-40B4-BE49-F238E27FC236}">
                <a16:creationId xmlns:a16="http://schemas.microsoft.com/office/drawing/2014/main" id="{1917CC94-DAAB-4191-A609-13C4729A03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2888" y="4313238"/>
            <a:ext cx="58578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200" b="1"/>
              <a:t>VLDL</a:t>
            </a:r>
          </a:p>
        </p:txBody>
      </p:sp>
      <p:sp>
        <p:nvSpPr>
          <p:cNvPr id="11278" name="ZoneTexte 17">
            <a:extLst>
              <a:ext uri="{FF2B5EF4-FFF2-40B4-BE49-F238E27FC236}">
                <a16:creationId xmlns:a16="http://schemas.microsoft.com/office/drawing/2014/main" id="{65DA6E21-56C6-46AB-A2E9-4EB4CD003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2425" y="3616325"/>
            <a:ext cx="741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1200"/>
              </a:lnSpc>
            </a:pPr>
            <a:r>
              <a:rPr lang="fr-CA" altLang="fr-FR" sz="1100" b="1"/>
              <a:t>VLDL</a:t>
            </a:r>
          </a:p>
          <a:p>
            <a:pPr eaLnBrk="1" hangingPunct="1">
              <a:lnSpc>
                <a:spcPts val="1200"/>
              </a:lnSpc>
            </a:pPr>
            <a:r>
              <a:rPr lang="fr-CA" altLang="fr-FR" sz="1100" b="1"/>
              <a:t>remnant</a:t>
            </a:r>
          </a:p>
        </p:txBody>
      </p:sp>
      <p:sp>
        <p:nvSpPr>
          <p:cNvPr id="11279" name="ZoneTexte 18">
            <a:extLst>
              <a:ext uri="{FF2B5EF4-FFF2-40B4-BE49-F238E27FC236}">
                <a16:creationId xmlns:a16="http://schemas.microsoft.com/office/drawing/2014/main" id="{FE059699-3102-44D6-BD29-82180B110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1150" y="5033963"/>
            <a:ext cx="13128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Cholesterol</a:t>
            </a:r>
          </a:p>
        </p:txBody>
      </p:sp>
      <p:sp>
        <p:nvSpPr>
          <p:cNvPr id="11280" name="ZoneTexte 19">
            <a:extLst>
              <a:ext uri="{FF2B5EF4-FFF2-40B4-BE49-F238E27FC236}">
                <a16:creationId xmlns:a16="http://schemas.microsoft.com/office/drawing/2014/main" id="{D3D6FC1A-2C92-4364-BCD2-BFE94BA77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0925" y="2036763"/>
            <a:ext cx="13128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Cholesterol</a:t>
            </a:r>
          </a:p>
        </p:txBody>
      </p:sp>
      <p:sp>
        <p:nvSpPr>
          <p:cNvPr id="11281" name="ZoneTexte 20">
            <a:extLst>
              <a:ext uri="{FF2B5EF4-FFF2-40B4-BE49-F238E27FC236}">
                <a16:creationId xmlns:a16="http://schemas.microsoft.com/office/drawing/2014/main" id="{AB684044-1CBC-4C44-B8D2-5F63B779C7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2450" y="2073275"/>
            <a:ext cx="13128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Cholesterol</a:t>
            </a:r>
          </a:p>
        </p:txBody>
      </p:sp>
      <p:sp>
        <p:nvSpPr>
          <p:cNvPr id="11282" name="ZoneTexte 21">
            <a:extLst>
              <a:ext uri="{FF2B5EF4-FFF2-40B4-BE49-F238E27FC236}">
                <a16:creationId xmlns:a16="http://schemas.microsoft.com/office/drawing/2014/main" id="{863E5905-E38D-47AE-AF8C-C06880B6A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8388" y="1565275"/>
            <a:ext cx="12890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Acetyl-CoA</a:t>
            </a:r>
          </a:p>
        </p:txBody>
      </p:sp>
      <p:sp>
        <p:nvSpPr>
          <p:cNvPr id="11283" name="ZoneTexte 22">
            <a:extLst>
              <a:ext uri="{FF2B5EF4-FFF2-40B4-BE49-F238E27FC236}">
                <a16:creationId xmlns:a16="http://schemas.microsoft.com/office/drawing/2014/main" id="{A16BD169-6225-4789-9674-D53A0700B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3" y="1533525"/>
            <a:ext cx="12890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Acetyl-CoA</a:t>
            </a:r>
          </a:p>
        </p:txBody>
      </p:sp>
      <p:grpSp>
        <p:nvGrpSpPr>
          <p:cNvPr id="11284" name="Groupe 23">
            <a:extLst>
              <a:ext uri="{FF2B5EF4-FFF2-40B4-BE49-F238E27FC236}">
                <a16:creationId xmlns:a16="http://schemas.microsoft.com/office/drawing/2014/main" id="{13BD009C-F2FF-4F2F-A8FC-EC7FCF8564FF}"/>
              </a:ext>
            </a:extLst>
          </p:cNvPr>
          <p:cNvGrpSpPr>
            <a:grpSpLocks/>
          </p:cNvGrpSpPr>
          <p:nvPr/>
        </p:nvGrpSpPr>
        <p:grpSpPr bwMode="auto">
          <a:xfrm>
            <a:off x="2089150" y="1152525"/>
            <a:ext cx="1243013" cy="342900"/>
            <a:chOff x="2126441" y="2366683"/>
            <a:chExt cx="1298078" cy="358588"/>
          </a:xfrm>
        </p:grpSpPr>
        <p:sp>
          <p:nvSpPr>
            <p:cNvPr id="25" name="Cube 24">
              <a:extLst>
                <a:ext uri="{FF2B5EF4-FFF2-40B4-BE49-F238E27FC236}">
                  <a16:creationId xmlns:a16="http://schemas.microsoft.com/office/drawing/2014/main" id="{C0D7E9F2-3D5B-4916-97D9-B6B7120EE6BD}"/>
                </a:ext>
              </a:extLst>
            </p:cNvPr>
            <p:cNvSpPr/>
            <p:nvPr/>
          </p:nvSpPr>
          <p:spPr>
            <a:xfrm>
              <a:off x="2133072" y="2366683"/>
              <a:ext cx="1291447" cy="358588"/>
            </a:xfrm>
            <a:prstGeom prst="cube">
              <a:avLst>
                <a:gd name="adj" fmla="val 0"/>
              </a:avLst>
            </a:prstGeom>
            <a:solidFill>
              <a:schemeClr val="bg1"/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sz="1400" b="1" dirty="0" err="1">
                  <a:solidFill>
                    <a:schemeClr val="tx1"/>
                  </a:solidFill>
                </a:rPr>
                <a:t>Enterocyte</a:t>
              </a:r>
              <a:endParaRPr lang="fr-CA" sz="1400" b="1" dirty="0">
                <a:solidFill>
                  <a:schemeClr val="tx1"/>
                </a:solidFill>
              </a:endParaRPr>
            </a:p>
          </p:txBody>
        </p:sp>
        <p:pic>
          <p:nvPicPr>
            <p:cNvPr id="11322" name="Image 25" descr="triangle.png">
              <a:extLst>
                <a:ext uri="{FF2B5EF4-FFF2-40B4-BE49-F238E27FC236}">
                  <a16:creationId xmlns:a16="http://schemas.microsoft.com/office/drawing/2014/main" id="{25B6118B-FE69-486F-B59F-7ACB6022860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100000">
              <a:off x="2126441" y="2404831"/>
              <a:ext cx="168766" cy="82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85" name="Groupe 26">
            <a:extLst>
              <a:ext uri="{FF2B5EF4-FFF2-40B4-BE49-F238E27FC236}">
                <a16:creationId xmlns:a16="http://schemas.microsoft.com/office/drawing/2014/main" id="{61B516CC-FE96-48FD-B982-705EB01F0A4E}"/>
              </a:ext>
            </a:extLst>
          </p:cNvPr>
          <p:cNvGrpSpPr>
            <a:grpSpLocks/>
          </p:cNvGrpSpPr>
          <p:nvPr/>
        </p:nvGrpSpPr>
        <p:grpSpPr bwMode="auto">
          <a:xfrm>
            <a:off x="6832600" y="1120775"/>
            <a:ext cx="1166813" cy="342900"/>
            <a:chOff x="2126441" y="2366683"/>
            <a:chExt cx="1218975" cy="358588"/>
          </a:xfrm>
        </p:grpSpPr>
        <p:sp>
          <p:nvSpPr>
            <p:cNvPr id="28" name="Cube 27">
              <a:extLst>
                <a:ext uri="{FF2B5EF4-FFF2-40B4-BE49-F238E27FC236}">
                  <a16:creationId xmlns:a16="http://schemas.microsoft.com/office/drawing/2014/main" id="{C54512E7-A27E-4131-8231-72B8BAE39A62}"/>
                </a:ext>
              </a:extLst>
            </p:cNvPr>
            <p:cNvSpPr/>
            <p:nvPr/>
          </p:nvSpPr>
          <p:spPr>
            <a:xfrm>
              <a:off x="2133075" y="2366683"/>
              <a:ext cx="1212341" cy="358588"/>
            </a:xfrm>
            <a:prstGeom prst="cube">
              <a:avLst>
                <a:gd name="adj" fmla="val 0"/>
              </a:avLst>
            </a:prstGeom>
            <a:solidFill>
              <a:schemeClr val="bg1"/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sz="1400" b="1" dirty="0">
                  <a:solidFill>
                    <a:schemeClr val="tx1"/>
                  </a:solidFill>
                </a:rPr>
                <a:t>Tissues</a:t>
              </a:r>
            </a:p>
          </p:txBody>
        </p:sp>
        <p:pic>
          <p:nvPicPr>
            <p:cNvPr id="11320" name="Image 28" descr="triangle.png">
              <a:extLst>
                <a:ext uri="{FF2B5EF4-FFF2-40B4-BE49-F238E27FC236}">
                  <a16:creationId xmlns:a16="http://schemas.microsoft.com/office/drawing/2014/main" id="{6E00A233-4761-4DA5-AAD0-66E7C36038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100000">
              <a:off x="2126441" y="2404831"/>
              <a:ext cx="168766" cy="82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86" name="Groupe 29">
            <a:extLst>
              <a:ext uri="{FF2B5EF4-FFF2-40B4-BE49-F238E27FC236}">
                <a16:creationId xmlns:a16="http://schemas.microsoft.com/office/drawing/2014/main" id="{9B899AD9-9D1D-49DE-A717-CA315C6D305B}"/>
              </a:ext>
            </a:extLst>
          </p:cNvPr>
          <p:cNvGrpSpPr>
            <a:grpSpLocks/>
          </p:cNvGrpSpPr>
          <p:nvPr/>
        </p:nvGrpSpPr>
        <p:grpSpPr bwMode="auto">
          <a:xfrm>
            <a:off x="6905625" y="6227763"/>
            <a:ext cx="1157288" cy="342900"/>
            <a:chOff x="2126441" y="2366683"/>
            <a:chExt cx="1209322" cy="358588"/>
          </a:xfrm>
        </p:grpSpPr>
        <p:sp>
          <p:nvSpPr>
            <p:cNvPr id="31" name="Cube 30">
              <a:extLst>
                <a:ext uri="{FF2B5EF4-FFF2-40B4-BE49-F238E27FC236}">
                  <a16:creationId xmlns:a16="http://schemas.microsoft.com/office/drawing/2014/main" id="{C47C0931-D2FB-423B-BE54-8BD5969A229C}"/>
                </a:ext>
              </a:extLst>
            </p:cNvPr>
            <p:cNvSpPr/>
            <p:nvPr/>
          </p:nvSpPr>
          <p:spPr>
            <a:xfrm>
              <a:off x="2133077" y="2366683"/>
              <a:ext cx="1202686" cy="358588"/>
            </a:xfrm>
            <a:prstGeom prst="cube">
              <a:avLst>
                <a:gd name="adj" fmla="val 0"/>
              </a:avLst>
            </a:prstGeom>
            <a:solidFill>
              <a:schemeClr val="bg1"/>
            </a:solidFill>
            <a:ln w="63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CA" sz="1400" b="1" dirty="0" err="1">
                  <a:solidFill>
                    <a:schemeClr val="tx1"/>
                  </a:solidFill>
                </a:rPr>
                <a:t>Liver</a:t>
              </a:r>
              <a:endParaRPr lang="fr-CA" sz="1400" b="1" dirty="0">
                <a:solidFill>
                  <a:schemeClr val="tx1"/>
                </a:solidFill>
              </a:endParaRPr>
            </a:p>
          </p:txBody>
        </p:sp>
        <p:pic>
          <p:nvPicPr>
            <p:cNvPr id="11318" name="Image 31" descr="triangle.png">
              <a:extLst>
                <a:ext uri="{FF2B5EF4-FFF2-40B4-BE49-F238E27FC236}">
                  <a16:creationId xmlns:a16="http://schemas.microsoft.com/office/drawing/2014/main" id="{D72D9B4A-526E-4452-8844-65DC365820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100000">
              <a:off x="2126441" y="2404831"/>
              <a:ext cx="168766" cy="826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87" name="ZoneTexte 32">
            <a:extLst>
              <a:ext uri="{FF2B5EF4-FFF2-40B4-BE49-F238E27FC236}">
                <a16:creationId xmlns:a16="http://schemas.microsoft.com/office/drawing/2014/main" id="{9C3242E7-2DF1-4553-AAE3-4F693552A6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9650" y="5532438"/>
            <a:ext cx="12890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600" b="1"/>
              <a:t>Acetyl-CoA</a:t>
            </a:r>
          </a:p>
        </p:txBody>
      </p:sp>
      <p:sp>
        <p:nvSpPr>
          <p:cNvPr id="11288" name="ZoneTexte 33">
            <a:extLst>
              <a:ext uri="{FF2B5EF4-FFF2-40B4-BE49-F238E27FC236}">
                <a16:creationId xmlns:a16="http://schemas.microsoft.com/office/drawing/2014/main" id="{4881CC03-630F-4B88-A508-D76521510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8275" y="5837238"/>
            <a:ext cx="1312863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1600"/>
              </a:lnSpc>
            </a:pPr>
            <a:r>
              <a:rPr lang="fr-CA" altLang="fr-FR" sz="1600" b="1"/>
              <a:t>Bile salts</a:t>
            </a:r>
          </a:p>
          <a:p>
            <a:pPr eaLnBrk="1" hangingPunct="1">
              <a:lnSpc>
                <a:spcPts val="1600"/>
              </a:lnSpc>
            </a:pPr>
            <a:r>
              <a:rPr lang="fr-CA" altLang="fr-FR" sz="1600" b="1"/>
              <a:t>Cholesterol</a:t>
            </a:r>
          </a:p>
        </p:txBody>
      </p:sp>
      <p:sp>
        <p:nvSpPr>
          <p:cNvPr id="35" name="Rogner un rectangle à un seul coin 34">
            <a:extLst>
              <a:ext uri="{FF2B5EF4-FFF2-40B4-BE49-F238E27FC236}">
                <a16:creationId xmlns:a16="http://schemas.microsoft.com/office/drawing/2014/main" id="{918887E1-793B-442B-A172-AD44C7DBF4B9}"/>
              </a:ext>
            </a:extLst>
          </p:cNvPr>
          <p:cNvSpPr/>
          <p:nvPr/>
        </p:nvSpPr>
        <p:spPr bwMode="auto">
          <a:xfrm flipH="1">
            <a:off x="2955925" y="4002088"/>
            <a:ext cx="525463" cy="236537"/>
          </a:xfrm>
          <a:prstGeom prst="snip1Rect">
            <a:avLst>
              <a:gd name="adj" fmla="val 9087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A" sz="1200" b="1" dirty="0"/>
              <a:t>LPL</a:t>
            </a:r>
          </a:p>
        </p:txBody>
      </p:sp>
      <p:sp>
        <p:nvSpPr>
          <p:cNvPr id="36" name="Rogner un rectangle à un seul coin 35">
            <a:extLst>
              <a:ext uri="{FF2B5EF4-FFF2-40B4-BE49-F238E27FC236}">
                <a16:creationId xmlns:a16="http://schemas.microsoft.com/office/drawing/2014/main" id="{6CBBD8F4-7C4F-41E3-8218-1A1BE988710D}"/>
              </a:ext>
            </a:extLst>
          </p:cNvPr>
          <p:cNvSpPr/>
          <p:nvPr/>
        </p:nvSpPr>
        <p:spPr bwMode="auto">
          <a:xfrm flipH="1">
            <a:off x="6046788" y="3914775"/>
            <a:ext cx="525462" cy="236538"/>
          </a:xfrm>
          <a:prstGeom prst="snip1Rect">
            <a:avLst>
              <a:gd name="adj" fmla="val 9087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fr-CA" sz="1200" b="1" dirty="0"/>
              <a:t>CETP</a:t>
            </a:r>
          </a:p>
        </p:txBody>
      </p:sp>
      <p:sp>
        <p:nvSpPr>
          <p:cNvPr id="37" name="Rogner un rectangle à un seul coin 36">
            <a:extLst>
              <a:ext uri="{FF2B5EF4-FFF2-40B4-BE49-F238E27FC236}">
                <a16:creationId xmlns:a16="http://schemas.microsoft.com/office/drawing/2014/main" id="{613E58A8-B1F2-4589-AA25-6FED4AAEC3E1}"/>
              </a:ext>
            </a:extLst>
          </p:cNvPr>
          <p:cNvSpPr/>
          <p:nvPr/>
        </p:nvSpPr>
        <p:spPr bwMode="auto">
          <a:xfrm flipH="1">
            <a:off x="5580063" y="2608263"/>
            <a:ext cx="525462" cy="236537"/>
          </a:xfrm>
          <a:prstGeom prst="snip1Rect">
            <a:avLst>
              <a:gd name="adj" fmla="val 9087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fr-CA" sz="1200" b="1" dirty="0"/>
              <a:t>LCAT</a:t>
            </a:r>
          </a:p>
        </p:txBody>
      </p:sp>
      <p:sp>
        <p:nvSpPr>
          <p:cNvPr id="38" name="Rogner un rectangle à un seul coin 37">
            <a:extLst>
              <a:ext uri="{FF2B5EF4-FFF2-40B4-BE49-F238E27FC236}">
                <a16:creationId xmlns:a16="http://schemas.microsoft.com/office/drawing/2014/main" id="{49A78711-801C-4C11-A3E4-7E1E969DEBFB}"/>
              </a:ext>
            </a:extLst>
          </p:cNvPr>
          <p:cNvSpPr/>
          <p:nvPr/>
        </p:nvSpPr>
        <p:spPr bwMode="auto">
          <a:xfrm flipH="1">
            <a:off x="7019925" y="3189288"/>
            <a:ext cx="525463" cy="236537"/>
          </a:xfrm>
          <a:prstGeom prst="snip1Rect">
            <a:avLst>
              <a:gd name="adj" fmla="val 9087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fr-CA" sz="1200" b="1" dirty="0"/>
              <a:t>HTGL</a:t>
            </a:r>
          </a:p>
        </p:txBody>
      </p:sp>
      <p:sp>
        <p:nvSpPr>
          <p:cNvPr id="39" name="Rogner un rectangle à un seul coin 38">
            <a:extLst>
              <a:ext uri="{FF2B5EF4-FFF2-40B4-BE49-F238E27FC236}">
                <a16:creationId xmlns:a16="http://schemas.microsoft.com/office/drawing/2014/main" id="{3263BFDC-338B-44ED-B1C3-32BD9842E6CC}"/>
              </a:ext>
            </a:extLst>
          </p:cNvPr>
          <p:cNvSpPr/>
          <p:nvPr/>
        </p:nvSpPr>
        <p:spPr bwMode="auto">
          <a:xfrm flipH="1">
            <a:off x="6978650" y="3684588"/>
            <a:ext cx="525463" cy="234950"/>
          </a:xfrm>
          <a:prstGeom prst="snip1Rect">
            <a:avLst>
              <a:gd name="adj" fmla="val 9087"/>
            </a:avLst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CA" sz="1200" b="1" dirty="0"/>
              <a:t>LPL</a:t>
            </a:r>
          </a:p>
        </p:txBody>
      </p:sp>
      <p:sp>
        <p:nvSpPr>
          <p:cNvPr id="11294" name="ZoneTexte 39">
            <a:extLst>
              <a:ext uri="{FF2B5EF4-FFF2-40B4-BE49-F238E27FC236}">
                <a16:creationId xmlns:a16="http://schemas.microsoft.com/office/drawing/2014/main" id="{6AFBF82E-CEF9-41F9-881C-1E7F3EA3E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3" y="5059363"/>
            <a:ext cx="78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1300" b="1" i="1">
                <a:solidFill>
                  <a:srgbClr val="C00000"/>
                </a:solidFill>
              </a:rPr>
              <a:t>Legend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D7EDB8E9-31F7-486B-98C6-C104817E7073}"/>
              </a:ext>
            </a:extLst>
          </p:cNvPr>
          <p:cNvSpPr txBox="1"/>
          <p:nvPr/>
        </p:nvSpPr>
        <p:spPr>
          <a:xfrm>
            <a:off x="239713" y="5392738"/>
            <a:ext cx="2687637" cy="6778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950" b="1" dirty="0">
                <a:latin typeface="Arial" charset="0"/>
              </a:rPr>
              <a:t>CETP = </a:t>
            </a:r>
            <a:r>
              <a:rPr lang="fr-CA" sz="950" b="1" dirty="0" err="1">
                <a:latin typeface="Arial" charset="0"/>
              </a:rPr>
              <a:t>cholesteryl</a:t>
            </a:r>
            <a:r>
              <a:rPr lang="fr-CA" sz="950" b="1" dirty="0">
                <a:latin typeface="Arial" charset="0"/>
              </a:rPr>
              <a:t> ester </a:t>
            </a:r>
            <a:r>
              <a:rPr lang="fr-CA" sz="950" b="1" dirty="0" err="1">
                <a:latin typeface="Arial" charset="0"/>
              </a:rPr>
              <a:t>transfer</a:t>
            </a:r>
            <a:r>
              <a:rPr lang="fr-CA" sz="950" b="1" dirty="0">
                <a:latin typeface="Arial" charset="0"/>
              </a:rPr>
              <a:t> </a:t>
            </a:r>
            <a:r>
              <a:rPr lang="fr-CA" sz="950" b="1" dirty="0" err="1">
                <a:latin typeface="Arial" charset="0"/>
              </a:rPr>
              <a:t>protein</a:t>
            </a:r>
            <a:endParaRPr lang="fr-CA" sz="950" b="1" dirty="0">
              <a:latin typeface="Arial" charset="0"/>
            </a:endParaRPr>
          </a:p>
          <a:p>
            <a:pPr>
              <a:defRPr/>
            </a:pPr>
            <a:r>
              <a:rPr lang="fr-CA" sz="950" b="1" dirty="0">
                <a:latin typeface="Arial" charset="0"/>
              </a:rPr>
              <a:t>HTGL = </a:t>
            </a:r>
            <a:r>
              <a:rPr lang="fr-CA" sz="950" b="1" dirty="0" err="1">
                <a:latin typeface="Arial" charset="0"/>
              </a:rPr>
              <a:t>hepatic</a:t>
            </a:r>
            <a:r>
              <a:rPr lang="fr-CA" sz="950" b="1" dirty="0">
                <a:latin typeface="Arial" charset="0"/>
              </a:rPr>
              <a:t> </a:t>
            </a:r>
            <a:r>
              <a:rPr lang="fr-CA" sz="950" b="1" dirty="0" err="1">
                <a:latin typeface="Arial" charset="0"/>
              </a:rPr>
              <a:t>triglyceride</a:t>
            </a:r>
            <a:r>
              <a:rPr lang="fr-CA" sz="950" b="1" dirty="0">
                <a:latin typeface="Arial" charset="0"/>
              </a:rPr>
              <a:t> lipase</a:t>
            </a:r>
          </a:p>
          <a:p>
            <a:pPr>
              <a:defRPr/>
            </a:pPr>
            <a:r>
              <a:rPr lang="fr-CA" sz="950" b="1" dirty="0">
                <a:latin typeface="Arial" charset="0"/>
              </a:rPr>
              <a:t>LCAT = </a:t>
            </a:r>
            <a:r>
              <a:rPr lang="fr-CA" sz="950" b="1" dirty="0" err="1">
                <a:latin typeface="Arial" charset="0"/>
              </a:rPr>
              <a:t>lecithin</a:t>
            </a:r>
            <a:r>
              <a:rPr lang="fr-CA" sz="950" b="1" dirty="0">
                <a:latin typeface="Arial" charset="0"/>
              </a:rPr>
              <a:t> </a:t>
            </a:r>
            <a:r>
              <a:rPr lang="fr-CA" sz="950" b="1" dirty="0" err="1">
                <a:latin typeface="Arial" charset="0"/>
              </a:rPr>
              <a:t>cholesterol</a:t>
            </a:r>
            <a:r>
              <a:rPr lang="fr-CA" sz="950" b="1" dirty="0">
                <a:latin typeface="Arial" charset="0"/>
              </a:rPr>
              <a:t> </a:t>
            </a:r>
            <a:r>
              <a:rPr lang="fr-CA" sz="950" b="1" dirty="0" err="1">
                <a:latin typeface="Arial" charset="0"/>
              </a:rPr>
              <a:t>acyltransferase</a:t>
            </a:r>
            <a:endParaRPr lang="fr-CA" sz="950" b="1" dirty="0">
              <a:latin typeface="Arial" charset="0"/>
            </a:endParaRPr>
          </a:p>
          <a:p>
            <a:pPr>
              <a:defRPr/>
            </a:pPr>
            <a:r>
              <a:rPr lang="fr-CA" sz="950" b="1" dirty="0">
                <a:latin typeface="Arial" charset="0"/>
              </a:rPr>
              <a:t>LPL = </a:t>
            </a:r>
            <a:r>
              <a:rPr lang="fr-CA" sz="950" b="1" dirty="0" err="1">
                <a:latin typeface="Arial" charset="0"/>
              </a:rPr>
              <a:t>lipoprotein</a:t>
            </a:r>
            <a:r>
              <a:rPr lang="fr-CA" sz="950" b="1" dirty="0">
                <a:latin typeface="Arial" charset="0"/>
              </a:rPr>
              <a:t> lipase</a:t>
            </a:r>
          </a:p>
        </p:txBody>
      </p:sp>
      <p:cxnSp>
        <p:nvCxnSpPr>
          <p:cNvPr id="44" name="Connecteur droit avec flèche 43">
            <a:extLst>
              <a:ext uri="{FF2B5EF4-FFF2-40B4-BE49-F238E27FC236}">
                <a16:creationId xmlns:a16="http://schemas.microsoft.com/office/drawing/2014/main" id="{91A66D3E-4F0F-4482-9458-FBF7BA817E71}"/>
              </a:ext>
            </a:extLst>
          </p:cNvPr>
          <p:cNvCxnSpPr/>
          <p:nvPr/>
        </p:nvCxnSpPr>
        <p:spPr>
          <a:xfrm rot="16200000" flipH="1">
            <a:off x="-58737" y="3482975"/>
            <a:ext cx="2089150" cy="0"/>
          </a:xfrm>
          <a:prstGeom prst="straightConnector1">
            <a:avLst/>
          </a:prstGeom>
          <a:ln w="53975">
            <a:solidFill>
              <a:srgbClr val="FF0000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>
            <a:extLst>
              <a:ext uri="{FF2B5EF4-FFF2-40B4-BE49-F238E27FC236}">
                <a16:creationId xmlns:a16="http://schemas.microsoft.com/office/drawing/2014/main" id="{731A0177-440E-4045-957B-8684B46CDC07}"/>
              </a:ext>
            </a:extLst>
          </p:cNvPr>
          <p:cNvCxnSpPr/>
          <p:nvPr/>
        </p:nvCxnSpPr>
        <p:spPr>
          <a:xfrm>
            <a:off x="1801813" y="2205038"/>
            <a:ext cx="474662" cy="1587"/>
          </a:xfrm>
          <a:prstGeom prst="straightConnector1">
            <a:avLst/>
          </a:prstGeom>
          <a:ln w="47625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Arc 48">
            <a:extLst>
              <a:ext uri="{FF2B5EF4-FFF2-40B4-BE49-F238E27FC236}">
                <a16:creationId xmlns:a16="http://schemas.microsoft.com/office/drawing/2014/main" id="{6632EA5C-A877-446E-B942-26C18753DC7C}"/>
              </a:ext>
            </a:extLst>
          </p:cNvPr>
          <p:cNvSpPr/>
          <p:nvPr/>
        </p:nvSpPr>
        <p:spPr>
          <a:xfrm rot="2436257" flipH="1" flipV="1">
            <a:off x="1790700" y="2238375"/>
            <a:ext cx="1071563" cy="1746250"/>
          </a:xfrm>
          <a:prstGeom prst="arc">
            <a:avLst>
              <a:gd name="adj1" fmla="val 16711538"/>
              <a:gd name="adj2" fmla="val 3554447"/>
            </a:avLst>
          </a:prstGeom>
          <a:ln w="60325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cxnSp>
        <p:nvCxnSpPr>
          <p:cNvPr id="50" name="Connecteur droit avec flèche 49">
            <a:extLst>
              <a:ext uri="{FF2B5EF4-FFF2-40B4-BE49-F238E27FC236}">
                <a16:creationId xmlns:a16="http://schemas.microsoft.com/office/drawing/2014/main" id="{9CE5B005-AF48-4CE7-902B-468E7E05B125}"/>
              </a:ext>
            </a:extLst>
          </p:cNvPr>
          <p:cNvCxnSpPr/>
          <p:nvPr/>
        </p:nvCxnSpPr>
        <p:spPr>
          <a:xfrm rot="5400000">
            <a:off x="2890044" y="1959769"/>
            <a:ext cx="323850" cy="1588"/>
          </a:xfrm>
          <a:prstGeom prst="straightConnector1">
            <a:avLst/>
          </a:prstGeom>
          <a:ln w="47625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avec flèche 50">
            <a:extLst>
              <a:ext uri="{FF2B5EF4-FFF2-40B4-BE49-F238E27FC236}">
                <a16:creationId xmlns:a16="http://schemas.microsoft.com/office/drawing/2014/main" id="{BC41A33C-9090-4A11-A15C-B925060449BA}"/>
              </a:ext>
            </a:extLst>
          </p:cNvPr>
          <p:cNvCxnSpPr/>
          <p:nvPr/>
        </p:nvCxnSpPr>
        <p:spPr>
          <a:xfrm rot="5400000">
            <a:off x="2845594" y="2551906"/>
            <a:ext cx="431800" cy="1588"/>
          </a:xfrm>
          <a:prstGeom prst="straightConnector1">
            <a:avLst/>
          </a:prstGeom>
          <a:ln w="47625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A7C0C26F-BCF2-4D1B-9801-3ED5A67BFCBA}"/>
              </a:ext>
            </a:extLst>
          </p:cNvPr>
          <p:cNvCxnSpPr/>
          <p:nvPr/>
        </p:nvCxnSpPr>
        <p:spPr>
          <a:xfrm rot="16200000" flipH="1">
            <a:off x="3413919" y="3775869"/>
            <a:ext cx="355600" cy="280988"/>
          </a:xfrm>
          <a:prstGeom prst="straightConnector1">
            <a:avLst/>
          </a:prstGeom>
          <a:ln w="47625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avec flèche 54">
            <a:extLst>
              <a:ext uri="{FF2B5EF4-FFF2-40B4-BE49-F238E27FC236}">
                <a16:creationId xmlns:a16="http://schemas.microsoft.com/office/drawing/2014/main" id="{06386692-A80A-4678-A603-B4613FAC452C}"/>
              </a:ext>
            </a:extLst>
          </p:cNvPr>
          <p:cNvCxnSpPr/>
          <p:nvPr/>
        </p:nvCxnSpPr>
        <p:spPr>
          <a:xfrm rot="16200000" flipH="1">
            <a:off x="1443038" y="4338638"/>
            <a:ext cx="431800" cy="0"/>
          </a:xfrm>
          <a:prstGeom prst="straightConnector1">
            <a:avLst/>
          </a:prstGeom>
          <a:ln w="53975">
            <a:solidFill>
              <a:srgbClr val="FF0000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C9EE7D9A-AB76-4D0C-9CB7-E8500FDEE5F9}"/>
              </a:ext>
            </a:extLst>
          </p:cNvPr>
          <p:cNvCxnSpPr/>
          <p:nvPr/>
        </p:nvCxnSpPr>
        <p:spPr>
          <a:xfrm rot="16200000" flipH="1">
            <a:off x="5995194" y="5664994"/>
            <a:ext cx="684212" cy="0"/>
          </a:xfrm>
          <a:prstGeom prst="straightConnector1">
            <a:avLst/>
          </a:prstGeom>
          <a:ln w="53975">
            <a:solidFill>
              <a:srgbClr val="FF0000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D5E22C32-7578-49EC-AB6D-99923BD1B6C2}"/>
              </a:ext>
            </a:extLst>
          </p:cNvPr>
          <p:cNvCxnSpPr/>
          <p:nvPr/>
        </p:nvCxnSpPr>
        <p:spPr>
          <a:xfrm flipV="1">
            <a:off x="5334000" y="5332413"/>
            <a:ext cx="246063" cy="225425"/>
          </a:xfrm>
          <a:prstGeom prst="straightConnector1">
            <a:avLst/>
          </a:prstGeom>
          <a:ln w="47625">
            <a:solidFill>
              <a:schemeClr val="tx2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516BD658-34CC-43C6-96AB-ED75921E0850}"/>
              </a:ext>
            </a:extLst>
          </p:cNvPr>
          <p:cNvCxnSpPr/>
          <p:nvPr/>
        </p:nvCxnSpPr>
        <p:spPr>
          <a:xfrm rot="5400000" flipH="1" flipV="1">
            <a:off x="6890544" y="4675982"/>
            <a:ext cx="320675" cy="312737"/>
          </a:xfrm>
          <a:prstGeom prst="straightConnector1">
            <a:avLst/>
          </a:prstGeom>
          <a:ln w="47625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avec flèche 63">
            <a:extLst>
              <a:ext uri="{FF2B5EF4-FFF2-40B4-BE49-F238E27FC236}">
                <a16:creationId xmlns:a16="http://schemas.microsoft.com/office/drawing/2014/main" id="{1C1EC198-0DA0-4ADB-A0AC-C516F3D5485F}"/>
              </a:ext>
            </a:extLst>
          </p:cNvPr>
          <p:cNvCxnSpPr/>
          <p:nvPr/>
        </p:nvCxnSpPr>
        <p:spPr>
          <a:xfrm rot="5400000" flipH="1" flipV="1">
            <a:off x="7490619" y="3958431"/>
            <a:ext cx="312738" cy="250825"/>
          </a:xfrm>
          <a:prstGeom prst="straightConnector1">
            <a:avLst/>
          </a:prstGeom>
          <a:ln w="47625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avec flèche 65">
            <a:extLst>
              <a:ext uri="{FF2B5EF4-FFF2-40B4-BE49-F238E27FC236}">
                <a16:creationId xmlns:a16="http://schemas.microsoft.com/office/drawing/2014/main" id="{084EBA69-904A-4593-AE5C-68837CD7BC5C}"/>
              </a:ext>
            </a:extLst>
          </p:cNvPr>
          <p:cNvCxnSpPr/>
          <p:nvPr/>
        </p:nvCxnSpPr>
        <p:spPr>
          <a:xfrm rot="16200000" flipV="1">
            <a:off x="7616032" y="3285331"/>
            <a:ext cx="331788" cy="53975"/>
          </a:xfrm>
          <a:prstGeom prst="straightConnector1">
            <a:avLst/>
          </a:prstGeom>
          <a:ln w="47625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avec flèche 68">
            <a:extLst>
              <a:ext uri="{FF2B5EF4-FFF2-40B4-BE49-F238E27FC236}">
                <a16:creationId xmlns:a16="http://schemas.microsoft.com/office/drawing/2014/main" id="{B3E16CFD-5A17-4AE0-911B-25843A651E3B}"/>
              </a:ext>
            </a:extLst>
          </p:cNvPr>
          <p:cNvCxnSpPr/>
          <p:nvPr/>
        </p:nvCxnSpPr>
        <p:spPr>
          <a:xfrm rot="16200000" flipV="1">
            <a:off x="7508082" y="2559844"/>
            <a:ext cx="331787" cy="53975"/>
          </a:xfrm>
          <a:prstGeom prst="straightConnector1">
            <a:avLst/>
          </a:prstGeom>
          <a:ln w="47625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>
            <a:extLst>
              <a:ext uri="{FF2B5EF4-FFF2-40B4-BE49-F238E27FC236}">
                <a16:creationId xmlns:a16="http://schemas.microsoft.com/office/drawing/2014/main" id="{3BF435D8-E149-40A1-9BBF-C380EB2C08CB}"/>
              </a:ext>
            </a:extLst>
          </p:cNvPr>
          <p:cNvCxnSpPr/>
          <p:nvPr/>
        </p:nvCxnSpPr>
        <p:spPr>
          <a:xfrm rot="16200000" flipH="1">
            <a:off x="7412831" y="1962944"/>
            <a:ext cx="341313" cy="53975"/>
          </a:xfrm>
          <a:prstGeom prst="straightConnector1">
            <a:avLst/>
          </a:prstGeom>
          <a:ln w="47625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avec flèche 71">
            <a:extLst>
              <a:ext uri="{FF2B5EF4-FFF2-40B4-BE49-F238E27FC236}">
                <a16:creationId xmlns:a16="http://schemas.microsoft.com/office/drawing/2014/main" id="{63C4A477-5936-49A2-8E74-EEE28C01BE65}"/>
              </a:ext>
            </a:extLst>
          </p:cNvPr>
          <p:cNvCxnSpPr/>
          <p:nvPr/>
        </p:nvCxnSpPr>
        <p:spPr>
          <a:xfrm>
            <a:off x="4151313" y="4446588"/>
            <a:ext cx="1257300" cy="750887"/>
          </a:xfrm>
          <a:prstGeom prst="straightConnector1">
            <a:avLst/>
          </a:prstGeom>
          <a:ln w="47625">
            <a:solidFill>
              <a:schemeClr val="tx1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Arc 73">
            <a:extLst>
              <a:ext uri="{FF2B5EF4-FFF2-40B4-BE49-F238E27FC236}">
                <a16:creationId xmlns:a16="http://schemas.microsoft.com/office/drawing/2014/main" id="{8CF525FE-07BE-465E-9A7D-992E6D1521BD}"/>
              </a:ext>
            </a:extLst>
          </p:cNvPr>
          <p:cNvSpPr/>
          <p:nvPr/>
        </p:nvSpPr>
        <p:spPr>
          <a:xfrm rot="18256537" flipH="1" flipV="1">
            <a:off x="2941637" y="2381251"/>
            <a:ext cx="1216025" cy="4622800"/>
          </a:xfrm>
          <a:prstGeom prst="arc">
            <a:avLst>
              <a:gd name="adj1" fmla="val 16400144"/>
              <a:gd name="adj2" fmla="val 4682522"/>
            </a:avLst>
          </a:prstGeom>
          <a:ln w="60325">
            <a:solidFill>
              <a:srgbClr val="FF0000"/>
            </a:solidFill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29A7E498-505D-4171-B5A6-65A6788C5A45}"/>
              </a:ext>
            </a:extLst>
          </p:cNvPr>
          <p:cNvSpPr/>
          <p:nvPr/>
        </p:nvSpPr>
        <p:spPr>
          <a:xfrm rot="866730">
            <a:off x="6243638" y="2973388"/>
            <a:ext cx="2635250" cy="2511425"/>
          </a:xfrm>
          <a:prstGeom prst="arc">
            <a:avLst>
              <a:gd name="adj1" fmla="val 16410610"/>
              <a:gd name="adj2" fmla="val 6309067"/>
            </a:avLst>
          </a:prstGeom>
          <a:ln w="41275">
            <a:solidFill>
              <a:srgbClr val="FF0000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76" name="Arc 75">
            <a:extLst>
              <a:ext uri="{FF2B5EF4-FFF2-40B4-BE49-F238E27FC236}">
                <a16:creationId xmlns:a16="http://schemas.microsoft.com/office/drawing/2014/main" id="{11B3BC76-3D62-49EE-8D9E-C6603C4E5791}"/>
              </a:ext>
            </a:extLst>
          </p:cNvPr>
          <p:cNvSpPr/>
          <p:nvPr/>
        </p:nvSpPr>
        <p:spPr>
          <a:xfrm rot="866730">
            <a:off x="5526088" y="3236913"/>
            <a:ext cx="2422525" cy="1946275"/>
          </a:xfrm>
          <a:prstGeom prst="arc">
            <a:avLst>
              <a:gd name="adj1" fmla="val 20123625"/>
              <a:gd name="adj2" fmla="val 4753863"/>
            </a:avLst>
          </a:prstGeom>
          <a:ln w="41275">
            <a:solidFill>
              <a:srgbClr val="FF0000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77" name="Arc 76">
            <a:extLst>
              <a:ext uri="{FF2B5EF4-FFF2-40B4-BE49-F238E27FC236}">
                <a16:creationId xmlns:a16="http://schemas.microsoft.com/office/drawing/2014/main" id="{E157D039-4B67-4467-8EBB-DF249F1A3F28}"/>
              </a:ext>
            </a:extLst>
          </p:cNvPr>
          <p:cNvSpPr/>
          <p:nvPr/>
        </p:nvSpPr>
        <p:spPr>
          <a:xfrm flipH="1">
            <a:off x="5930900" y="2901950"/>
            <a:ext cx="1185863" cy="2273300"/>
          </a:xfrm>
          <a:prstGeom prst="arc">
            <a:avLst>
              <a:gd name="adj1" fmla="val 19244731"/>
              <a:gd name="adj2" fmla="val 4843987"/>
            </a:avLst>
          </a:prstGeom>
          <a:ln w="41275">
            <a:solidFill>
              <a:srgbClr val="FF0000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78" name="Arc 77">
            <a:extLst>
              <a:ext uri="{FF2B5EF4-FFF2-40B4-BE49-F238E27FC236}">
                <a16:creationId xmlns:a16="http://schemas.microsoft.com/office/drawing/2014/main" id="{87940E9F-6A45-4A59-A6FB-1D0E7612D252}"/>
              </a:ext>
            </a:extLst>
          </p:cNvPr>
          <p:cNvSpPr/>
          <p:nvPr/>
        </p:nvSpPr>
        <p:spPr>
          <a:xfrm rot="3070540" flipH="1">
            <a:off x="6460331" y="1851819"/>
            <a:ext cx="892175" cy="1931988"/>
          </a:xfrm>
          <a:prstGeom prst="arc">
            <a:avLst>
              <a:gd name="adj1" fmla="val 19194555"/>
              <a:gd name="adj2" fmla="val 4432517"/>
            </a:avLst>
          </a:prstGeom>
          <a:ln w="41275">
            <a:solidFill>
              <a:srgbClr val="FF0000"/>
            </a:solidFill>
            <a:prstDash val="sysDot"/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cxnSp>
        <p:nvCxnSpPr>
          <p:cNvPr id="79" name="Connecteur droit avec flèche 78">
            <a:extLst>
              <a:ext uri="{FF2B5EF4-FFF2-40B4-BE49-F238E27FC236}">
                <a16:creationId xmlns:a16="http://schemas.microsoft.com/office/drawing/2014/main" id="{B4C208EE-CDC2-448C-8570-CBA458ECFE8C}"/>
              </a:ext>
            </a:extLst>
          </p:cNvPr>
          <p:cNvCxnSpPr/>
          <p:nvPr/>
        </p:nvCxnSpPr>
        <p:spPr>
          <a:xfrm>
            <a:off x="6167438" y="3478213"/>
            <a:ext cx="1058862" cy="735012"/>
          </a:xfrm>
          <a:prstGeom prst="straightConnector1">
            <a:avLst/>
          </a:prstGeom>
          <a:ln w="41275">
            <a:solidFill>
              <a:srgbClr val="FF0000"/>
            </a:solidFill>
            <a:prstDash val="sysDot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6806</TotalTime>
  <Words>56</Words>
  <Application>Microsoft Office PowerPoint</Application>
  <PresentationFormat>Affichage à l'écran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Wingdings</vt:lpstr>
      <vt:lpstr>Conception personnalisée</vt:lpstr>
      <vt:lpstr>CHOLESTEROL TRANSPORT AND METABOLISM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Alain Cyr</dc:creator>
  <cp:lastModifiedBy>Isabelle Martineau</cp:lastModifiedBy>
  <cp:revision>417</cp:revision>
  <dcterms:created xsi:type="dcterms:W3CDTF">2007-08-27T23:55:38Z</dcterms:created>
  <dcterms:modified xsi:type="dcterms:W3CDTF">2022-11-30T16:43:58Z</dcterms:modified>
</cp:coreProperties>
</file>