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1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322" r:id="rId2"/>
  </p:sldIdLst>
  <p:sldSz cx="9144000" cy="6858000" type="screen4x3"/>
  <p:notesSz cx="7010400" cy="92964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F9E"/>
    <a:srgbClr val="0066CC"/>
    <a:srgbClr val="CCECFF"/>
    <a:srgbClr val="0000FF"/>
    <a:srgbClr val="0066FF"/>
    <a:srgbClr val="3399FF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41" autoAdjust="0"/>
    <p:restoredTop sz="94646" autoAdjust="0"/>
  </p:normalViewPr>
  <p:slideViewPr>
    <p:cSldViewPr snapToGrid="0">
      <p:cViewPr varScale="1">
        <p:scale>
          <a:sx n="111" d="100"/>
          <a:sy n="111" d="100"/>
        </p:scale>
        <p:origin x="187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490" y="-90"/>
      </p:cViewPr>
      <p:guideLst>
        <p:guide orient="horz" pos="2928"/>
        <p:guide pos="22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>
            <a:extLst>
              <a:ext uri="{FF2B5EF4-FFF2-40B4-BE49-F238E27FC236}">
                <a16:creationId xmlns:a16="http://schemas.microsoft.com/office/drawing/2014/main" id="{0BC18892-BF84-4216-BD57-D41B6105510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8339" name="Rectangle 3">
            <a:extLst>
              <a:ext uri="{FF2B5EF4-FFF2-40B4-BE49-F238E27FC236}">
                <a16:creationId xmlns:a16="http://schemas.microsoft.com/office/drawing/2014/main" id="{9F8E5226-9709-400B-AE37-D21ACC45B3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8340" name="Rectangle 4">
            <a:extLst>
              <a:ext uri="{FF2B5EF4-FFF2-40B4-BE49-F238E27FC236}">
                <a16:creationId xmlns:a16="http://schemas.microsoft.com/office/drawing/2014/main" id="{A3E22A9D-663B-4F37-A41C-0342B6AAE3B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8341" name="Rectangle 5">
            <a:extLst>
              <a:ext uri="{FF2B5EF4-FFF2-40B4-BE49-F238E27FC236}">
                <a16:creationId xmlns:a16="http://schemas.microsoft.com/office/drawing/2014/main" id="{CD9FB87F-2AF1-410F-A086-086D9AE10B6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A73606-D670-428C-9926-F2DE778D6453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4E6CC96D-1E38-4788-9CF8-E8B341A557B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3967EB5F-DBAB-4B95-9F43-C3776874EBC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A4CC272E-42B5-4073-AC6B-28CE7D2E582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9" name="Rectangle 5">
            <a:extLst>
              <a:ext uri="{FF2B5EF4-FFF2-40B4-BE49-F238E27FC236}">
                <a16:creationId xmlns:a16="http://schemas.microsoft.com/office/drawing/2014/main" id="{D6605406-CECA-40D3-94DC-C16DAA3787C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/>
              <a:t>Cliquez pour modifier les styles du texte du masque</a:t>
            </a:r>
          </a:p>
          <a:p>
            <a:pPr lvl="1"/>
            <a:r>
              <a:rPr lang="fr-CA" noProof="0"/>
              <a:t>Deuxième niveau</a:t>
            </a:r>
          </a:p>
          <a:p>
            <a:pPr lvl="2"/>
            <a:r>
              <a:rPr lang="fr-CA" noProof="0"/>
              <a:t>Troisième niveau</a:t>
            </a:r>
          </a:p>
          <a:p>
            <a:pPr lvl="3"/>
            <a:r>
              <a:rPr lang="fr-CA" noProof="0"/>
              <a:t>Quatrième niveau</a:t>
            </a:r>
          </a:p>
          <a:p>
            <a:pPr lvl="4"/>
            <a:r>
              <a:rPr lang="fr-CA" noProof="0"/>
              <a:t>Cinquième niveau</a:t>
            </a:r>
          </a:p>
        </p:txBody>
      </p:sp>
      <p:sp>
        <p:nvSpPr>
          <p:cNvPr id="159750" name="Rectangle 6">
            <a:extLst>
              <a:ext uri="{FF2B5EF4-FFF2-40B4-BE49-F238E27FC236}">
                <a16:creationId xmlns:a16="http://schemas.microsoft.com/office/drawing/2014/main" id="{5EC8059B-D386-42DB-B534-80714512B6D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59751" name="Rectangle 7">
            <a:extLst>
              <a:ext uri="{FF2B5EF4-FFF2-40B4-BE49-F238E27FC236}">
                <a16:creationId xmlns:a16="http://schemas.microsoft.com/office/drawing/2014/main" id="{BF9C5D3B-46E0-43E7-93DF-C6CEB349D0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2B8786-3F72-43E7-B8F7-DDC382D6606A}" type="slidenum">
              <a:rPr lang="fr-CA" altLang="fr-FR"/>
              <a:pPr/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5B9E9177-F3D4-471B-9153-F13189B943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4">
            <a:extLst>
              <a:ext uri="{FF2B5EF4-FFF2-40B4-BE49-F238E27FC236}">
                <a16:creationId xmlns:a16="http://schemas.microsoft.com/office/drawing/2014/main" id="{2A0C7006-4432-4479-9483-2732277C9F0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819150"/>
            <a:ext cx="89376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B3B021-4212-40C3-A682-85C4C7DAF5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6308725"/>
            <a:ext cx="3127375" cy="360363"/>
          </a:xfrm>
          <a:prstGeom prst="rect">
            <a:avLst/>
          </a:prstGeom>
          <a:solidFill>
            <a:srgbClr val="D8ECEA">
              <a:alpha val="89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fr-CA" sz="1000">
                <a:latin typeface="Arial" charset="0"/>
              </a:rPr>
              <a:t>Source: International Chair on Cardiometabolic Risk</a:t>
            </a:r>
          </a:p>
          <a:p>
            <a:pPr>
              <a:defRPr/>
            </a:pPr>
            <a:r>
              <a:rPr lang="fr-CA" sz="1000">
                <a:latin typeface="Arial" charset="0"/>
              </a:rPr>
              <a:t>www.cardiometabolic-risk.org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E98FF8-C992-4A1A-9CD5-10D7C87A42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1925" cy="819150"/>
          </a:xfrm>
          <a:prstGeom prst="rect">
            <a:avLst/>
          </a:prstGeom>
          <a:solidFill>
            <a:srgbClr val="C8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433F4AA-C8B0-4A81-ADD4-DEF9F50DE8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1925" cy="98425"/>
          </a:xfrm>
          <a:prstGeom prst="rect">
            <a:avLst/>
          </a:prstGeom>
          <a:solidFill>
            <a:srgbClr val="F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2BE83D67-00D5-467C-A9E6-FE578776E4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3" y="142875"/>
            <a:ext cx="4619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22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657225" y="1179513"/>
            <a:ext cx="7772400" cy="1470025"/>
          </a:xfrm>
          <a:solidFill>
            <a:schemeClr val="accent1"/>
          </a:solidFill>
          <a:ln w="28575">
            <a:solidFill>
              <a:schemeClr val="bg1"/>
            </a:solidFill>
          </a:ln>
        </p:spPr>
        <p:txBody>
          <a:bodyPr/>
          <a:lstStyle>
            <a:lvl1pPr algn="ctr">
              <a:defRPr sz="4000" b="0"/>
            </a:lvl1pPr>
          </a:lstStyle>
          <a:p>
            <a:r>
              <a:rPr lang="fr-CA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09893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1050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75425" y="188913"/>
            <a:ext cx="2130425" cy="589597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243637" cy="58959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3229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280400" cy="4572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76250" y="1179513"/>
            <a:ext cx="8229600" cy="4905375"/>
          </a:xfrm>
        </p:spPr>
        <p:txBody>
          <a:bodyPr/>
          <a:lstStyle/>
          <a:p>
            <a:pPr lvl="0"/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2758001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280400" cy="4572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6250" y="1179513"/>
            <a:ext cx="4038600" cy="4905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67250" y="1179513"/>
            <a:ext cx="4038600" cy="23764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67250" y="3708400"/>
            <a:ext cx="4038600" cy="23764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779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920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5094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6250" y="1179513"/>
            <a:ext cx="4038600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67250" y="1179513"/>
            <a:ext cx="4038600" cy="4905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523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9352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21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90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2004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2696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>
            <a:extLst>
              <a:ext uri="{FF2B5EF4-FFF2-40B4-BE49-F238E27FC236}">
                <a16:creationId xmlns:a16="http://schemas.microsoft.com/office/drawing/2014/main" id="{C3F45254-6851-49B2-A324-044B9825B5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4">
            <a:extLst>
              <a:ext uri="{FF2B5EF4-FFF2-40B4-BE49-F238E27FC236}">
                <a16:creationId xmlns:a16="http://schemas.microsoft.com/office/drawing/2014/main" id="{85AB0B60-5CB3-4A50-8DD8-C9F2BB6F55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Line 17">
            <a:extLst>
              <a:ext uri="{FF2B5EF4-FFF2-40B4-BE49-F238E27FC236}">
                <a16:creationId xmlns:a16="http://schemas.microsoft.com/office/drawing/2014/main" id="{21BC85B0-55A5-4664-A770-0C2A979CE7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819150"/>
            <a:ext cx="722788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  <p:sp>
        <p:nvSpPr>
          <p:cNvPr id="16394" name="Rectangle 10">
            <a:extLst>
              <a:ext uri="{FF2B5EF4-FFF2-40B4-BE49-F238E27FC236}">
                <a16:creationId xmlns:a16="http://schemas.microsoft.com/office/drawing/2014/main" id="{3F054475-2A4B-4AD0-965B-A1A486C6AA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6308725"/>
            <a:ext cx="3140075" cy="360363"/>
          </a:xfrm>
          <a:prstGeom prst="rect">
            <a:avLst/>
          </a:prstGeom>
          <a:solidFill>
            <a:srgbClr val="D8ECEA">
              <a:alpha val="89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r>
              <a:rPr lang="fr-CA" sz="1000">
                <a:latin typeface="Arial" charset="0"/>
              </a:rPr>
              <a:t>Source: International Chair on Cardiometabolic Risk</a:t>
            </a:r>
          </a:p>
          <a:p>
            <a:pPr>
              <a:defRPr/>
            </a:pPr>
            <a:r>
              <a:rPr lang="fr-CA" sz="1000">
                <a:latin typeface="Arial" charset="0"/>
              </a:rPr>
              <a:t>www.cardiometabolic-risk.org </a:t>
            </a: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F625A22-17BE-49B9-A765-ECCDF320D9B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1925" cy="819150"/>
          </a:xfrm>
          <a:prstGeom prst="rect">
            <a:avLst/>
          </a:prstGeom>
          <a:solidFill>
            <a:srgbClr val="C8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  <p:sp>
        <p:nvSpPr>
          <p:cNvPr id="16400" name="Rectangle 16">
            <a:extLst>
              <a:ext uri="{FF2B5EF4-FFF2-40B4-BE49-F238E27FC236}">
                <a16:creationId xmlns:a16="http://schemas.microsoft.com/office/drawing/2014/main" id="{99C2A7BD-5F33-43A4-9F02-1A6226D89B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1925" cy="98425"/>
          </a:xfrm>
          <a:prstGeom prst="rect">
            <a:avLst/>
          </a:prstGeom>
          <a:solidFill>
            <a:srgbClr val="FE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A">
              <a:latin typeface="Arial" charset="0"/>
            </a:endParaRPr>
          </a:p>
        </p:txBody>
      </p:sp>
      <p:sp>
        <p:nvSpPr>
          <p:cNvPr id="4104" name="Rectangle 11">
            <a:extLst>
              <a:ext uri="{FF2B5EF4-FFF2-40B4-BE49-F238E27FC236}">
                <a16:creationId xmlns:a16="http://schemas.microsoft.com/office/drawing/2014/main" id="{CAFE5C3C-690B-465A-853A-5FA7F0DC3D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828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CA" altLang="fr-FR"/>
              <a:t>Cliquez et modifiez le titre</a:t>
            </a:r>
          </a:p>
        </p:txBody>
      </p:sp>
      <p:pic>
        <p:nvPicPr>
          <p:cNvPr id="4105" name="Picture 18">
            <a:extLst>
              <a:ext uri="{FF2B5EF4-FFF2-40B4-BE49-F238E27FC236}">
                <a16:creationId xmlns:a16="http://schemas.microsoft.com/office/drawing/2014/main" id="{5D485701-9487-48FB-86FF-1ABD582D6F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3" y="142875"/>
            <a:ext cx="4619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Rectangle 20">
            <a:extLst>
              <a:ext uri="{FF2B5EF4-FFF2-40B4-BE49-F238E27FC236}">
                <a16:creationId xmlns:a16="http://schemas.microsoft.com/office/drawing/2014/main" id="{A5E56BEC-D5B2-4D44-8FCC-9C448B9A45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179513"/>
            <a:ext cx="8229600" cy="490537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pour modifier les styles du texte du masque</a:t>
            </a:r>
          </a:p>
          <a:p>
            <a:pPr lvl="1"/>
            <a:r>
              <a:rPr lang="fr-CA" altLang="fr-FR"/>
              <a:t>Deuxième niveau</a:t>
            </a:r>
          </a:p>
          <a:p>
            <a:pPr lvl="2"/>
            <a:r>
              <a:rPr lang="fr-CA" altLang="fr-FR"/>
              <a:t>Troisième niveau</a:t>
            </a:r>
          </a:p>
          <a:p>
            <a:pPr lvl="3"/>
            <a:r>
              <a:rPr lang="fr-CA" altLang="fr-FR"/>
              <a:t>Quatrième niveau</a:t>
            </a:r>
          </a:p>
          <a:p>
            <a:pPr lvl="4"/>
            <a:r>
              <a:rPr lang="fr-CA" alt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2" r:id="rId2"/>
    <p:sldLayoutId id="2147484151" r:id="rId3"/>
    <p:sldLayoutId id="2147484150" r:id="rId4"/>
    <p:sldLayoutId id="2147484149" r:id="rId5"/>
    <p:sldLayoutId id="2147484148" r:id="rId6"/>
    <p:sldLayoutId id="2147484147" r:id="rId7"/>
    <p:sldLayoutId id="2147484146" r:id="rId8"/>
    <p:sldLayoutId id="2147484145" r:id="rId9"/>
    <p:sldLayoutId id="2147484144" r:id="rId10"/>
    <p:sldLayoutId id="2147484143" r:id="rId11"/>
    <p:sldLayoutId id="2147484142" r:id="rId12"/>
    <p:sldLayoutId id="214748414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charset="0"/>
        </a:defRPr>
      </a:lvl9pPr>
    </p:titleStyle>
    <p:bodyStyle>
      <a:lvl1pPr marL="449263" indent="-4492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r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3223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303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383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955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527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099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671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32" descr="28-Atherogenic_Dyslipide_fig7-FILM_fond.png">
            <a:extLst>
              <a:ext uri="{FF2B5EF4-FFF2-40B4-BE49-F238E27FC236}">
                <a16:creationId xmlns:a16="http://schemas.microsoft.com/office/drawing/2014/main" id="{35C1639F-7D8A-4C63-8A52-1DDD711F6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973138"/>
            <a:ext cx="7862888" cy="574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re 1">
            <a:extLst>
              <a:ext uri="{FF2B5EF4-FFF2-40B4-BE49-F238E27FC236}">
                <a16:creationId xmlns:a16="http://schemas.microsoft.com/office/drawing/2014/main" id="{2B94CD17-4712-4A52-BE84-0B7CB1EA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17488"/>
            <a:ext cx="8280400" cy="400050"/>
          </a:xfrm>
        </p:spPr>
        <p:txBody>
          <a:bodyPr/>
          <a:lstStyle/>
          <a:p>
            <a:r>
              <a:rPr lang="en-US" altLang="fr-FR" sz="2000">
                <a:solidFill>
                  <a:schemeClr val="tx1"/>
                </a:solidFill>
              </a:rPr>
              <a:t>CHYLOMICRON METABOLISM: THE FATE OF DIETARY FAT</a:t>
            </a:r>
            <a:endParaRPr lang="fr-FR" altLang="fr-FR" sz="2000">
              <a:solidFill>
                <a:schemeClr val="tx1"/>
              </a:solidFill>
            </a:endParaRPr>
          </a:p>
        </p:txBody>
      </p:sp>
      <p:grpSp>
        <p:nvGrpSpPr>
          <p:cNvPr id="15364" name="Groupe 35">
            <a:extLst>
              <a:ext uri="{FF2B5EF4-FFF2-40B4-BE49-F238E27FC236}">
                <a16:creationId xmlns:a16="http://schemas.microsoft.com/office/drawing/2014/main" id="{A17EA996-BF6C-4ECF-914F-41970ABD0223}"/>
              </a:ext>
            </a:extLst>
          </p:cNvPr>
          <p:cNvGrpSpPr>
            <a:grpSpLocks/>
          </p:cNvGrpSpPr>
          <p:nvPr/>
        </p:nvGrpSpPr>
        <p:grpSpPr bwMode="auto">
          <a:xfrm>
            <a:off x="7005638" y="6086475"/>
            <a:ext cx="2057400" cy="655638"/>
            <a:chOff x="7095942" y="6085915"/>
            <a:chExt cx="2057754" cy="655638"/>
          </a:xfrm>
        </p:grpSpPr>
        <p:pic>
          <p:nvPicPr>
            <p:cNvPr id="15407" name="Image 5" descr="legende.png">
              <a:extLst>
                <a:ext uri="{FF2B5EF4-FFF2-40B4-BE49-F238E27FC236}">
                  <a16:creationId xmlns:a16="http://schemas.microsoft.com/office/drawing/2014/main" id="{926D22D4-42A0-4EE0-B47B-4DE632684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942" y="6085915"/>
              <a:ext cx="2047875" cy="655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08" name="ZoneTexte 6">
              <a:extLst>
                <a:ext uri="{FF2B5EF4-FFF2-40B4-BE49-F238E27FC236}">
                  <a16:creationId xmlns:a16="http://schemas.microsoft.com/office/drawing/2014/main" id="{DA4BF4C3-2BDB-4EF5-98E7-5EC07A770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0567" y="6086568"/>
              <a:ext cx="781050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 sz="1300" b="1" i="1">
                  <a:solidFill>
                    <a:srgbClr val="C00000"/>
                  </a:solidFill>
                </a:rPr>
                <a:t>Legend</a:t>
              </a:r>
            </a:p>
          </p:txBody>
        </p:sp>
        <p:sp>
          <p:nvSpPr>
            <p:cNvPr id="15409" name="ZoneTexte 7">
              <a:extLst>
                <a:ext uri="{FF2B5EF4-FFF2-40B4-BE49-F238E27FC236}">
                  <a16:creationId xmlns:a16="http://schemas.microsoft.com/office/drawing/2014/main" id="{35F851C7-93D7-42FC-90C9-DDA4E29A5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6117" y="6364380"/>
              <a:ext cx="19275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r-CA" altLang="fr-FR" sz="1200" b="1"/>
                <a:t>LPL = lipoprotein lipase</a:t>
              </a:r>
            </a:p>
          </p:txBody>
        </p:sp>
      </p:grpSp>
      <p:sp>
        <p:nvSpPr>
          <p:cNvPr id="15365" name="ZoneTexte 8">
            <a:extLst>
              <a:ext uri="{FF2B5EF4-FFF2-40B4-BE49-F238E27FC236}">
                <a16:creationId xmlns:a16="http://schemas.microsoft.com/office/drawing/2014/main" id="{7D64404F-B099-4803-9A0B-F37B54FA6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75" y="4864100"/>
            <a:ext cx="5016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200" b="1"/>
              <a:t>HDL</a:t>
            </a:r>
          </a:p>
        </p:txBody>
      </p:sp>
      <p:sp>
        <p:nvSpPr>
          <p:cNvPr id="15366" name="ZoneTexte 9">
            <a:extLst>
              <a:ext uri="{FF2B5EF4-FFF2-40B4-BE49-F238E27FC236}">
                <a16:creationId xmlns:a16="http://schemas.microsoft.com/office/drawing/2014/main" id="{D1C17FF8-9A0D-43E9-8DFB-6D2506338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4575" y="1582738"/>
            <a:ext cx="5000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200" b="1"/>
              <a:t>HDL</a:t>
            </a:r>
          </a:p>
        </p:txBody>
      </p:sp>
      <p:grpSp>
        <p:nvGrpSpPr>
          <p:cNvPr id="15367" name="Groupe 8">
            <a:extLst>
              <a:ext uri="{FF2B5EF4-FFF2-40B4-BE49-F238E27FC236}">
                <a16:creationId xmlns:a16="http://schemas.microsoft.com/office/drawing/2014/main" id="{DAACF93F-5829-4056-80D8-AF4CA16C6A60}"/>
              </a:ext>
            </a:extLst>
          </p:cNvPr>
          <p:cNvGrpSpPr>
            <a:grpSpLocks/>
          </p:cNvGrpSpPr>
          <p:nvPr/>
        </p:nvGrpSpPr>
        <p:grpSpPr bwMode="auto">
          <a:xfrm>
            <a:off x="501650" y="1479550"/>
            <a:ext cx="871538" cy="317500"/>
            <a:chOff x="2102081" y="2366683"/>
            <a:chExt cx="980157" cy="358588"/>
          </a:xfrm>
        </p:grpSpPr>
        <p:sp>
          <p:nvSpPr>
            <p:cNvPr id="12" name="Cube 11">
              <a:extLst>
                <a:ext uri="{FF2B5EF4-FFF2-40B4-BE49-F238E27FC236}">
                  <a16:creationId xmlns:a16="http://schemas.microsoft.com/office/drawing/2014/main" id="{B38B8665-D0A1-4753-BCC2-AA4FA0061D4F}"/>
                </a:ext>
              </a:extLst>
            </p:cNvPr>
            <p:cNvSpPr/>
            <p:nvPr/>
          </p:nvSpPr>
          <p:spPr>
            <a:xfrm>
              <a:off x="2102081" y="2366683"/>
              <a:ext cx="960518" cy="358588"/>
            </a:xfrm>
            <a:prstGeom prst="cube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CA" sz="1400" b="1" dirty="0">
                  <a:solidFill>
                    <a:schemeClr val="tx1"/>
                  </a:solidFill>
                </a:rPr>
                <a:t>Gut</a:t>
              </a:r>
            </a:p>
          </p:txBody>
        </p:sp>
        <p:pic>
          <p:nvPicPr>
            <p:cNvPr id="15406" name="Image 10" descr="triangle.png">
              <a:extLst>
                <a:ext uri="{FF2B5EF4-FFF2-40B4-BE49-F238E27FC236}">
                  <a16:creationId xmlns:a16="http://schemas.microsoft.com/office/drawing/2014/main" id="{670A01DE-D8F8-40D8-A9B5-04EC71801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700000">
              <a:off x="2913472" y="2610957"/>
              <a:ext cx="168766" cy="8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8" name="Groupe 8">
            <a:extLst>
              <a:ext uri="{FF2B5EF4-FFF2-40B4-BE49-F238E27FC236}">
                <a16:creationId xmlns:a16="http://schemas.microsoft.com/office/drawing/2014/main" id="{A07CE36D-4A14-4E92-9611-58D61C68BB1E}"/>
              </a:ext>
            </a:extLst>
          </p:cNvPr>
          <p:cNvGrpSpPr>
            <a:grpSpLocks/>
          </p:cNvGrpSpPr>
          <p:nvPr/>
        </p:nvGrpSpPr>
        <p:grpSpPr bwMode="auto">
          <a:xfrm>
            <a:off x="1201738" y="3944938"/>
            <a:ext cx="869950" cy="317500"/>
            <a:chOff x="2102081" y="2366683"/>
            <a:chExt cx="980157" cy="358588"/>
          </a:xfrm>
        </p:grpSpPr>
        <p:sp>
          <p:nvSpPr>
            <p:cNvPr id="18" name="Cube 17">
              <a:extLst>
                <a:ext uri="{FF2B5EF4-FFF2-40B4-BE49-F238E27FC236}">
                  <a16:creationId xmlns:a16="http://schemas.microsoft.com/office/drawing/2014/main" id="{992B6118-42B4-4461-99FA-945E5512AEAB}"/>
                </a:ext>
              </a:extLst>
            </p:cNvPr>
            <p:cNvSpPr/>
            <p:nvPr/>
          </p:nvSpPr>
          <p:spPr>
            <a:xfrm>
              <a:off x="2102081" y="2366683"/>
              <a:ext cx="960482" cy="358588"/>
            </a:xfrm>
            <a:prstGeom prst="cube">
              <a:avLst>
                <a:gd name="adj" fmla="val 0"/>
              </a:avLst>
            </a:prstGeom>
            <a:solidFill>
              <a:schemeClr val="bg1"/>
            </a:solidFill>
            <a:ln w="6350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CA" sz="1400" b="1" dirty="0" err="1">
                  <a:solidFill>
                    <a:schemeClr val="tx1"/>
                  </a:solidFill>
                </a:rPr>
                <a:t>Liver</a:t>
              </a:r>
              <a:endParaRPr lang="fr-CA" sz="1400" b="1" dirty="0">
                <a:solidFill>
                  <a:schemeClr val="tx1"/>
                </a:solidFill>
              </a:endParaRPr>
            </a:p>
          </p:txBody>
        </p:sp>
        <p:pic>
          <p:nvPicPr>
            <p:cNvPr id="15404" name="Image 10" descr="triangle.png">
              <a:extLst>
                <a:ext uri="{FF2B5EF4-FFF2-40B4-BE49-F238E27FC236}">
                  <a16:creationId xmlns:a16="http://schemas.microsoft.com/office/drawing/2014/main" id="{F6D9D69B-CD64-4D33-995A-365BB1ED3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700000">
              <a:off x="2913472" y="2610957"/>
              <a:ext cx="168766" cy="8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Rogner un rectangle à un seul coin 19">
            <a:extLst>
              <a:ext uri="{FF2B5EF4-FFF2-40B4-BE49-F238E27FC236}">
                <a16:creationId xmlns:a16="http://schemas.microsoft.com/office/drawing/2014/main" id="{95FA2FDF-9DEB-4BC8-B21B-EDE74249C16B}"/>
              </a:ext>
            </a:extLst>
          </p:cNvPr>
          <p:cNvSpPr/>
          <p:nvPr/>
        </p:nvSpPr>
        <p:spPr bwMode="auto">
          <a:xfrm flipH="1">
            <a:off x="4383088" y="4087813"/>
            <a:ext cx="611187" cy="293687"/>
          </a:xfrm>
          <a:prstGeom prst="snip1Rect">
            <a:avLst>
              <a:gd name="adj" fmla="val 9087"/>
            </a:avLst>
          </a:prstGeom>
          <a:gradFill>
            <a:gsLst>
              <a:gs pos="0">
                <a:srgbClr val="FF0000"/>
              </a:gs>
              <a:gs pos="52000">
                <a:srgbClr val="A20000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fr-CA" sz="1200" b="1" dirty="0"/>
              <a:t>LPL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83FE7DB-4CB4-4F5E-82DE-436D9A421A33}"/>
              </a:ext>
            </a:extLst>
          </p:cNvPr>
          <p:cNvSpPr txBox="1"/>
          <p:nvPr/>
        </p:nvSpPr>
        <p:spPr>
          <a:xfrm>
            <a:off x="3621088" y="3025775"/>
            <a:ext cx="593725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1050" b="1" dirty="0">
                <a:latin typeface="Arial" charset="0"/>
              </a:rPr>
              <a:t>Apo 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860619D-9598-4B85-B429-C72E82ECE82D}"/>
              </a:ext>
            </a:extLst>
          </p:cNvPr>
          <p:cNvSpPr txBox="1"/>
          <p:nvPr/>
        </p:nvSpPr>
        <p:spPr>
          <a:xfrm>
            <a:off x="3138488" y="2640013"/>
            <a:ext cx="6540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1050" b="1" dirty="0">
                <a:latin typeface="Arial" charset="0"/>
              </a:rPr>
              <a:t>Apo CII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511B1B5-5E7D-4A44-8EF2-367F3598D237}"/>
              </a:ext>
            </a:extLst>
          </p:cNvPr>
          <p:cNvSpPr txBox="1"/>
          <p:nvPr/>
        </p:nvSpPr>
        <p:spPr>
          <a:xfrm>
            <a:off x="4124325" y="3544888"/>
            <a:ext cx="69056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1050" b="1" dirty="0">
                <a:latin typeface="Arial" charset="0"/>
              </a:rPr>
              <a:t>Apo CIII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CF3897B-AA0C-4A93-A351-AFC078B4971D}"/>
              </a:ext>
            </a:extLst>
          </p:cNvPr>
          <p:cNvSpPr txBox="1"/>
          <p:nvPr/>
        </p:nvSpPr>
        <p:spPr>
          <a:xfrm>
            <a:off x="6562725" y="2487613"/>
            <a:ext cx="941388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CA" sz="1050" b="1" dirty="0" err="1">
                <a:latin typeface="Arial" charset="0"/>
              </a:rPr>
              <a:t>Cholesteryl</a:t>
            </a:r>
            <a:r>
              <a:rPr lang="fr-CA" sz="1050" b="1" dirty="0">
                <a:latin typeface="Arial" charset="0"/>
              </a:rPr>
              <a:t> ester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1EC6144-3C44-463D-AAE0-AA9743D90ACC}"/>
              </a:ext>
            </a:extLst>
          </p:cNvPr>
          <p:cNvSpPr txBox="1"/>
          <p:nvPr/>
        </p:nvSpPr>
        <p:spPr>
          <a:xfrm>
            <a:off x="6329363" y="900113"/>
            <a:ext cx="61753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1050" b="1" dirty="0">
                <a:latin typeface="Arial" charset="0"/>
              </a:rPr>
              <a:t>Apo AI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554112F-4254-4793-99D4-DA047FB5B00B}"/>
              </a:ext>
            </a:extLst>
          </p:cNvPr>
          <p:cNvSpPr txBox="1"/>
          <p:nvPr/>
        </p:nvSpPr>
        <p:spPr>
          <a:xfrm>
            <a:off x="6624638" y="1116013"/>
            <a:ext cx="94773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1050" b="1" dirty="0" err="1">
                <a:latin typeface="Arial" charset="0"/>
              </a:rPr>
              <a:t>Triglyceride</a:t>
            </a:r>
            <a:endParaRPr lang="fr-CA" sz="1050" b="1" dirty="0">
              <a:latin typeface="Arial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9A2D2F1-2E2A-4B93-89F5-8D72AED25163}"/>
              </a:ext>
            </a:extLst>
          </p:cNvPr>
          <p:cNvSpPr txBox="1"/>
          <p:nvPr/>
        </p:nvSpPr>
        <p:spPr>
          <a:xfrm>
            <a:off x="6634163" y="1428750"/>
            <a:ext cx="690562" cy="577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1050" b="1" dirty="0">
                <a:latin typeface="Arial" charset="0"/>
              </a:rPr>
              <a:t>Apo CII</a:t>
            </a:r>
          </a:p>
          <a:p>
            <a:pPr>
              <a:defRPr/>
            </a:pPr>
            <a:r>
              <a:rPr lang="fr-CA" sz="1050" b="1" dirty="0">
                <a:latin typeface="Arial" charset="0"/>
              </a:rPr>
              <a:t>Apo CIII</a:t>
            </a:r>
          </a:p>
          <a:p>
            <a:pPr>
              <a:defRPr/>
            </a:pPr>
            <a:r>
              <a:rPr lang="fr-CA" sz="1050" b="1" dirty="0">
                <a:latin typeface="Arial" charset="0"/>
              </a:rPr>
              <a:t>Apo E</a:t>
            </a:r>
          </a:p>
        </p:txBody>
      </p:sp>
      <p:sp>
        <p:nvSpPr>
          <p:cNvPr id="15377" name="ZoneTexte 27">
            <a:extLst>
              <a:ext uri="{FF2B5EF4-FFF2-40B4-BE49-F238E27FC236}">
                <a16:creationId xmlns:a16="http://schemas.microsoft.com/office/drawing/2014/main" id="{334FFD36-564C-468A-AE97-C9C1A24BA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25" y="3071813"/>
            <a:ext cx="1125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200" b="1"/>
              <a:t>Chylomicron</a:t>
            </a:r>
          </a:p>
        </p:txBody>
      </p:sp>
      <p:sp>
        <p:nvSpPr>
          <p:cNvPr id="15378" name="ZoneTexte 28">
            <a:extLst>
              <a:ext uri="{FF2B5EF4-FFF2-40B4-BE49-F238E27FC236}">
                <a16:creationId xmlns:a16="http://schemas.microsoft.com/office/drawing/2014/main" id="{E179BF31-1939-4D24-AA5E-391FC0B26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288" y="3860800"/>
            <a:ext cx="1485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200" b="1"/>
              <a:t>Tissues</a:t>
            </a:r>
          </a:p>
          <a:p>
            <a:pPr eaLnBrk="1" hangingPunct="1"/>
            <a:r>
              <a:rPr lang="fr-CA" altLang="fr-FR" sz="1200" b="1"/>
              <a:t>(adipose, muscle)</a:t>
            </a:r>
          </a:p>
        </p:txBody>
      </p:sp>
      <p:sp>
        <p:nvSpPr>
          <p:cNvPr id="15379" name="ZoneTexte 29">
            <a:extLst>
              <a:ext uri="{FF2B5EF4-FFF2-40B4-BE49-F238E27FC236}">
                <a16:creationId xmlns:a16="http://schemas.microsoft.com/office/drawing/2014/main" id="{6FDCAEAE-DC7E-4F7B-B673-D0E7DA687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3963" y="5707063"/>
            <a:ext cx="17748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200" b="1"/>
              <a:t>Chylomicron remnant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17FFADD-91C5-4509-97A7-53EEBE12DC27}"/>
              </a:ext>
            </a:extLst>
          </p:cNvPr>
          <p:cNvSpPr txBox="1"/>
          <p:nvPr/>
        </p:nvSpPr>
        <p:spPr>
          <a:xfrm>
            <a:off x="5513388" y="4808538"/>
            <a:ext cx="91598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1050" b="1" dirty="0">
                <a:latin typeface="Arial" charset="0"/>
              </a:rPr>
              <a:t>Apo AI, AIV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7AEFCC3-C150-40AF-86F9-B6C412427A5D}"/>
              </a:ext>
            </a:extLst>
          </p:cNvPr>
          <p:cNvSpPr txBox="1"/>
          <p:nvPr/>
        </p:nvSpPr>
        <p:spPr>
          <a:xfrm>
            <a:off x="5513388" y="5014913"/>
            <a:ext cx="93662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1050" b="1" dirty="0">
                <a:latin typeface="Arial" charset="0"/>
              </a:rPr>
              <a:t>Apo CII, CIII</a:t>
            </a:r>
          </a:p>
        </p:txBody>
      </p:sp>
      <p:sp>
        <p:nvSpPr>
          <p:cNvPr id="15382" name="ZoneTexte 32">
            <a:extLst>
              <a:ext uri="{FF2B5EF4-FFF2-40B4-BE49-F238E27FC236}">
                <a16:creationId xmlns:a16="http://schemas.microsoft.com/office/drawing/2014/main" id="{B4CD56CC-0EC1-4EAC-9563-93131A31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338" y="3721100"/>
            <a:ext cx="10541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300" b="1">
                <a:solidFill>
                  <a:srgbClr val="C00000"/>
                </a:solidFill>
              </a:rPr>
              <a:t>Fatty acids</a:t>
            </a:r>
          </a:p>
        </p:txBody>
      </p:sp>
      <p:sp>
        <p:nvSpPr>
          <p:cNvPr id="15383" name="ZoneTexte 33">
            <a:extLst>
              <a:ext uri="{FF2B5EF4-FFF2-40B4-BE49-F238E27FC236}">
                <a16:creationId xmlns:a16="http://schemas.microsoft.com/office/drawing/2014/main" id="{2E452605-8FF9-416C-A5F3-F7F72BCE6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788" y="4178300"/>
            <a:ext cx="13446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1300" b="1"/>
              <a:t>Remnant</a:t>
            </a:r>
          </a:p>
          <a:p>
            <a:pPr eaLnBrk="1" hangingPunct="1"/>
            <a:r>
              <a:rPr lang="fr-CA" altLang="fr-FR" sz="1300" b="1"/>
              <a:t>receptor (LRP)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74CB40B-B0F8-4EFA-81F9-4010EB82888B}"/>
              </a:ext>
            </a:extLst>
          </p:cNvPr>
          <p:cNvSpPr txBox="1"/>
          <p:nvPr/>
        </p:nvSpPr>
        <p:spPr>
          <a:xfrm>
            <a:off x="3460750" y="1312863"/>
            <a:ext cx="7302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A" sz="1050" b="1" dirty="0">
                <a:latin typeface="Arial" charset="0"/>
              </a:rPr>
              <a:t>Apo B48</a:t>
            </a: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C0C0E62D-06C3-43C8-A755-5CC5CC0BE9D5}"/>
              </a:ext>
            </a:extLst>
          </p:cNvPr>
          <p:cNvSpPr/>
          <p:nvPr/>
        </p:nvSpPr>
        <p:spPr>
          <a:xfrm rot="16200000">
            <a:off x="2720181" y="1718469"/>
            <a:ext cx="720725" cy="1296988"/>
          </a:xfrm>
          <a:prstGeom prst="arc">
            <a:avLst>
              <a:gd name="adj1" fmla="val 17480796"/>
              <a:gd name="adj2" fmla="val 4047421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6650387B-808D-4BB1-96FE-F84CE41A04BD}"/>
              </a:ext>
            </a:extLst>
          </p:cNvPr>
          <p:cNvSpPr/>
          <p:nvPr/>
        </p:nvSpPr>
        <p:spPr>
          <a:xfrm rot="7491477">
            <a:off x="2639219" y="4282282"/>
            <a:ext cx="720725" cy="1296987"/>
          </a:xfrm>
          <a:prstGeom prst="arc">
            <a:avLst>
              <a:gd name="adj1" fmla="val 17480796"/>
              <a:gd name="adj2" fmla="val 3750566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81359CFE-9640-4ABE-A95A-9EC61706A7D4}"/>
              </a:ext>
            </a:extLst>
          </p:cNvPr>
          <p:cNvSpPr/>
          <p:nvPr/>
        </p:nvSpPr>
        <p:spPr>
          <a:xfrm rot="16200000" flipH="1">
            <a:off x="6115844" y="2637632"/>
            <a:ext cx="768350" cy="2220912"/>
          </a:xfrm>
          <a:prstGeom prst="arc">
            <a:avLst>
              <a:gd name="adj1" fmla="val 16270948"/>
              <a:gd name="adj2" fmla="val 2258354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604AC6BD-CDDC-4B75-835E-E8946FF4E9F4}"/>
              </a:ext>
            </a:extLst>
          </p:cNvPr>
          <p:cNvSpPr/>
          <p:nvPr/>
        </p:nvSpPr>
        <p:spPr>
          <a:xfrm rot="20955478" flipH="1">
            <a:off x="5168900" y="4006850"/>
            <a:ext cx="1144588" cy="982663"/>
          </a:xfrm>
          <a:prstGeom prst="arc">
            <a:avLst>
              <a:gd name="adj1" fmla="val 20109844"/>
              <a:gd name="adj2" fmla="val 3570673"/>
            </a:avLst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64AEC71B-2778-4EC4-9DF1-BEAFE846BF4B}"/>
              </a:ext>
            </a:extLst>
          </p:cNvPr>
          <p:cNvSpPr/>
          <p:nvPr/>
        </p:nvSpPr>
        <p:spPr>
          <a:xfrm rot="20955478" flipH="1">
            <a:off x="5043488" y="4195763"/>
            <a:ext cx="1143000" cy="981075"/>
          </a:xfrm>
          <a:prstGeom prst="arc">
            <a:avLst>
              <a:gd name="adj1" fmla="val 20109844"/>
              <a:gd name="adj2" fmla="val 3570673"/>
            </a:avLst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07F46A6D-D011-41D8-840B-CA668FE09238}"/>
              </a:ext>
            </a:extLst>
          </p:cNvPr>
          <p:cNvSpPr/>
          <p:nvPr/>
        </p:nvSpPr>
        <p:spPr>
          <a:xfrm rot="1607090">
            <a:off x="4184650" y="2957513"/>
            <a:ext cx="1060450" cy="2324100"/>
          </a:xfrm>
          <a:prstGeom prst="arc">
            <a:avLst>
              <a:gd name="adj1" fmla="val 17480796"/>
              <a:gd name="adj2" fmla="val 3908482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37E8AD90-3CDF-4462-9CC5-D40A65F1BA59}"/>
              </a:ext>
            </a:extLst>
          </p:cNvPr>
          <p:cNvCxnSpPr>
            <a:endCxn id="22" idx="3"/>
          </p:cNvCxnSpPr>
          <p:nvPr/>
        </p:nvCxnSpPr>
        <p:spPr>
          <a:xfrm rot="10800000" flipV="1">
            <a:off x="3792538" y="2546350"/>
            <a:ext cx="250825" cy="2206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AAD151AA-9D9C-47FA-B28C-A62DD3652382}"/>
              </a:ext>
            </a:extLst>
          </p:cNvPr>
          <p:cNvCxnSpPr>
            <a:endCxn id="21" idx="3"/>
          </p:cNvCxnSpPr>
          <p:nvPr/>
        </p:nvCxnSpPr>
        <p:spPr>
          <a:xfrm rot="5400000">
            <a:off x="4205288" y="2887663"/>
            <a:ext cx="277812" cy="258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82939AF6-B610-46B9-B2BD-6349B341BBE2}"/>
              </a:ext>
            </a:extLst>
          </p:cNvPr>
          <p:cNvCxnSpPr>
            <a:endCxn id="23" idx="3"/>
          </p:cNvCxnSpPr>
          <p:nvPr/>
        </p:nvCxnSpPr>
        <p:spPr>
          <a:xfrm rot="5400000">
            <a:off x="4789487" y="3476626"/>
            <a:ext cx="220663" cy="1698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5B7F4D76-1221-4839-BFF7-DFE59432E6CE}"/>
              </a:ext>
            </a:extLst>
          </p:cNvPr>
          <p:cNvCxnSpPr>
            <a:stCxn id="24" idx="1"/>
          </p:cNvCxnSpPr>
          <p:nvPr/>
        </p:nvCxnSpPr>
        <p:spPr>
          <a:xfrm rot="10800000">
            <a:off x="6096000" y="2501900"/>
            <a:ext cx="466725" cy="193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B2D5B938-5CE1-47C3-B9D3-154DFBE91620}"/>
              </a:ext>
            </a:extLst>
          </p:cNvPr>
          <p:cNvCxnSpPr>
            <a:stCxn id="26" idx="1"/>
          </p:cNvCxnSpPr>
          <p:nvPr/>
        </p:nvCxnSpPr>
        <p:spPr>
          <a:xfrm rot="10800000" flipV="1">
            <a:off x="5665788" y="1243013"/>
            <a:ext cx="958850" cy="5222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7A0CDA06-DDB5-4C81-B40B-8ADBB0E9382E}"/>
              </a:ext>
            </a:extLst>
          </p:cNvPr>
          <p:cNvCxnSpPr>
            <a:stCxn id="25" idx="1"/>
          </p:cNvCxnSpPr>
          <p:nvPr/>
        </p:nvCxnSpPr>
        <p:spPr>
          <a:xfrm rot="10800000" flipV="1">
            <a:off x="6015038" y="1027113"/>
            <a:ext cx="314325" cy="174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D1EE8865-6334-40B1-B9CD-F82A009D4D6F}"/>
              </a:ext>
            </a:extLst>
          </p:cNvPr>
          <p:cNvCxnSpPr>
            <a:stCxn id="35" idx="3"/>
          </p:cNvCxnSpPr>
          <p:nvPr/>
        </p:nvCxnSpPr>
        <p:spPr>
          <a:xfrm>
            <a:off x="4191000" y="1439863"/>
            <a:ext cx="488950" cy="1920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C0A65C30-8EFC-4785-8D90-C24BFB136A76}"/>
              </a:ext>
            </a:extLst>
          </p:cNvPr>
          <p:cNvCxnSpPr>
            <a:stCxn id="27" idx="1"/>
          </p:cNvCxnSpPr>
          <p:nvPr/>
        </p:nvCxnSpPr>
        <p:spPr>
          <a:xfrm rot="10800000" flipV="1">
            <a:off x="6457950" y="1717675"/>
            <a:ext cx="176213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C6873C0C-A089-42BC-A04E-C7E412A613F1}"/>
              </a:ext>
            </a:extLst>
          </p:cNvPr>
          <p:cNvCxnSpPr/>
          <p:nvPr/>
        </p:nvCxnSpPr>
        <p:spPr>
          <a:xfrm rot="10800000" flipV="1">
            <a:off x="7288213" y="1712913"/>
            <a:ext cx="2127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orme libre 59">
            <a:extLst>
              <a:ext uri="{FF2B5EF4-FFF2-40B4-BE49-F238E27FC236}">
                <a16:creationId xmlns:a16="http://schemas.microsoft.com/office/drawing/2014/main" id="{CF51E8D0-6350-49B1-80D1-4DA9E7BAB334}"/>
              </a:ext>
            </a:extLst>
          </p:cNvPr>
          <p:cNvSpPr/>
          <p:nvPr/>
        </p:nvSpPr>
        <p:spPr>
          <a:xfrm>
            <a:off x="7118350" y="1431925"/>
            <a:ext cx="160338" cy="555625"/>
          </a:xfrm>
          <a:custGeom>
            <a:avLst/>
            <a:gdLst>
              <a:gd name="connsiteX0" fmla="*/ 0 w 161365"/>
              <a:gd name="connsiteY0" fmla="*/ 0 h 555812"/>
              <a:gd name="connsiteX1" fmla="*/ 161365 w 161365"/>
              <a:gd name="connsiteY1" fmla="*/ 0 h 555812"/>
              <a:gd name="connsiteX2" fmla="*/ 161365 w 161365"/>
              <a:gd name="connsiteY2" fmla="*/ 555812 h 555812"/>
              <a:gd name="connsiteX3" fmla="*/ 0 w 161365"/>
              <a:gd name="connsiteY3" fmla="*/ 555812 h 555812"/>
              <a:gd name="connsiteX4" fmla="*/ 17929 w 161365"/>
              <a:gd name="connsiteY4" fmla="*/ 546847 h 555812"/>
              <a:gd name="connsiteX5" fmla="*/ 8965 w 161365"/>
              <a:gd name="connsiteY5" fmla="*/ 546847 h 555812"/>
              <a:gd name="connsiteX6" fmla="*/ 8965 w 161365"/>
              <a:gd name="connsiteY6" fmla="*/ 546847 h 555812"/>
              <a:gd name="connsiteX7" fmla="*/ 8965 w 161365"/>
              <a:gd name="connsiteY7" fmla="*/ 546847 h 555812"/>
              <a:gd name="connsiteX0" fmla="*/ 0 w 161365"/>
              <a:gd name="connsiteY0" fmla="*/ 0 h 555812"/>
              <a:gd name="connsiteX1" fmla="*/ 161365 w 161365"/>
              <a:gd name="connsiteY1" fmla="*/ 0 h 555812"/>
              <a:gd name="connsiteX2" fmla="*/ 161365 w 161365"/>
              <a:gd name="connsiteY2" fmla="*/ 555812 h 555812"/>
              <a:gd name="connsiteX3" fmla="*/ 0 w 161365"/>
              <a:gd name="connsiteY3" fmla="*/ 555812 h 555812"/>
              <a:gd name="connsiteX4" fmla="*/ 17929 w 161365"/>
              <a:gd name="connsiteY4" fmla="*/ 546847 h 555812"/>
              <a:gd name="connsiteX5" fmla="*/ 8965 w 161365"/>
              <a:gd name="connsiteY5" fmla="*/ 546847 h 555812"/>
              <a:gd name="connsiteX6" fmla="*/ 8965 w 161365"/>
              <a:gd name="connsiteY6" fmla="*/ 546847 h 555812"/>
              <a:gd name="connsiteX0" fmla="*/ 0 w 161365"/>
              <a:gd name="connsiteY0" fmla="*/ 0 h 555812"/>
              <a:gd name="connsiteX1" fmla="*/ 161365 w 161365"/>
              <a:gd name="connsiteY1" fmla="*/ 0 h 555812"/>
              <a:gd name="connsiteX2" fmla="*/ 161365 w 161365"/>
              <a:gd name="connsiteY2" fmla="*/ 555812 h 555812"/>
              <a:gd name="connsiteX3" fmla="*/ 0 w 161365"/>
              <a:gd name="connsiteY3" fmla="*/ 555812 h 555812"/>
              <a:gd name="connsiteX4" fmla="*/ 17929 w 161365"/>
              <a:gd name="connsiteY4" fmla="*/ 546847 h 555812"/>
              <a:gd name="connsiteX5" fmla="*/ 8965 w 161365"/>
              <a:gd name="connsiteY5" fmla="*/ 546847 h 555812"/>
              <a:gd name="connsiteX0" fmla="*/ 0 w 161365"/>
              <a:gd name="connsiteY0" fmla="*/ 0 h 555812"/>
              <a:gd name="connsiteX1" fmla="*/ 161365 w 161365"/>
              <a:gd name="connsiteY1" fmla="*/ 0 h 555812"/>
              <a:gd name="connsiteX2" fmla="*/ 161365 w 161365"/>
              <a:gd name="connsiteY2" fmla="*/ 555812 h 555812"/>
              <a:gd name="connsiteX3" fmla="*/ 0 w 161365"/>
              <a:gd name="connsiteY3" fmla="*/ 555812 h 555812"/>
              <a:gd name="connsiteX4" fmla="*/ 17929 w 161365"/>
              <a:gd name="connsiteY4" fmla="*/ 546847 h 555812"/>
              <a:gd name="connsiteX0" fmla="*/ 0 w 161365"/>
              <a:gd name="connsiteY0" fmla="*/ 0 h 555812"/>
              <a:gd name="connsiteX1" fmla="*/ 161365 w 161365"/>
              <a:gd name="connsiteY1" fmla="*/ 0 h 555812"/>
              <a:gd name="connsiteX2" fmla="*/ 161365 w 161365"/>
              <a:gd name="connsiteY2" fmla="*/ 555812 h 555812"/>
              <a:gd name="connsiteX3" fmla="*/ 0 w 161365"/>
              <a:gd name="connsiteY3" fmla="*/ 555812 h 55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365" h="555812">
                <a:moveTo>
                  <a:pt x="0" y="0"/>
                </a:moveTo>
                <a:lnTo>
                  <a:pt x="161365" y="0"/>
                </a:lnTo>
                <a:lnTo>
                  <a:pt x="161365" y="555812"/>
                </a:lnTo>
                <a:lnTo>
                  <a:pt x="0" y="555812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65" name="Forme libre 64">
            <a:extLst>
              <a:ext uri="{FF2B5EF4-FFF2-40B4-BE49-F238E27FC236}">
                <a16:creationId xmlns:a16="http://schemas.microsoft.com/office/drawing/2014/main" id="{52737D7D-ABE0-45AC-A17D-091A6C882209}"/>
              </a:ext>
            </a:extLst>
          </p:cNvPr>
          <p:cNvSpPr/>
          <p:nvPr/>
        </p:nvSpPr>
        <p:spPr>
          <a:xfrm>
            <a:off x="6302375" y="4757738"/>
            <a:ext cx="160338" cy="557212"/>
          </a:xfrm>
          <a:custGeom>
            <a:avLst/>
            <a:gdLst>
              <a:gd name="connsiteX0" fmla="*/ 0 w 161365"/>
              <a:gd name="connsiteY0" fmla="*/ 0 h 555812"/>
              <a:gd name="connsiteX1" fmla="*/ 161365 w 161365"/>
              <a:gd name="connsiteY1" fmla="*/ 0 h 555812"/>
              <a:gd name="connsiteX2" fmla="*/ 161365 w 161365"/>
              <a:gd name="connsiteY2" fmla="*/ 555812 h 555812"/>
              <a:gd name="connsiteX3" fmla="*/ 0 w 161365"/>
              <a:gd name="connsiteY3" fmla="*/ 555812 h 555812"/>
              <a:gd name="connsiteX4" fmla="*/ 17929 w 161365"/>
              <a:gd name="connsiteY4" fmla="*/ 546847 h 555812"/>
              <a:gd name="connsiteX5" fmla="*/ 8965 w 161365"/>
              <a:gd name="connsiteY5" fmla="*/ 546847 h 555812"/>
              <a:gd name="connsiteX6" fmla="*/ 8965 w 161365"/>
              <a:gd name="connsiteY6" fmla="*/ 546847 h 555812"/>
              <a:gd name="connsiteX7" fmla="*/ 8965 w 161365"/>
              <a:gd name="connsiteY7" fmla="*/ 546847 h 555812"/>
              <a:gd name="connsiteX0" fmla="*/ 0 w 161365"/>
              <a:gd name="connsiteY0" fmla="*/ 0 h 555812"/>
              <a:gd name="connsiteX1" fmla="*/ 161365 w 161365"/>
              <a:gd name="connsiteY1" fmla="*/ 0 h 555812"/>
              <a:gd name="connsiteX2" fmla="*/ 161365 w 161365"/>
              <a:gd name="connsiteY2" fmla="*/ 555812 h 555812"/>
              <a:gd name="connsiteX3" fmla="*/ 0 w 161365"/>
              <a:gd name="connsiteY3" fmla="*/ 555812 h 555812"/>
              <a:gd name="connsiteX4" fmla="*/ 17929 w 161365"/>
              <a:gd name="connsiteY4" fmla="*/ 546847 h 555812"/>
              <a:gd name="connsiteX5" fmla="*/ 8965 w 161365"/>
              <a:gd name="connsiteY5" fmla="*/ 546847 h 555812"/>
              <a:gd name="connsiteX6" fmla="*/ 8965 w 161365"/>
              <a:gd name="connsiteY6" fmla="*/ 546847 h 555812"/>
              <a:gd name="connsiteX0" fmla="*/ 0 w 161365"/>
              <a:gd name="connsiteY0" fmla="*/ 0 h 555812"/>
              <a:gd name="connsiteX1" fmla="*/ 161365 w 161365"/>
              <a:gd name="connsiteY1" fmla="*/ 0 h 555812"/>
              <a:gd name="connsiteX2" fmla="*/ 161365 w 161365"/>
              <a:gd name="connsiteY2" fmla="*/ 555812 h 555812"/>
              <a:gd name="connsiteX3" fmla="*/ 0 w 161365"/>
              <a:gd name="connsiteY3" fmla="*/ 555812 h 555812"/>
              <a:gd name="connsiteX4" fmla="*/ 17929 w 161365"/>
              <a:gd name="connsiteY4" fmla="*/ 546847 h 555812"/>
              <a:gd name="connsiteX5" fmla="*/ 8965 w 161365"/>
              <a:gd name="connsiteY5" fmla="*/ 546847 h 555812"/>
              <a:gd name="connsiteX0" fmla="*/ 0 w 161365"/>
              <a:gd name="connsiteY0" fmla="*/ 0 h 555812"/>
              <a:gd name="connsiteX1" fmla="*/ 161365 w 161365"/>
              <a:gd name="connsiteY1" fmla="*/ 0 h 555812"/>
              <a:gd name="connsiteX2" fmla="*/ 161365 w 161365"/>
              <a:gd name="connsiteY2" fmla="*/ 555812 h 555812"/>
              <a:gd name="connsiteX3" fmla="*/ 0 w 161365"/>
              <a:gd name="connsiteY3" fmla="*/ 555812 h 555812"/>
              <a:gd name="connsiteX4" fmla="*/ 17929 w 161365"/>
              <a:gd name="connsiteY4" fmla="*/ 546847 h 555812"/>
              <a:gd name="connsiteX0" fmla="*/ 0 w 161365"/>
              <a:gd name="connsiteY0" fmla="*/ 0 h 555812"/>
              <a:gd name="connsiteX1" fmla="*/ 161365 w 161365"/>
              <a:gd name="connsiteY1" fmla="*/ 0 h 555812"/>
              <a:gd name="connsiteX2" fmla="*/ 161365 w 161365"/>
              <a:gd name="connsiteY2" fmla="*/ 555812 h 555812"/>
              <a:gd name="connsiteX3" fmla="*/ 0 w 161365"/>
              <a:gd name="connsiteY3" fmla="*/ 555812 h 55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365" h="555812">
                <a:moveTo>
                  <a:pt x="0" y="0"/>
                </a:moveTo>
                <a:lnTo>
                  <a:pt x="161365" y="0"/>
                </a:lnTo>
                <a:lnTo>
                  <a:pt x="161365" y="555812"/>
                </a:lnTo>
                <a:lnTo>
                  <a:pt x="0" y="555812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DA75DA79-F366-4726-8265-ED5645C1E3AE}"/>
              </a:ext>
            </a:extLst>
          </p:cNvPr>
          <p:cNvCxnSpPr/>
          <p:nvPr/>
        </p:nvCxnSpPr>
        <p:spPr>
          <a:xfrm flipV="1">
            <a:off x="6553200" y="5046663"/>
            <a:ext cx="3952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Conception personnalisé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6805</TotalTime>
  <Words>61</Words>
  <Application>Microsoft Office PowerPoint</Application>
  <PresentationFormat>Affichage à l'écran (4:3)</PresentationFormat>
  <Paragraphs>27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Wingdings</vt:lpstr>
      <vt:lpstr>Conception personnalisée</vt:lpstr>
      <vt:lpstr>CHYLOMICRON METABOLISM: THE FATE OF DIETARY FAT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Alain Cyr</dc:creator>
  <cp:lastModifiedBy>Isabelle Martineau</cp:lastModifiedBy>
  <cp:revision>417</cp:revision>
  <dcterms:created xsi:type="dcterms:W3CDTF">2007-08-27T23:55:38Z</dcterms:created>
  <dcterms:modified xsi:type="dcterms:W3CDTF">2022-11-30T16:27:37Z</dcterms:modified>
</cp:coreProperties>
</file>