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3"/>
  </p:notesMasterIdLst>
  <p:handoutMasterIdLst>
    <p:handoutMasterId r:id="rId4"/>
  </p:handoutMasterIdLst>
  <p:sldIdLst>
    <p:sldId id="371" r:id="rId2"/>
  </p:sldIdLst>
  <p:sldSz cx="9144000" cy="6858000" type="screen4x3"/>
  <p:notesSz cx="6858000" cy="9077325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CC99"/>
    <a:srgbClr val="F8D46E"/>
    <a:srgbClr val="FDE169"/>
    <a:srgbClr val="333333"/>
    <a:srgbClr val="CCECFF"/>
    <a:srgbClr val="525252"/>
    <a:srgbClr val="B2B2B2"/>
    <a:srgbClr val="9A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5" autoAdjust="0"/>
    <p:restoredTop sz="93161" autoAdjust="0"/>
  </p:normalViewPr>
  <p:slideViewPr>
    <p:cSldViewPr>
      <p:cViewPr varScale="1">
        <p:scale>
          <a:sx n="103" d="100"/>
          <a:sy n="103" d="100"/>
        </p:scale>
        <p:origin x="19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8" y="-88"/>
      </p:cViewPr>
      <p:guideLst>
        <p:guide orient="horz" pos="2859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fr-FR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endParaRPr lang="fr-FR"/>
          </a:p>
        </p:txBody>
      </p:sp>
      <p:sp>
        <p:nvSpPr>
          <p:cNvPr id="398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fr-FR"/>
          </a:p>
        </p:txBody>
      </p:sp>
      <p:sp>
        <p:nvSpPr>
          <p:cNvPr id="398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D1DDD177-B0BA-432C-A3C8-11EA211BAC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en-US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775894A5-E9E6-4C2B-A772-3E8635977242}" type="slidenum">
              <a:rPr lang="fr-CA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3238"/>
            <a:ext cx="9144000" cy="635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4"/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179388" y="6308725"/>
            <a:ext cx="34575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/>
              <a:t>Source: International Chair on Cardiometabolic Risk</a:t>
            </a:r>
          </a:p>
          <a:p>
            <a:pPr>
              <a:defRPr/>
            </a:pPr>
            <a:r>
              <a:rPr lang="fr-CA" sz="1000"/>
              <a:t>www.cardiometabolic-risk.org 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1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3238"/>
            <a:ext cx="9144000" cy="635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472"/>
            <a:ext cx="916251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4"/>
          <p:cNvSpPr>
            <a:spLocks noChangeShapeType="1"/>
          </p:cNvSpPr>
          <p:nvPr userDrawn="1"/>
        </p:nvSpPr>
        <p:spPr bwMode="auto">
          <a:xfrm flipV="1">
            <a:off x="0" y="818710"/>
            <a:ext cx="7227295" cy="44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 sz="1800"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179388" y="6308725"/>
            <a:ext cx="34575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 dirty="0"/>
              <a:t>Source: International Chair on Cardiometabolic </a:t>
            </a:r>
            <a:r>
              <a:rPr lang="fr-CA" sz="1000" dirty="0" err="1"/>
              <a:t>Risk</a:t>
            </a:r>
            <a:endParaRPr lang="fr-CA" sz="1000" dirty="0"/>
          </a:p>
          <a:p>
            <a:pPr>
              <a:defRPr/>
            </a:pPr>
            <a:r>
              <a:rPr lang="fr-CA" sz="1000" dirty="0"/>
              <a:t>www.myhealthywaist.org 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"/>
          <p:cNvSpPr txBox="1">
            <a:spLocks/>
          </p:cNvSpPr>
          <p:nvPr/>
        </p:nvSpPr>
        <p:spPr>
          <a:xfrm>
            <a:off x="179388" y="94349"/>
            <a:ext cx="8038017" cy="646331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en-US" sz="1800" b="1" kern="0" dirty="0">
                <a:solidFill>
                  <a:srgbClr val="333333"/>
                </a:solidFill>
                <a:latin typeface="Arial" pitchFamily="34" charset="0"/>
                <a:ea typeface="+mj-ea"/>
                <a:cs typeface="Arial" pitchFamily="34" charset="0"/>
              </a:rPr>
              <a:t>COMPONENT OF THE EARLY VASCULAR AGEING (EVA) SYNDROME AND ASSOCIATED CONDITIONS</a:t>
            </a:r>
            <a:endParaRPr lang="fr-FR" sz="1800" b="1" kern="0" dirty="0">
              <a:solidFill>
                <a:srgbClr val="33333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5157065" y="6309320"/>
            <a:ext cx="3825425" cy="360363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anchor="ctr">
            <a:flatTx/>
          </a:bodyPr>
          <a:lstStyle/>
          <a:p>
            <a:pPr lvl="0">
              <a:defRPr/>
            </a:pPr>
            <a:r>
              <a:rPr lang="fr-CA" sz="1000" dirty="0" err="1"/>
              <a:t>Adapted</a:t>
            </a:r>
            <a:r>
              <a:rPr lang="fr-CA" sz="1000" dirty="0"/>
              <a:t> </a:t>
            </a:r>
            <a:r>
              <a:rPr lang="fr-CA" sz="1000" dirty="0" err="1"/>
              <a:t>from</a:t>
            </a:r>
            <a:r>
              <a:rPr lang="fr-CA" sz="1000" dirty="0"/>
              <a:t> Nilsson PM et al. J </a:t>
            </a:r>
            <a:r>
              <a:rPr lang="fr-CA" sz="1000" dirty="0" err="1"/>
              <a:t>Hypertens</a:t>
            </a:r>
            <a:r>
              <a:rPr lang="fr-CA" sz="1000" dirty="0"/>
              <a:t> 2008; 26: 1049-57</a:t>
            </a:r>
          </a:p>
        </p:txBody>
      </p:sp>
      <p:pic>
        <p:nvPicPr>
          <p:cNvPr id="40" name="Image 39" descr="Imag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908720"/>
            <a:ext cx="6088482" cy="5166782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Cha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Chaire</Template>
  <TotalTime>11543</TotalTime>
  <Words>27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Chaire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711</cp:revision>
  <dcterms:created xsi:type="dcterms:W3CDTF">2010-05-11T23:29:01Z</dcterms:created>
  <dcterms:modified xsi:type="dcterms:W3CDTF">2022-11-29T19:21:43Z</dcterms:modified>
</cp:coreProperties>
</file>