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84080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>
            <a:extLst>
              <a:ext uri="{FF2B5EF4-FFF2-40B4-BE49-F238E27FC236}">
                <a16:creationId xmlns:a16="http://schemas.microsoft.com/office/drawing/2014/main" id="{962388E7-A1D5-4FC4-9FCF-CE6F3D8D17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14">
            <a:extLst>
              <a:ext uri="{FF2B5EF4-FFF2-40B4-BE49-F238E27FC236}">
                <a16:creationId xmlns:a16="http://schemas.microsoft.com/office/drawing/2014/main" id="{608C7741-465D-4C3E-8FD3-57269A38CA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905FC437-7B4C-4E5E-9FAD-201B660D35E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5C2893D4-3FB3-4E00-BC25-A30458FEA91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030EACC2-DD3C-4A56-A33C-CE2EB8C91CF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8FD0A5EF-5946-4757-B533-E103EAC1DE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2056" name="Rectangle 11">
            <a:extLst>
              <a:ext uri="{FF2B5EF4-FFF2-40B4-BE49-F238E27FC236}">
                <a16:creationId xmlns:a16="http://schemas.microsoft.com/office/drawing/2014/main" id="{93D4838B-0C7A-4ED8-AB1B-31408A3BA5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2057" name="Picture 18">
            <a:extLst>
              <a:ext uri="{FF2B5EF4-FFF2-40B4-BE49-F238E27FC236}">
                <a16:creationId xmlns:a16="http://schemas.microsoft.com/office/drawing/2014/main" id="{F96F470B-B9CC-4D2D-A51B-C572AA2948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8" name="Rectangle 20">
            <a:extLst>
              <a:ext uri="{FF2B5EF4-FFF2-40B4-BE49-F238E27FC236}">
                <a16:creationId xmlns:a16="http://schemas.microsoft.com/office/drawing/2014/main" id="{CF67319C-72C9-4B26-A784-AEB2D1EEF4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png"/><Relationship Id="rId4" Type="http://schemas.openxmlformats.org/officeDocument/2006/relationships/image" Target="../media/image4.emf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50">
            <a:extLst>
              <a:ext uri="{FF2B5EF4-FFF2-40B4-BE49-F238E27FC236}">
                <a16:creationId xmlns:a16="http://schemas.microsoft.com/office/drawing/2014/main" id="{FB2243F7-A1A5-4559-9939-85A6596E334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179888" y="1036638"/>
          <a:ext cx="4984750" cy="419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Graphique" r:id="rId3" imgW="4352922" imgH="3343391" progId="Excel.Chart.8">
                  <p:embed/>
                </p:oleObj>
              </mc:Choice>
              <mc:Fallback>
                <p:oleObj name="Graphique" r:id="rId3" imgW="4352922" imgH="3343391" progId="Excel.Chart.8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9888" y="1036638"/>
                        <a:ext cx="4984750" cy="4198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Graphique 33">
            <a:extLst>
              <a:ext uri="{FF2B5EF4-FFF2-40B4-BE49-F238E27FC236}">
                <a16:creationId xmlns:a16="http://schemas.microsoft.com/office/drawing/2014/main" id="{82C20EF5-451E-4A8E-B287-6E7B1A259C18}"/>
              </a:ext>
            </a:extLst>
          </p:cNvPr>
          <p:cNvGraphicFramePr>
            <a:graphicFrameLocks/>
          </p:cNvGraphicFramePr>
          <p:nvPr/>
        </p:nvGraphicFramePr>
        <p:xfrm>
          <a:off x="-125413" y="1038225"/>
          <a:ext cx="4586288" cy="416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Graphique" r:id="rId5" imgW="4619532" imgH="4200525" progId="Excel.Chart.8">
                  <p:embed/>
                </p:oleObj>
              </mc:Choice>
              <mc:Fallback>
                <p:oleObj name="Graphique" r:id="rId5" imgW="4619532" imgH="4200525" progId="Excel.Chart.8">
                  <p:embed/>
                  <p:pic>
                    <p:nvPicPr>
                      <p:cNvPr id="0" name="Graphique 3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25413" y="1038225"/>
                        <a:ext cx="4586288" cy="416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ZoneTexte 16">
            <a:extLst>
              <a:ext uri="{FF2B5EF4-FFF2-40B4-BE49-F238E27FC236}">
                <a16:creationId xmlns:a16="http://schemas.microsoft.com/office/drawing/2014/main" id="{5B6EDA91-315F-4B00-9DA0-B881C6E0ED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0725" y="4979988"/>
            <a:ext cx="72231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100" b="1"/>
              <a:t>Men</a:t>
            </a:r>
          </a:p>
        </p:txBody>
      </p:sp>
      <p:sp>
        <p:nvSpPr>
          <p:cNvPr id="1029" name="ZoneTexte 17">
            <a:extLst>
              <a:ext uri="{FF2B5EF4-FFF2-40B4-BE49-F238E27FC236}">
                <a16:creationId xmlns:a16="http://schemas.microsoft.com/office/drawing/2014/main" id="{8F804125-A064-4276-A374-0357F26ED9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979988"/>
            <a:ext cx="1152525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CA" altLang="fr-FR" sz="2100" b="1"/>
              <a:t>Women</a:t>
            </a:r>
          </a:p>
        </p:txBody>
      </p:sp>
      <p:sp>
        <p:nvSpPr>
          <p:cNvPr id="19" name="Rogner un rectangle à un seul coin 18">
            <a:extLst>
              <a:ext uri="{FF2B5EF4-FFF2-40B4-BE49-F238E27FC236}">
                <a16:creationId xmlns:a16="http://schemas.microsoft.com/office/drawing/2014/main" id="{C6484082-40E8-4649-918F-83079F98B54D}"/>
              </a:ext>
            </a:extLst>
          </p:cNvPr>
          <p:cNvSpPr/>
          <p:nvPr/>
        </p:nvSpPr>
        <p:spPr>
          <a:xfrm flipH="1">
            <a:off x="1317802" y="1071276"/>
            <a:ext cx="887507" cy="251012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b="1" kern="100" dirty="0" err="1">
                <a:solidFill>
                  <a:schemeClr val="tx1"/>
                </a:solidFill>
              </a:rPr>
              <a:t>Exercise</a:t>
            </a:r>
            <a:endParaRPr lang="fr-CA" sz="1300" b="1" kern="100" dirty="0">
              <a:solidFill>
                <a:schemeClr val="tx1"/>
              </a:solidFill>
            </a:endParaRPr>
          </a:p>
        </p:txBody>
      </p:sp>
      <p:sp>
        <p:nvSpPr>
          <p:cNvPr id="20" name="Rogner un rectangle à un seul coin 19">
            <a:extLst>
              <a:ext uri="{FF2B5EF4-FFF2-40B4-BE49-F238E27FC236}">
                <a16:creationId xmlns:a16="http://schemas.microsoft.com/office/drawing/2014/main" id="{0584289E-9EB6-4967-B9DB-D27F46C64256}"/>
              </a:ext>
            </a:extLst>
          </p:cNvPr>
          <p:cNvSpPr/>
          <p:nvPr/>
        </p:nvSpPr>
        <p:spPr>
          <a:xfrm flipH="1">
            <a:off x="2841819" y="1071276"/>
            <a:ext cx="887507" cy="251012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b="1" kern="100" dirty="0" err="1">
                <a:solidFill>
                  <a:schemeClr val="tx1"/>
                </a:solidFill>
              </a:rPr>
              <a:t>Diet</a:t>
            </a:r>
            <a:endParaRPr lang="fr-CA" sz="1300" b="1" kern="100" dirty="0">
              <a:solidFill>
                <a:schemeClr val="tx1"/>
              </a:solidFill>
            </a:endParaRPr>
          </a:p>
        </p:txBody>
      </p:sp>
      <p:sp>
        <p:nvSpPr>
          <p:cNvPr id="21" name="Rogner un rectangle à un seul coin 20">
            <a:extLst>
              <a:ext uri="{FF2B5EF4-FFF2-40B4-BE49-F238E27FC236}">
                <a16:creationId xmlns:a16="http://schemas.microsoft.com/office/drawing/2014/main" id="{5B0248F2-B3FE-4070-B198-97D4644B0A8E}"/>
              </a:ext>
            </a:extLst>
          </p:cNvPr>
          <p:cNvSpPr/>
          <p:nvPr/>
        </p:nvSpPr>
        <p:spPr>
          <a:xfrm flipH="1">
            <a:off x="5755332" y="1071276"/>
            <a:ext cx="887507" cy="251012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b="1" kern="100" dirty="0" err="1">
                <a:solidFill>
                  <a:schemeClr val="tx1"/>
                </a:solidFill>
              </a:rPr>
              <a:t>Exercise</a:t>
            </a:r>
            <a:endParaRPr lang="fr-CA" sz="1300" b="1" kern="100" dirty="0">
              <a:solidFill>
                <a:schemeClr val="tx1"/>
              </a:solidFill>
            </a:endParaRPr>
          </a:p>
        </p:txBody>
      </p:sp>
      <p:sp>
        <p:nvSpPr>
          <p:cNvPr id="22" name="Rogner un rectangle à un seul coin 21">
            <a:extLst>
              <a:ext uri="{FF2B5EF4-FFF2-40B4-BE49-F238E27FC236}">
                <a16:creationId xmlns:a16="http://schemas.microsoft.com/office/drawing/2014/main" id="{779AE477-A92E-4F3F-AE05-B0CF8BD62FDC}"/>
              </a:ext>
            </a:extLst>
          </p:cNvPr>
          <p:cNvSpPr/>
          <p:nvPr/>
        </p:nvSpPr>
        <p:spPr>
          <a:xfrm flipH="1">
            <a:off x="7431754" y="1071276"/>
            <a:ext cx="887507" cy="251012"/>
          </a:xfrm>
          <a:prstGeom prst="snip1Rect">
            <a:avLst>
              <a:gd name="adj" fmla="val 13394"/>
            </a:avLst>
          </a:prstGeom>
          <a:solidFill>
            <a:schemeClr val="bg1"/>
          </a:solidFill>
          <a:ln w="12700">
            <a:solidFill>
              <a:schemeClr val="bg2"/>
            </a:solidFill>
          </a:ln>
          <a:scene3d>
            <a:camera prst="orthographicFront"/>
            <a:lightRig rig="threePt" dir="t"/>
          </a:scene3d>
          <a:sp3d prstMaterial="matte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300" b="1" kern="100" dirty="0" err="1">
                <a:solidFill>
                  <a:schemeClr val="tx1"/>
                </a:solidFill>
              </a:rPr>
              <a:t>Diet</a:t>
            </a:r>
            <a:endParaRPr lang="fr-CA" sz="1300" b="1" kern="100" dirty="0">
              <a:solidFill>
                <a:schemeClr val="tx1"/>
              </a:solidFill>
            </a:endParaRPr>
          </a:p>
        </p:txBody>
      </p:sp>
      <p:grpSp>
        <p:nvGrpSpPr>
          <p:cNvPr id="1042" name="Groupe 36">
            <a:extLst>
              <a:ext uri="{FF2B5EF4-FFF2-40B4-BE49-F238E27FC236}">
                <a16:creationId xmlns:a16="http://schemas.microsoft.com/office/drawing/2014/main" id="{D6BDF036-CDAE-4200-9C7B-2E852B7D163A}"/>
              </a:ext>
            </a:extLst>
          </p:cNvPr>
          <p:cNvGrpSpPr>
            <a:grpSpLocks/>
          </p:cNvGrpSpPr>
          <p:nvPr/>
        </p:nvGrpSpPr>
        <p:grpSpPr bwMode="auto">
          <a:xfrm>
            <a:off x="1174750" y="5522913"/>
            <a:ext cx="6794500" cy="600075"/>
            <a:chOff x="1371596" y="5523345"/>
            <a:chExt cx="6793347" cy="600363"/>
          </a:xfrm>
        </p:grpSpPr>
        <p:sp>
          <p:nvSpPr>
            <p:cNvPr id="24" name="Rogner un rectangle à un seul coin 23">
              <a:extLst>
                <a:ext uri="{FF2B5EF4-FFF2-40B4-BE49-F238E27FC236}">
                  <a16:creationId xmlns:a16="http://schemas.microsoft.com/office/drawing/2014/main" id="{9660D6FF-0119-4974-A2E6-CAB1F3140127}"/>
                </a:ext>
              </a:extLst>
            </p:cNvPr>
            <p:cNvSpPr/>
            <p:nvPr/>
          </p:nvSpPr>
          <p:spPr>
            <a:xfrm flipH="1">
              <a:off x="1371596" y="5523345"/>
              <a:ext cx="6793347" cy="600363"/>
            </a:xfrm>
            <a:prstGeom prst="snip1Rect">
              <a:avLst/>
            </a:prstGeom>
            <a:noFill/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fr-CA"/>
            </a:p>
          </p:txBody>
        </p:sp>
        <p:grpSp>
          <p:nvGrpSpPr>
            <p:cNvPr id="1045" name="Groupe 34">
              <a:extLst>
                <a:ext uri="{FF2B5EF4-FFF2-40B4-BE49-F238E27FC236}">
                  <a16:creationId xmlns:a16="http://schemas.microsoft.com/office/drawing/2014/main" id="{F3A94EFF-789F-451F-8195-60E35CDA0A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31635" y="5589526"/>
              <a:ext cx="6640948" cy="468000"/>
              <a:chOff x="1431635" y="5589526"/>
              <a:chExt cx="6640948" cy="468000"/>
            </a:xfrm>
          </p:grpSpPr>
          <p:sp>
            <p:nvSpPr>
              <p:cNvPr id="27" name="Rogner un rectangle à un seul coin 26">
                <a:extLst>
                  <a:ext uri="{FF2B5EF4-FFF2-40B4-BE49-F238E27FC236}">
                    <a16:creationId xmlns:a16="http://schemas.microsoft.com/office/drawing/2014/main" id="{76B393B2-2D8B-4423-B8C3-33FF770596F1}"/>
                  </a:ext>
                </a:extLst>
              </p:cNvPr>
              <p:cNvSpPr/>
              <p:nvPr/>
            </p:nvSpPr>
            <p:spPr>
              <a:xfrm flipH="1">
                <a:off x="1431635" y="5589833"/>
                <a:ext cx="1588655" cy="467387"/>
              </a:xfrm>
              <a:prstGeom prst="snip1Rect">
                <a:avLst>
                  <a:gd name="adj" fmla="val 13394"/>
                </a:avLst>
              </a:prstGeom>
              <a:solidFill>
                <a:schemeClr val="bg1"/>
              </a:solidFill>
              <a:ln w="12700">
                <a:solidFill>
                  <a:schemeClr val="bg2"/>
                </a:solidFill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268288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A" sz="1200" b="1" kern="100" dirty="0" err="1">
                    <a:solidFill>
                      <a:schemeClr val="tx1"/>
                    </a:solidFill>
                  </a:rPr>
                  <a:t>Subcutaneous</a:t>
                </a:r>
                <a:r>
                  <a:rPr lang="fr-CA" sz="1200" b="1" kern="100" dirty="0">
                    <a:solidFill>
                      <a:schemeClr val="tx1"/>
                    </a:solidFill>
                  </a:rPr>
                  <a:t> Fat</a:t>
                </a:r>
              </a:p>
            </p:txBody>
          </p:sp>
          <p:sp>
            <p:nvSpPr>
              <p:cNvPr id="28" name="Rogner un rectangle à un seul coin 27">
                <a:extLst>
                  <a:ext uri="{FF2B5EF4-FFF2-40B4-BE49-F238E27FC236}">
                    <a16:creationId xmlns:a16="http://schemas.microsoft.com/office/drawing/2014/main" id="{4E070938-6529-4B48-9BD7-6995BF631D51}"/>
                  </a:ext>
                </a:extLst>
              </p:cNvPr>
              <p:cNvSpPr/>
              <p:nvPr/>
            </p:nvSpPr>
            <p:spPr>
              <a:xfrm flipH="1">
                <a:off x="3101878" y="5589833"/>
                <a:ext cx="1630219" cy="467387"/>
              </a:xfrm>
              <a:prstGeom prst="snip1Rect">
                <a:avLst>
                  <a:gd name="adj" fmla="val 13394"/>
                </a:avLst>
              </a:prstGeom>
              <a:solidFill>
                <a:schemeClr val="bg1"/>
              </a:solidFill>
              <a:ln w="12700">
                <a:solidFill>
                  <a:schemeClr val="bg2"/>
                </a:solidFill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268288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A" sz="1200" b="1" kern="100" dirty="0">
                    <a:solidFill>
                      <a:schemeClr val="tx1"/>
                    </a:solidFill>
                  </a:rPr>
                  <a:t>Intra-abdominal  Fat</a:t>
                </a:r>
              </a:p>
            </p:txBody>
          </p:sp>
          <p:sp>
            <p:nvSpPr>
              <p:cNvPr id="29" name="Rogner un rectangle à un seul coin 28">
                <a:extLst>
                  <a:ext uri="{FF2B5EF4-FFF2-40B4-BE49-F238E27FC236}">
                    <a16:creationId xmlns:a16="http://schemas.microsoft.com/office/drawing/2014/main" id="{408FABD9-4D29-4ACC-B19E-356329B212EA}"/>
                  </a:ext>
                </a:extLst>
              </p:cNvPr>
              <p:cNvSpPr/>
              <p:nvPr/>
            </p:nvSpPr>
            <p:spPr>
              <a:xfrm flipH="1">
                <a:off x="6483928" y="5589526"/>
                <a:ext cx="1588655" cy="468000"/>
              </a:xfrm>
              <a:prstGeom prst="snip1Rect">
                <a:avLst>
                  <a:gd name="adj" fmla="val 13394"/>
                </a:avLst>
              </a:prstGeom>
              <a:solidFill>
                <a:schemeClr val="bg1"/>
              </a:solidFill>
              <a:ln w="12700">
                <a:solidFill>
                  <a:schemeClr val="bg2"/>
                </a:solidFill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268288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A" sz="1200" b="1" kern="100" dirty="0" err="1">
                    <a:solidFill>
                      <a:schemeClr val="tx1"/>
                    </a:solidFill>
                  </a:rPr>
                  <a:t>Others</a:t>
                </a:r>
                <a:endParaRPr lang="fr-CA" sz="1200" b="1" kern="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0" name="Rogner un rectangle à un seul coin 29">
                <a:extLst>
                  <a:ext uri="{FF2B5EF4-FFF2-40B4-BE49-F238E27FC236}">
                    <a16:creationId xmlns:a16="http://schemas.microsoft.com/office/drawing/2014/main" id="{2A6C6134-2D13-48F4-A51A-4DB8C66D35EC}"/>
                  </a:ext>
                </a:extLst>
              </p:cNvPr>
              <p:cNvSpPr/>
              <p:nvPr/>
            </p:nvSpPr>
            <p:spPr>
              <a:xfrm flipH="1">
                <a:off x="4813685" y="5589526"/>
                <a:ext cx="1588655" cy="468000"/>
              </a:xfrm>
              <a:prstGeom prst="snip1Rect">
                <a:avLst>
                  <a:gd name="adj" fmla="val 13394"/>
                </a:avLst>
              </a:prstGeom>
              <a:solidFill>
                <a:schemeClr val="bg1"/>
              </a:solidFill>
              <a:ln w="12700">
                <a:solidFill>
                  <a:schemeClr val="bg2"/>
                </a:solidFill>
              </a:ln>
              <a:scene3d>
                <a:camera prst="orthographicFront"/>
                <a:lightRig rig="threePt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268288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fr-CA" sz="1200" b="1" kern="100" dirty="0">
                    <a:solidFill>
                      <a:schemeClr val="tx1"/>
                    </a:solidFill>
                  </a:rPr>
                  <a:t>Muscle</a:t>
                </a:r>
              </a:p>
            </p:txBody>
          </p:sp>
          <p:pic>
            <p:nvPicPr>
              <p:cNvPr id="1058" name="Image 30" descr="marque_bleue.png">
                <a:extLst>
                  <a:ext uri="{FF2B5EF4-FFF2-40B4-BE49-F238E27FC236}">
                    <a16:creationId xmlns:a16="http://schemas.microsoft.com/office/drawing/2014/main" id="{6662D6B3-86EE-4AB2-B473-AD56FBA734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79015" y="5712274"/>
                <a:ext cx="234696" cy="2225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59" name="Image 31" descr="marque_jaune.png">
                <a:extLst>
                  <a:ext uri="{FF2B5EF4-FFF2-40B4-BE49-F238E27FC236}">
                    <a16:creationId xmlns:a16="http://schemas.microsoft.com/office/drawing/2014/main" id="{53EEE857-00B2-4874-86AC-622CCF54FD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896396" y="5712274"/>
                <a:ext cx="234696" cy="2225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0" name="Image 32" descr="marque_rouge.png">
                <a:extLst>
                  <a:ext uri="{FF2B5EF4-FFF2-40B4-BE49-F238E27FC236}">
                    <a16:creationId xmlns:a16="http://schemas.microsoft.com/office/drawing/2014/main" id="{DB3EF896-EAFF-4745-B00C-597909D1FA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31160" y="5712274"/>
                <a:ext cx="234696" cy="2225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61" name="Image 33" descr="marque_verte.png">
                <a:extLst>
                  <a:ext uri="{FF2B5EF4-FFF2-40B4-BE49-F238E27FC236}">
                    <a16:creationId xmlns:a16="http://schemas.microsoft.com/office/drawing/2014/main" id="{0B43715C-6D3B-4B48-B7DB-BD0C0536AA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213778" y="5712274"/>
                <a:ext cx="234696" cy="2225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1043" name="Titre 35">
            <a:extLst>
              <a:ext uri="{FF2B5EF4-FFF2-40B4-BE49-F238E27FC236}">
                <a16:creationId xmlns:a16="http://schemas.microsoft.com/office/drawing/2014/main" id="{A6ADE6A3-0FF9-41CE-8266-B1C2F71C9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8" y="26988"/>
            <a:ext cx="8280400" cy="708025"/>
          </a:xfrm>
        </p:spPr>
        <p:txBody>
          <a:bodyPr/>
          <a:lstStyle/>
          <a:p>
            <a:r>
              <a:rPr lang="en-US" altLang="fr-FR" sz="2000">
                <a:solidFill>
                  <a:schemeClr val="tx1"/>
                </a:solidFill>
              </a:rPr>
              <a:t>COMPOSITION OF A 10-KG WEIGHT LOSS DUE TO EXERCISE AND DIET IN OBESE </a:t>
            </a:r>
            <a:r>
              <a:rPr lang="fr-CA" altLang="fr-FR" sz="2000">
                <a:solidFill>
                  <a:schemeClr val="tx1"/>
                </a:solidFill>
              </a:rPr>
              <a:t>MEN AND WOMEN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6726</TotalTime>
  <Words>28</Words>
  <Application>Microsoft Office PowerPoint</Application>
  <PresentationFormat>Affichage à l'écran (4:3)</PresentationFormat>
  <Paragraphs>11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Wingdings</vt:lpstr>
      <vt:lpstr>Calibri</vt:lpstr>
      <vt:lpstr>Conception personnalisée</vt:lpstr>
      <vt:lpstr>Graphique Microsoft Office Excel</vt:lpstr>
      <vt:lpstr>COMPOSITION OF A 10-KG WEIGHT LOSS DUE TO EXERCISE AND DIET IN OBESE MEN AND WOMEN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CMR v1.4</dc:title>
  <dc:creator>Alain Cyr</dc:creator>
  <dc:description>COMPOSITION OF A 10-KG WEIGHT LOSS DUE TO EXERCISE AND DIET IN OBESE MEN AND WOMEN</dc:description>
  <cp:lastModifiedBy>Isabelle Martineau</cp:lastModifiedBy>
  <cp:revision>427</cp:revision>
  <dcterms:created xsi:type="dcterms:W3CDTF">2007-08-27T23:55:38Z</dcterms:created>
  <dcterms:modified xsi:type="dcterms:W3CDTF">2022-11-30T18:40:46Z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Managing CMR v1.4</vt:lpwstr>
  </property>
  <property fmtid="{D5CDD505-2E9C-101B-9397-08002B2CF9AE}" pid="3" name="SlideDescription">
    <vt:lpwstr>COMPOSITION OF A 10-KG WEIGHT LOSS DUE TO EXERCISE AND DIET IN OBESE MEN AND WOMEN</vt:lpwstr>
  </property>
</Properties>
</file>