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1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58" r:id="rId2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B8FAD"/>
    <a:srgbClr val="777777"/>
    <a:srgbClr val="CCECFF"/>
    <a:srgbClr val="B40000"/>
    <a:srgbClr val="DA0000"/>
    <a:srgbClr val="640000"/>
    <a:srgbClr val="000000"/>
    <a:srgbClr val="15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1" autoAdjust="0"/>
    <p:restoredTop sz="94646" autoAdjust="0"/>
  </p:normalViewPr>
  <p:slideViewPr>
    <p:cSldViewPr snapToGrid="0">
      <p:cViewPr varScale="1">
        <p:scale>
          <a:sx n="111" d="100"/>
          <a:sy n="111" d="100"/>
        </p:scale>
        <p:origin x="18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notesViewPr>
    <p:cSldViewPr snapToGrid="0">
      <p:cViewPr varScale="1">
        <p:scale>
          <a:sx n="56" d="100"/>
          <a:sy n="56" d="100"/>
        </p:scale>
        <p:origin x="-2490" y="-9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54006CBD-9477-42AA-87D1-EC0B201B3F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44F3C441-5D93-4F27-9184-5A8E7AF352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1ECEA677-086A-40F6-B515-87F510BB0F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E4F3ADA5-11AB-4D24-8B92-6979402843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9D2DC2-3CCD-4304-B4DE-E159D40F10E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808A630B-9E88-437B-A6A9-F69CDFC21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AAB9FE2C-F482-4877-B1EB-2AA5C34FDB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1378404-C712-46DE-BF04-E384E07702A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D09B18BA-4E90-4397-BE0C-C0CF4273B2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35F23208-7196-4646-9AD4-DA7AD05B7E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4B951A76-501C-4F07-BCB5-A1377F737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A9534-4E02-4552-B148-C1D804FB7455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C7271FCA-ED15-4FE2-A295-E952D83D7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7E602262-465D-4D0C-995A-27CFCC6F8C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80C4A9-6F9E-4475-80F7-13D6782621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273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3AC42-2CE2-4AE2-AE3E-F6A34D428F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C22C4E-DBA6-46E0-BB6A-3E5F83E62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4418A1E1-2445-46A7-A8DC-F1E02AFDF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4000" b="0"/>
            </a:lvl1pPr>
          </a:lstStyle>
          <a:p>
            <a:r>
              <a:rPr lang="fr-CA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0653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06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188913"/>
            <a:ext cx="2130425" cy="5895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243637" cy="5895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744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76250" y="1179513"/>
            <a:ext cx="8229600" cy="4905375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65789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67250" y="1179513"/>
            <a:ext cx="4038600" cy="2376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67250" y="3708400"/>
            <a:ext cx="4038600" cy="2376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69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11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207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790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40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772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206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766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95A36C2B-C9A4-4944-B662-73A78633A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>
            <a:extLst>
              <a:ext uri="{FF2B5EF4-FFF2-40B4-BE49-F238E27FC236}">
                <a16:creationId xmlns:a16="http://schemas.microsoft.com/office/drawing/2014/main" id="{0B080147-393C-4670-8792-CFFE40BFF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859FAA25-ABAD-407E-A1B7-52DAD7F214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4F85E774-30A8-4FB7-BBAE-5A5B070A1D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D15370FA-0A45-4980-B8EB-AB2D359346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B5B27151-E7F0-4B14-8E16-F73ED3869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3080" name="Rectangle 11">
            <a:extLst>
              <a:ext uri="{FF2B5EF4-FFF2-40B4-BE49-F238E27FC236}">
                <a16:creationId xmlns:a16="http://schemas.microsoft.com/office/drawing/2014/main" id="{1894D7E1-3251-4F92-B5FC-BBD89E9FB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3081" name="Picture 18">
            <a:extLst>
              <a:ext uri="{FF2B5EF4-FFF2-40B4-BE49-F238E27FC236}">
                <a16:creationId xmlns:a16="http://schemas.microsoft.com/office/drawing/2014/main" id="{65743C6E-48A9-4EF6-94B2-2C7FC84633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20">
            <a:extLst>
              <a:ext uri="{FF2B5EF4-FFF2-40B4-BE49-F238E27FC236}">
                <a16:creationId xmlns:a16="http://schemas.microsoft.com/office/drawing/2014/main" id="{D5FC2F97-517F-4B9D-9785-37AF81B1C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2" r:id="rId2"/>
    <p:sldLayoutId id="2147484151" r:id="rId3"/>
    <p:sldLayoutId id="2147484150" r:id="rId4"/>
    <p:sldLayoutId id="2147484149" r:id="rId5"/>
    <p:sldLayoutId id="2147484148" r:id="rId6"/>
    <p:sldLayoutId id="2147484147" r:id="rId7"/>
    <p:sldLayoutId id="2147484146" r:id="rId8"/>
    <p:sldLayoutId id="2147484145" r:id="rId9"/>
    <p:sldLayoutId id="2147484144" r:id="rId10"/>
    <p:sldLayoutId id="2147484143" r:id="rId11"/>
    <p:sldLayoutId id="2147484142" r:id="rId12"/>
    <p:sldLayoutId id="21474841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4" descr="figure.png">
            <a:extLst>
              <a:ext uri="{FF2B5EF4-FFF2-40B4-BE49-F238E27FC236}">
                <a16:creationId xmlns:a16="http://schemas.microsoft.com/office/drawing/2014/main" id="{A3DF5F14-045C-4195-BB1F-B99BFED4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960438"/>
            <a:ext cx="7348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re 1">
            <a:extLst>
              <a:ext uri="{FF2B5EF4-FFF2-40B4-BE49-F238E27FC236}">
                <a16:creationId xmlns:a16="http://schemas.microsoft.com/office/drawing/2014/main" id="{972B5C55-D56B-4678-A54D-C0EA1183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63500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COMPUTED TOMOGRAPHY IMAGING OF A NORMAL AND </a:t>
            </a:r>
            <a:br>
              <a:rPr lang="en-US" altLang="fr-FR" sz="2000">
                <a:solidFill>
                  <a:schemeClr val="tx1"/>
                </a:solidFill>
              </a:rPr>
            </a:br>
            <a:r>
              <a:rPr lang="en-US" altLang="fr-FR" sz="2000">
                <a:solidFill>
                  <a:schemeClr val="tx1"/>
                </a:solidFill>
              </a:rPr>
              <a:t>FATTY LIVER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19B592F-4E7C-45FF-9E69-ED5BD0AF856B}"/>
              </a:ext>
            </a:extLst>
          </p:cNvPr>
          <p:cNvSpPr/>
          <p:nvPr/>
        </p:nvSpPr>
        <p:spPr>
          <a:xfrm>
            <a:off x="430213" y="5289550"/>
            <a:ext cx="8239125" cy="895350"/>
          </a:xfrm>
          <a:prstGeom prst="cube">
            <a:avLst>
              <a:gd name="adj" fmla="val 4310"/>
            </a:avLst>
          </a:prstGeom>
          <a:solidFill>
            <a:schemeClr val="bg1">
              <a:alpha val="47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The normal liver is free of lipid storage, denser and therefore has a higher Hounsfield unit (HU)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and appears bright in contrast. On the other hand, lipid infiltration as seen in the fatty liver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reduces the density of the liver tissue, thus the HU is lower and the image appears darker.</a:t>
            </a:r>
            <a:endParaRPr lang="fr-CA" sz="1400" b="1" dirty="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923B33B2-0240-4F64-B085-662AB76E08F3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1273175"/>
            <a:ext cx="1803400" cy="385763"/>
            <a:chOff x="2229" y="682"/>
            <a:chExt cx="1198" cy="511"/>
          </a:xfrm>
        </p:grpSpPr>
        <p:sp>
          <p:nvSpPr>
            <p:cNvPr id="17419" name="Rectangle 34">
              <a:extLst>
                <a:ext uri="{FF2B5EF4-FFF2-40B4-BE49-F238E27FC236}">
                  <a16:creationId xmlns:a16="http://schemas.microsoft.com/office/drawing/2014/main" id="{58AAB8C3-151A-4635-8FC7-CE782522C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682"/>
              <a:ext cx="1188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920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/>
                <a:t>Normal liver </a:t>
              </a:r>
            </a:p>
          </p:txBody>
        </p:sp>
        <p:sp>
          <p:nvSpPr>
            <p:cNvPr id="17420" name="Rectangle 35">
              <a:extLst>
                <a:ext uri="{FF2B5EF4-FFF2-40B4-BE49-F238E27FC236}">
                  <a16:creationId xmlns:a16="http://schemas.microsoft.com/office/drawing/2014/main" id="{2268FE57-A609-4994-80DD-FD9002E78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683"/>
              <a:ext cx="67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510A822B-CD05-42F3-9CC1-68A0882225D5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1273175"/>
            <a:ext cx="1801813" cy="385763"/>
            <a:chOff x="2229" y="682"/>
            <a:chExt cx="1198" cy="511"/>
          </a:xfrm>
        </p:grpSpPr>
        <p:sp>
          <p:nvSpPr>
            <p:cNvPr id="17417" name="Rectangle 34">
              <a:extLst>
                <a:ext uri="{FF2B5EF4-FFF2-40B4-BE49-F238E27FC236}">
                  <a16:creationId xmlns:a16="http://schemas.microsoft.com/office/drawing/2014/main" id="{BB6C6958-A2BC-45B6-95D0-858CF0C9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682"/>
              <a:ext cx="1188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920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/>
                <a:t>Fatty liver </a:t>
              </a:r>
            </a:p>
          </p:txBody>
        </p:sp>
        <p:sp>
          <p:nvSpPr>
            <p:cNvPr id="17418" name="Rectangle 35">
              <a:extLst>
                <a:ext uri="{FF2B5EF4-FFF2-40B4-BE49-F238E27FC236}">
                  <a16:creationId xmlns:a16="http://schemas.microsoft.com/office/drawing/2014/main" id="{326A00A2-B662-4FAE-BB64-ED6CA766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683"/>
              <a:ext cx="67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b="1"/>
            </a:p>
          </p:txBody>
        </p:sp>
      </p:grpSp>
      <p:sp>
        <p:nvSpPr>
          <p:cNvPr id="12" name="Cube 11">
            <a:extLst>
              <a:ext uri="{FF2B5EF4-FFF2-40B4-BE49-F238E27FC236}">
                <a16:creationId xmlns:a16="http://schemas.microsoft.com/office/drawing/2014/main" id="{B1232E34-E2E9-4490-A678-0B47D9CCA50F}"/>
              </a:ext>
            </a:extLst>
          </p:cNvPr>
          <p:cNvSpPr/>
          <p:nvPr/>
        </p:nvSpPr>
        <p:spPr>
          <a:xfrm>
            <a:off x="1649413" y="4259263"/>
            <a:ext cx="2752725" cy="388937"/>
          </a:xfrm>
          <a:prstGeom prst="cube">
            <a:avLst>
              <a:gd name="adj" fmla="val 4310"/>
            </a:avLst>
          </a:prstGeom>
          <a:solidFill>
            <a:schemeClr val="tx2">
              <a:lumMod val="65000"/>
              <a:lumOff val="35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08000"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bg1"/>
                </a:solidFill>
              </a:rPr>
              <a:t>CT </a:t>
            </a:r>
            <a:r>
              <a:rPr lang="fr-CA" sz="1400" b="1" dirty="0" err="1">
                <a:solidFill>
                  <a:schemeClr val="bg1"/>
                </a:solidFill>
              </a:rPr>
              <a:t>Liver</a:t>
            </a:r>
            <a:r>
              <a:rPr lang="fr-CA" sz="1400" b="1" dirty="0">
                <a:solidFill>
                  <a:schemeClr val="bg1"/>
                </a:solidFill>
              </a:rPr>
              <a:t> (CTL) = 79.44 HU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0BE13F52-0DFC-4C22-83BF-8DB2ECB05674}"/>
              </a:ext>
            </a:extLst>
          </p:cNvPr>
          <p:cNvSpPr/>
          <p:nvPr/>
        </p:nvSpPr>
        <p:spPr>
          <a:xfrm>
            <a:off x="4787900" y="4259263"/>
            <a:ext cx="2751138" cy="388937"/>
          </a:xfrm>
          <a:prstGeom prst="cube">
            <a:avLst>
              <a:gd name="adj" fmla="val 4310"/>
            </a:avLst>
          </a:prstGeom>
          <a:solidFill>
            <a:schemeClr val="tx2">
              <a:lumMod val="65000"/>
              <a:lumOff val="35000"/>
            </a:schemeClr>
          </a:solidFill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08000"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bg1"/>
                </a:solidFill>
              </a:rPr>
              <a:t>CT </a:t>
            </a:r>
            <a:r>
              <a:rPr lang="fr-CA" sz="1400" b="1" dirty="0" err="1">
                <a:solidFill>
                  <a:schemeClr val="bg1"/>
                </a:solidFill>
              </a:rPr>
              <a:t>Liver</a:t>
            </a:r>
            <a:r>
              <a:rPr lang="fr-CA" sz="1400" b="1" dirty="0">
                <a:solidFill>
                  <a:schemeClr val="bg1"/>
                </a:solidFill>
              </a:rPr>
              <a:t> (CTL) = 14.82 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7068</TotalTime>
  <Words>88</Words>
  <Application>Microsoft Office PowerPoint</Application>
  <PresentationFormat>Affichage à l'écran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Wingdings</vt:lpstr>
      <vt:lpstr>Conception personnalisée</vt:lpstr>
      <vt:lpstr>COMPUTED TOMOGRAPHY IMAGING OF A NORMAL AND  FATTY LIVER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Cyr</dc:creator>
  <cp:lastModifiedBy>Isabelle Martineau</cp:lastModifiedBy>
  <cp:revision>440</cp:revision>
  <dcterms:created xsi:type="dcterms:W3CDTF">2007-08-27T23:55:38Z</dcterms:created>
  <dcterms:modified xsi:type="dcterms:W3CDTF">2022-11-30T19:18:38Z</dcterms:modified>
</cp:coreProperties>
</file>