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CE95C54-5245-4593-A0F0-0B34394200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D8C251-40F7-4FE5-98E5-FD6B68CB239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6480D81-28D7-48D9-9503-2E636999DDB1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57770E94-F600-4996-89F2-E8CACD175E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324D490C-5DD0-4823-87D1-24F745F5C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BF06EA-B20A-407A-99BE-8E42F8CF0E8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E55560-DB18-427A-B87E-E3BC3B6275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2C97BC7B-AC6D-4FFC-B121-481735B435DF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B931AC9-A570-4549-A086-891C373B356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75D565-5573-458A-B3D1-E9525411F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789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>
            <a:extLst>
              <a:ext uri="{FF2B5EF4-FFF2-40B4-BE49-F238E27FC236}">
                <a16:creationId xmlns:a16="http://schemas.microsoft.com/office/drawing/2014/main" id="{43AA112E-E030-4F42-8CEE-B80BB0D16C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4">
            <a:extLst>
              <a:ext uri="{FF2B5EF4-FFF2-40B4-BE49-F238E27FC236}">
                <a16:creationId xmlns:a16="http://schemas.microsoft.com/office/drawing/2014/main" id="{9D13F84A-ED63-456B-81A2-1CCED1EDE9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70058271-FBD6-45BC-A542-4E896108D7A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8DE69366-1F7E-4FF7-8F9F-0487CB7478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7BF0F6BE-4A40-4727-BFC2-627C1F1DD7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1E897034-A7B2-46F2-A0E7-F7634D3038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2056" name="Rectangle 11">
            <a:extLst>
              <a:ext uri="{FF2B5EF4-FFF2-40B4-BE49-F238E27FC236}">
                <a16:creationId xmlns:a16="http://schemas.microsoft.com/office/drawing/2014/main" id="{826BB1EB-417D-4194-95A6-A6AF9F5C8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2057" name="Picture 18">
            <a:extLst>
              <a:ext uri="{FF2B5EF4-FFF2-40B4-BE49-F238E27FC236}">
                <a16:creationId xmlns:a16="http://schemas.microsoft.com/office/drawing/2014/main" id="{4BDF7904-C60D-4DE9-A8D8-768786FFC5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20">
            <a:extLst>
              <a:ext uri="{FF2B5EF4-FFF2-40B4-BE49-F238E27FC236}">
                <a16:creationId xmlns:a16="http://schemas.microsoft.com/office/drawing/2014/main" id="{9E42F175-6C6E-4442-82BA-7158380BC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be 39">
            <a:extLst>
              <a:ext uri="{FF2B5EF4-FFF2-40B4-BE49-F238E27FC236}">
                <a16:creationId xmlns:a16="http://schemas.microsoft.com/office/drawing/2014/main" id="{54BAA077-8E9F-42E7-BCFE-2E6BDAA6D936}"/>
              </a:ext>
            </a:extLst>
          </p:cNvPr>
          <p:cNvSpPr/>
          <p:nvPr/>
        </p:nvSpPr>
        <p:spPr>
          <a:xfrm>
            <a:off x="412750" y="1819275"/>
            <a:ext cx="2465388" cy="2644775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pic>
        <p:nvPicPr>
          <p:cNvPr id="1028" name="Image 36" descr="diapo_18.jpg">
            <a:extLst>
              <a:ext uri="{FF2B5EF4-FFF2-40B4-BE49-F238E27FC236}">
                <a16:creationId xmlns:a16="http://schemas.microsoft.com/office/drawing/2014/main" id="{CE833BEA-F257-4543-8C8B-6012964742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2027238"/>
            <a:ext cx="2116137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re 3">
            <a:extLst>
              <a:ext uri="{FF2B5EF4-FFF2-40B4-BE49-F238E27FC236}">
                <a16:creationId xmlns:a16="http://schemas.microsoft.com/office/drawing/2014/main" id="{918FE536-0819-4C46-9651-284FB0818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63500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CONTRIBUTION OF INTRA-ABDOMINAL FAT TO TOTAL BODY FAT </a:t>
            </a:r>
            <a:r>
              <a:rPr lang="fr-CA" altLang="fr-FR" sz="2000">
                <a:solidFill>
                  <a:schemeClr val="tx1"/>
                </a:solidFill>
              </a:rPr>
              <a:t>IN MEN AND WOMEN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1030" name="Groupe 17">
            <a:extLst>
              <a:ext uri="{FF2B5EF4-FFF2-40B4-BE49-F238E27FC236}">
                <a16:creationId xmlns:a16="http://schemas.microsoft.com/office/drawing/2014/main" id="{892ECD22-C577-4759-BF8E-E6ABCF9CBB8C}"/>
              </a:ext>
            </a:extLst>
          </p:cNvPr>
          <p:cNvGrpSpPr>
            <a:grpSpLocks/>
          </p:cNvGrpSpPr>
          <p:nvPr/>
        </p:nvGrpSpPr>
        <p:grpSpPr bwMode="auto">
          <a:xfrm>
            <a:off x="7018338" y="5359400"/>
            <a:ext cx="1763712" cy="1238250"/>
            <a:chOff x="7262813" y="2330450"/>
            <a:chExt cx="1763712" cy="1238250"/>
          </a:xfrm>
        </p:grpSpPr>
        <p:sp>
          <p:nvSpPr>
            <p:cNvPr id="5" name="Rogner un rectangle à un seul coin 4">
              <a:extLst>
                <a:ext uri="{FF2B5EF4-FFF2-40B4-BE49-F238E27FC236}">
                  <a16:creationId xmlns:a16="http://schemas.microsoft.com/office/drawing/2014/main" id="{EF4F7D33-A031-484B-BBCA-ECAC9F0863A0}"/>
                </a:ext>
              </a:extLst>
            </p:cNvPr>
            <p:cNvSpPr/>
            <p:nvPr/>
          </p:nvSpPr>
          <p:spPr>
            <a:xfrm flipH="1">
              <a:off x="7262813" y="2330450"/>
              <a:ext cx="1763712" cy="1238250"/>
            </a:xfrm>
            <a:prstGeom prst="snip1Rect">
              <a:avLst>
                <a:gd name="adj" fmla="val 3125"/>
              </a:avLst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 sz="1050" dirty="0">
                <a:solidFill>
                  <a:schemeClr val="tx1"/>
                </a:solidFill>
              </a:endParaRPr>
            </a:p>
          </p:txBody>
        </p:sp>
        <p:sp>
          <p:nvSpPr>
            <p:cNvPr id="8" name="Rogner un rectangle à un seul coin 7">
              <a:extLst>
                <a:ext uri="{FF2B5EF4-FFF2-40B4-BE49-F238E27FC236}">
                  <a16:creationId xmlns:a16="http://schemas.microsoft.com/office/drawing/2014/main" id="{E3219C22-16D9-44CE-9D8D-E55256A0D69F}"/>
                </a:ext>
              </a:extLst>
            </p:cNvPr>
            <p:cNvSpPr/>
            <p:nvPr/>
          </p:nvSpPr>
          <p:spPr>
            <a:xfrm flipH="1">
              <a:off x="7304088" y="2384425"/>
              <a:ext cx="1649412" cy="327025"/>
            </a:xfrm>
            <a:prstGeom prst="snip1Rect">
              <a:avLst>
                <a:gd name="adj" fmla="val 9958"/>
              </a:avLst>
            </a:prstGeom>
            <a:solidFill>
              <a:schemeClr val="bg1"/>
            </a:solidFill>
            <a:ln w="127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marL="2682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050" b="1" dirty="0">
                  <a:solidFill>
                    <a:schemeClr val="tx1"/>
                  </a:solidFill>
                </a:rPr>
                <a:t>Intra-abdominal Fat</a:t>
              </a:r>
            </a:p>
          </p:txBody>
        </p:sp>
        <p:pic>
          <p:nvPicPr>
            <p:cNvPr id="1057" name="Image 18" descr="marque-rouge.png">
              <a:extLst>
                <a:ext uri="{FF2B5EF4-FFF2-40B4-BE49-F238E27FC236}">
                  <a16:creationId xmlns:a16="http://schemas.microsoft.com/office/drawing/2014/main" id="{B7972ABB-FBEF-45B8-9EB3-A7DD9FB09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9650" y="2460625"/>
              <a:ext cx="180975" cy="174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Rogner un rectangle à un seul coin 15">
              <a:extLst>
                <a:ext uri="{FF2B5EF4-FFF2-40B4-BE49-F238E27FC236}">
                  <a16:creationId xmlns:a16="http://schemas.microsoft.com/office/drawing/2014/main" id="{CAFF9961-DFDF-4178-979A-4CE74953ED1D}"/>
                </a:ext>
              </a:extLst>
            </p:cNvPr>
            <p:cNvSpPr/>
            <p:nvPr/>
          </p:nvSpPr>
          <p:spPr>
            <a:xfrm flipH="1">
              <a:off x="7304088" y="2782888"/>
              <a:ext cx="1649412" cy="327025"/>
            </a:xfrm>
            <a:prstGeom prst="snip1Rect">
              <a:avLst>
                <a:gd name="adj" fmla="val 9958"/>
              </a:avLst>
            </a:prstGeom>
            <a:solidFill>
              <a:schemeClr val="bg1"/>
            </a:solidFill>
            <a:ln w="127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marL="2682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050" b="1" dirty="0" err="1">
                  <a:solidFill>
                    <a:schemeClr val="tx1"/>
                  </a:solidFill>
                </a:rPr>
                <a:t>Subcutaneous</a:t>
              </a:r>
              <a:r>
                <a:rPr lang="fr-CA" sz="1050" b="1" dirty="0">
                  <a:solidFill>
                    <a:schemeClr val="tx1"/>
                  </a:solidFill>
                </a:rPr>
                <a:t> Fat</a:t>
              </a:r>
            </a:p>
          </p:txBody>
        </p:sp>
        <p:sp>
          <p:nvSpPr>
            <p:cNvPr id="17" name="Rogner un rectangle à un seul coin 16">
              <a:extLst>
                <a:ext uri="{FF2B5EF4-FFF2-40B4-BE49-F238E27FC236}">
                  <a16:creationId xmlns:a16="http://schemas.microsoft.com/office/drawing/2014/main" id="{7BB689F9-55BD-4CB3-A8C5-F3BAED50290B}"/>
                </a:ext>
              </a:extLst>
            </p:cNvPr>
            <p:cNvSpPr/>
            <p:nvPr/>
          </p:nvSpPr>
          <p:spPr>
            <a:xfrm flipH="1">
              <a:off x="7304088" y="3182938"/>
              <a:ext cx="1649412" cy="325437"/>
            </a:xfrm>
            <a:prstGeom prst="snip1Rect">
              <a:avLst>
                <a:gd name="adj" fmla="val 9958"/>
              </a:avLst>
            </a:prstGeom>
            <a:solidFill>
              <a:schemeClr val="bg1"/>
            </a:solidFill>
            <a:ln w="127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marL="2682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050" b="1" dirty="0" err="1">
                  <a:solidFill>
                    <a:schemeClr val="tx1"/>
                  </a:solidFill>
                </a:rPr>
                <a:t>Other</a:t>
              </a:r>
              <a:r>
                <a:rPr lang="fr-CA" sz="1050" b="1" dirty="0">
                  <a:solidFill>
                    <a:schemeClr val="tx1"/>
                  </a:solidFill>
                </a:rPr>
                <a:t> Fat</a:t>
              </a:r>
            </a:p>
          </p:txBody>
        </p:sp>
        <p:pic>
          <p:nvPicPr>
            <p:cNvPr id="1060" name="Image 21" descr="marque-jaune.png">
              <a:extLst>
                <a:ext uri="{FF2B5EF4-FFF2-40B4-BE49-F238E27FC236}">
                  <a16:creationId xmlns:a16="http://schemas.microsoft.com/office/drawing/2014/main" id="{2C61D077-567B-4268-8DE5-3E4FA96954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69175" y="2854325"/>
              <a:ext cx="1952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1" name="Image 20" descr="marque-verte.png">
              <a:extLst>
                <a:ext uri="{FF2B5EF4-FFF2-40B4-BE49-F238E27FC236}">
                  <a16:creationId xmlns:a16="http://schemas.microsoft.com/office/drawing/2014/main" id="{416439F2-8B6B-4F7F-940C-255701FB5E0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69175" y="3254375"/>
              <a:ext cx="195263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1" name="ZoneTexte 17">
            <a:extLst>
              <a:ext uri="{FF2B5EF4-FFF2-40B4-BE49-F238E27FC236}">
                <a16:creationId xmlns:a16="http://schemas.microsoft.com/office/drawing/2014/main" id="{63C36779-8383-4D5A-AC1D-5F1ADC7C7CD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276475" y="3195638"/>
            <a:ext cx="1681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b="1"/>
              <a:t>% of Total Fat</a:t>
            </a:r>
          </a:p>
        </p:txBody>
      </p:sp>
      <p:sp>
        <p:nvSpPr>
          <p:cNvPr id="19" name="Rogner un rectangle à un seul coin 18">
            <a:extLst>
              <a:ext uri="{FF2B5EF4-FFF2-40B4-BE49-F238E27FC236}">
                <a16:creationId xmlns:a16="http://schemas.microsoft.com/office/drawing/2014/main" id="{8C901BC6-DE50-4F51-8A50-A0D37AF2DF97}"/>
              </a:ext>
            </a:extLst>
          </p:cNvPr>
          <p:cNvSpPr/>
          <p:nvPr/>
        </p:nvSpPr>
        <p:spPr>
          <a:xfrm flipH="1">
            <a:off x="4494213" y="4959350"/>
            <a:ext cx="1344612" cy="327025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>
                <a:solidFill>
                  <a:schemeClr val="tx1"/>
                </a:solidFill>
              </a:rPr>
              <a:t>Men</a:t>
            </a:r>
          </a:p>
        </p:txBody>
      </p: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90225EB4-A06E-41A6-B07B-6E516F735C81}"/>
              </a:ext>
            </a:extLst>
          </p:cNvPr>
          <p:cNvSpPr/>
          <p:nvPr/>
        </p:nvSpPr>
        <p:spPr>
          <a:xfrm flipH="1">
            <a:off x="6634163" y="4960938"/>
            <a:ext cx="1344612" cy="325437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 err="1">
                <a:solidFill>
                  <a:schemeClr val="tx1"/>
                </a:solidFill>
              </a:rPr>
              <a:t>Women</a:t>
            </a:r>
            <a:endParaRPr lang="fr-CA" b="1" dirty="0">
              <a:solidFill>
                <a:schemeClr val="tx1"/>
              </a:solidFill>
            </a:endParaRPr>
          </a:p>
        </p:txBody>
      </p:sp>
      <p:grpSp>
        <p:nvGrpSpPr>
          <p:cNvPr id="3" name="Group 33">
            <a:extLst>
              <a:ext uri="{FF2B5EF4-FFF2-40B4-BE49-F238E27FC236}">
                <a16:creationId xmlns:a16="http://schemas.microsoft.com/office/drawing/2014/main" id="{3AAFFEF1-6E3C-45E2-83B9-4739051E85C4}"/>
              </a:ext>
            </a:extLst>
          </p:cNvPr>
          <p:cNvGrpSpPr>
            <a:grpSpLocks/>
          </p:cNvGrpSpPr>
          <p:nvPr/>
        </p:nvGrpSpPr>
        <p:grpSpPr bwMode="auto">
          <a:xfrm>
            <a:off x="731838" y="4552950"/>
            <a:ext cx="1806575" cy="457200"/>
            <a:chOff x="2158" y="863"/>
            <a:chExt cx="1542" cy="389"/>
          </a:xfrm>
        </p:grpSpPr>
        <p:sp>
          <p:nvSpPr>
            <p:cNvPr id="1053" name="Rectangle 34">
              <a:extLst>
                <a:ext uri="{FF2B5EF4-FFF2-40B4-BE49-F238E27FC236}">
                  <a16:creationId xmlns:a16="http://schemas.microsoft.com/office/drawing/2014/main" id="{56ADE2BF-9DA4-4DAD-A652-B599AE1C9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r>
                <a:rPr lang="en-US" altLang="fr-FR" sz="1400" b="1"/>
                <a:t>Intra-abdominal</a:t>
              </a:r>
            </a:p>
            <a:p>
              <a:pPr algn="ctr" eaLnBrk="1" hangingPunct="1">
                <a:lnSpc>
                  <a:spcPts val="1500"/>
                </a:lnSpc>
              </a:pPr>
              <a:r>
                <a:rPr lang="en-US" altLang="fr-FR" sz="1400" b="1"/>
                <a:t>Fat </a:t>
              </a:r>
            </a:p>
          </p:txBody>
        </p:sp>
        <p:sp>
          <p:nvSpPr>
            <p:cNvPr id="1054" name="Rectangle 35">
              <a:extLst>
                <a:ext uri="{FF2B5EF4-FFF2-40B4-BE49-F238E27FC236}">
                  <a16:creationId xmlns:a16="http://schemas.microsoft.com/office/drawing/2014/main" id="{6E0BDCE5-5EDB-4C6B-AAED-3665A3B27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" y="865"/>
              <a:ext cx="5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  <p:graphicFrame>
        <p:nvGraphicFramePr>
          <p:cNvPr id="1026" name="Graphique 17">
            <a:extLst>
              <a:ext uri="{FF2B5EF4-FFF2-40B4-BE49-F238E27FC236}">
                <a16:creationId xmlns:a16="http://schemas.microsoft.com/office/drawing/2014/main" id="{FEBD5B1A-DF65-44D1-A10A-B192D6D4169A}"/>
              </a:ext>
            </a:extLst>
          </p:cNvPr>
          <p:cNvGraphicFramePr>
            <a:graphicFrameLocks/>
          </p:cNvGraphicFramePr>
          <p:nvPr/>
        </p:nvGraphicFramePr>
        <p:xfrm>
          <a:off x="2930525" y="1214438"/>
          <a:ext cx="614203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Graphique" r:id="rId8" imgW="6057823" imgH="3800475" progId="Excel.Chart.8">
                  <p:embed/>
                </p:oleObj>
              </mc:Choice>
              <mc:Fallback>
                <p:oleObj name="Graphique" r:id="rId8" imgW="6057823" imgH="3800475" progId="Excel.Chart.8">
                  <p:embed/>
                  <p:pic>
                    <p:nvPicPr>
                      <p:cNvPr id="0" name="Graphique 17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5" y="1214438"/>
                        <a:ext cx="6142038" cy="397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5" name="Groupe 23">
            <a:extLst>
              <a:ext uri="{FF2B5EF4-FFF2-40B4-BE49-F238E27FC236}">
                <a16:creationId xmlns:a16="http://schemas.microsoft.com/office/drawing/2014/main" id="{8ABB541E-04D8-4BA2-85F8-7B227A2442B3}"/>
              </a:ext>
            </a:extLst>
          </p:cNvPr>
          <p:cNvGrpSpPr>
            <a:grpSpLocks/>
          </p:cNvGrpSpPr>
          <p:nvPr/>
        </p:nvGrpSpPr>
        <p:grpSpPr bwMode="auto">
          <a:xfrm>
            <a:off x="4244975" y="1765300"/>
            <a:ext cx="577850" cy="269875"/>
            <a:chOff x="3814641" y="1792211"/>
            <a:chExt cx="578063" cy="269671"/>
          </a:xfrm>
        </p:grpSpPr>
        <p:sp>
          <p:nvSpPr>
            <p:cNvPr id="22" name="Rogner un rectangle à un seul coin 21">
              <a:extLst>
                <a:ext uri="{FF2B5EF4-FFF2-40B4-BE49-F238E27FC236}">
                  <a16:creationId xmlns:a16="http://schemas.microsoft.com/office/drawing/2014/main" id="{3388C471-99DE-43A4-A2B7-7AECF30F67C7}"/>
                </a:ext>
              </a:extLst>
            </p:cNvPr>
            <p:cNvSpPr/>
            <p:nvPr/>
          </p:nvSpPr>
          <p:spPr>
            <a:xfrm flipH="1">
              <a:off x="3814641" y="1792211"/>
              <a:ext cx="578063" cy="269671"/>
            </a:xfrm>
            <a:prstGeom prst="snip1Rect">
              <a:avLst>
                <a:gd name="adj" fmla="val 9958"/>
              </a:avLst>
            </a:prstGeom>
            <a:solidFill>
              <a:schemeClr val="bg1"/>
            </a:solidFill>
            <a:ln w="127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050" b="1" dirty="0">
                  <a:solidFill>
                    <a:schemeClr val="tx1"/>
                  </a:solidFill>
                </a:rPr>
                <a:t>10.2</a:t>
              </a:r>
            </a:p>
          </p:txBody>
        </p:sp>
        <p:sp>
          <p:nvSpPr>
            <p:cNvPr id="23" name="Triangle rectangle 22">
              <a:extLst>
                <a:ext uri="{FF2B5EF4-FFF2-40B4-BE49-F238E27FC236}">
                  <a16:creationId xmlns:a16="http://schemas.microsoft.com/office/drawing/2014/main" id="{97FBB116-4422-4807-B59A-D6E16E29586A}"/>
                </a:ext>
              </a:extLst>
            </p:cNvPr>
            <p:cNvSpPr/>
            <p:nvPr/>
          </p:nvSpPr>
          <p:spPr>
            <a:xfrm flipH="1">
              <a:off x="4276774" y="1947668"/>
              <a:ext cx="85757" cy="90420"/>
            </a:xfrm>
            <a:prstGeom prst="rtTriangle">
              <a:avLst/>
            </a:prstGeom>
            <a:solidFill>
              <a:srgbClr val="C0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36" name="Groupe 24">
            <a:extLst>
              <a:ext uri="{FF2B5EF4-FFF2-40B4-BE49-F238E27FC236}">
                <a16:creationId xmlns:a16="http://schemas.microsoft.com/office/drawing/2014/main" id="{B49458A8-4427-4DE0-89F9-6AD7A7ABF131}"/>
              </a:ext>
            </a:extLst>
          </p:cNvPr>
          <p:cNvGrpSpPr>
            <a:grpSpLocks/>
          </p:cNvGrpSpPr>
          <p:nvPr/>
        </p:nvGrpSpPr>
        <p:grpSpPr bwMode="auto">
          <a:xfrm>
            <a:off x="4244975" y="2114550"/>
            <a:ext cx="577850" cy="269875"/>
            <a:chOff x="3814641" y="1792211"/>
            <a:chExt cx="578063" cy="269671"/>
          </a:xfrm>
        </p:grpSpPr>
        <p:sp>
          <p:nvSpPr>
            <p:cNvPr id="26" name="Rogner un rectangle à un seul coin 25">
              <a:extLst>
                <a:ext uri="{FF2B5EF4-FFF2-40B4-BE49-F238E27FC236}">
                  <a16:creationId xmlns:a16="http://schemas.microsoft.com/office/drawing/2014/main" id="{6F75C36D-2E2D-4D56-A124-230C2BB7AFFC}"/>
                </a:ext>
              </a:extLst>
            </p:cNvPr>
            <p:cNvSpPr/>
            <p:nvPr/>
          </p:nvSpPr>
          <p:spPr>
            <a:xfrm flipH="1">
              <a:off x="3814641" y="1792211"/>
              <a:ext cx="578063" cy="269671"/>
            </a:xfrm>
            <a:prstGeom prst="snip1Rect">
              <a:avLst>
                <a:gd name="adj" fmla="val 9958"/>
              </a:avLst>
            </a:prstGeom>
            <a:solidFill>
              <a:schemeClr val="bg1"/>
            </a:solidFill>
            <a:ln w="127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050" b="1" dirty="0">
                  <a:solidFill>
                    <a:schemeClr val="tx1"/>
                  </a:solidFill>
                </a:rPr>
                <a:t>11.5</a:t>
              </a:r>
            </a:p>
          </p:txBody>
        </p:sp>
        <p:sp>
          <p:nvSpPr>
            <p:cNvPr id="27" name="Triangle rectangle 26">
              <a:extLst>
                <a:ext uri="{FF2B5EF4-FFF2-40B4-BE49-F238E27FC236}">
                  <a16:creationId xmlns:a16="http://schemas.microsoft.com/office/drawing/2014/main" id="{7258F798-ED78-4CEC-97E8-6CE9554DF52E}"/>
                </a:ext>
              </a:extLst>
            </p:cNvPr>
            <p:cNvSpPr/>
            <p:nvPr/>
          </p:nvSpPr>
          <p:spPr>
            <a:xfrm flipH="1">
              <a:off x="4276774" y="1947668"/>
              <a:ext cx="85757" cy="90420"/>
            </a:xfrm>
            <a:prstGeom prst="rtTriangle">
              <a:avLst/>
            </a:prstGeom>
            <a:solidFill>
              <a:srgbClr val="C0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37" name="Groupe 27">
            <a:extLst>
              <a:ext uri="{FF2B5EF4-FFF2-40B4-BE49-F238E27FC236}">
                <a16:creationId xmlns:a16="http://schemas.microsoft.com/office/drawing/2014/main" id="{1BFF0504-7DC2-4041-89D1-C44091B02B18}"/>
              </a:ext>
            </a:extLst>
          </p:cNvPr>
          <p:cNvGrpSpPr>
            <a:grpSpLocks/>
          </p:cNvGrpSpPr>
          <p:nvPr/>
        </p:nvGrpSpPr>
        <p:grpSpPr bwMode="auto">
          <a:xfrm>
            <a:off x="4244975" y="2571750"/>
            <a:ext cx="577850" cy="269875"/>
            <a:chOff x="3814641" y="1792211"/>
            <a:chExt cx="578063" cy="269671"/>
          </a:xfrm>
        </p:grpSpPr>
        <p:sp>
          <p:nvSpPr>
            <p:cNvPr id="29" name="Rogner un rectangle à un seul coin 28">
              <a:extLst>
                <a:ext uri="{FF2B5EF4-FFF2-40B4-BE49-F238E27FC236}">
                  <a16:creationId xmlns:a16="http://schemas.microsoft.com/office/drawing/2014/main" id="{92D6B7BB-35BB-4616-9FAB-63F336607420}"/>
                </a:ext>
              </a:extLst>
            </p:cNvPr>
            <p:cNvSpPr/>
            <p:nvPr/>
          </p:nvSpPr>
          <p:spPr>
            <a:xfrm flipH="1">
              <a:off x="3814641" y="1792211"/>
              <a:ext cx="578063" cy="269671"/>
            </a:xfrm>
            <a:prstGeom prst="snip1Rect">
              <a:avLst>
                <a:gd name="adj" fmla="val 9958"/>
              </a:avLst>
            </a:prstGeom>
            <a:solidFill>
              <a:schemeClr val="bg1"/>
            </a:solidFill>
            <a:ln w="127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050" b="1" dirty="0">
                  <a:solidFill>
                    <a:schemeClr val="tx1"/>
                  </a:solidFill>
                </a:rPr>
                <a:t>78.3</a:t>
              </a:r>
            </a:p>
          </p:txBody>
        </p:sp>
        <p:sp>
          <p:nvSpPr>
            <p:cNvPr id="30" name="Triangle rectangle 29">
              <a:extLst>
                <a:ext uri="{FF2B5EF4-FFF2-40B4-BE49-F238E27FC236}">
                  <a16:creationId xmlns:a16="http://schemas.microsoft.com/office/drawing/2014/main" id="{C2D314A8-F7A7-48AC-85E8-28E01A096730}"/>
                </a:ext>
              </a:extLst>
            </p:cNvPr>
            <p:cNvSpPr/>
            <p:nvPr/>
          </p:nvSpPr>
          <p:spPr>
            <a:xfrm flipH="1">
              <a:off x="4276774" y="1947668"/>
              <a:ext cx="85757" cy="90420"/>
            </a:xfrm>
            <a:prstGeom prst="rtTriangle">
              <a:avLst/>
            </a:prstGeom>
            <a:solidFill>
              <a:srgbClr val="C0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38" name="Groupe 30">
            <a:extLst>
              <a:ext uri="{FF2B5EF4-FFF2-40B4-BE49-F238E27FC236}">
                <a16:creationId xmlns:a16="http://schemas.microsoft.com/office/drawing/2014/main" id="{FECD7456-C945-455C-8D49-055F112AA581}"/>
              </a:ext>
            </a:extLst>
          </p:cNvPr>
          <p:cNvGrpSpPr>
            <a:grpSpLocks/>
          </p:cNvGrpSpPr>
          <p:nvPr/>
        </p:nvGrpSpPr>
        <p:grpSpPr bwMode="auto">
          <a:xfrm>
            <a:off x="6388100" y="1676400"/>
            <a:ext cx="577850" cy="268288"/>
            <a:chOff x="3814641" y="1792211"/>
            <a:chExt cx="578063" cy="269671"/>
          </a:xfrm>
        </p:grpSpPr>
        <p:sp>
          <p:nvSpPr>
            <p:cNvPr id="32" name="Rogner un rectangle à un seul coin 31">
              <a:extLst>
                <a:ext uri="{FF2B5EF4-FFF2-40B4-BE49-F238E27FC236}">
                  <a16:creationId xmlns:a16="http://schemas.microsoft.com/office/drawing/2014/main" id="{61DABC74-099F-4F4D-92AA-C58A779AD8E2}"/>
                </a:ext>
              </a:extLst>
            </p:cNvPr>
            <p:cNvSpPr/>
            <p:nvPr/>
          </p:nvSpPr>
          <p:spPr>
            <a:xfrm flipH="1">
              <a:off x="3814641" y="1792211"/>
              <a:ext cx="578063" cy="269671"/>
            </a:xfrm>
            <a:prstGeom prst="snip1Rect">
              <a:avLst>
                <a:gd name="adj" fmla="val 9958"/>
              </a:avLst>
            </a:prstGeom>
            <a:solidFill>
              <a:schemeClr val="bg1"/>
            </a:solidFill>
            <a:ln w="127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050" b="1" dirty="0">
                  <a:solidFill>
                    <a:schemeClr val="tx1"/>
                  </a:solidFill>
                </a:rPr>
                <a:t>9.3</a:t>
              </a:r>
            </a:p>
          </p:txBody>
        </p:sp>
        <p:sp>
          <p:nvSpPr>
            <p:cNvPr id="33" name="Triangle rectangle 32">
              <a:extLst>
                <a:ext uri="{FF2B5EF4-FFF2-40B4-BE49-F238E27FC236}">
                  <a16:creationId xmlns:a16="http://schemas.microsoft.com/office/drawing/2014/main" id="{AC93ED31-D33F-4FBD-907E-C94E6396CED7}"/>
                </a:ext>
              </a:extLst>
            </p:cNvPr>
            <p:cNvSpPr/>
            <p:nvPr/>
          </p:nvSpPr>
          <p:spPr>
            <a:xfrm flipH="1">
              <a:off x="4276774" y="1946993"/>
              <a:ext cx="85757" cy="90953"/>
            </a:xfrm>
            <a:prstGeom prst="rtTriangle">
              <a:avLst/>
            </a:prstGeom>
            <a:solidFill>
              <a:srgbClr val="C0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39" name="Groupe 33">
            <a:extLst>
              <a:ext uri="{FF2B5EF4-FFF2-40B4-BE49-F238E27FC236}">
                <a16:creationId xmlns:a16="http://schemas.microsoft.com/office/drawing/2014/main" id="{8F527E76-5B13-4F44-86BE-A0428F43C894}"/>
              </a:ext>
            </a:extLst>
          </p:cNvPr>
          <p:cNvGrpSpPr>
            <a:grpSpLocks/>
          </p:cNvGrpSpPr>
          <p:nvPr/>
        </p:nvGrpSpPr>
        <p:grpSpPr bwMode="auto">
          <a:xfrm>
            <a:off x="6388100" y="1981200"/>
            <a:ext cx="577850" cy="268288"/>
            <a:chOff x="3814641" y="1792211"/>
            <a:chExt cx="578063" cy="269671"/>
          </a:xfrm>
        </p:grpSpPr>
        <p:sp>
          <p:nvSpPr>
            <p:cNvPr id="35" name="Rogner un rectangle à un seul coin 34">
              <a:extLst>
                <a:ext uri="{FF2B5EF4-FFF2-40B4-BE49-F238E27FC236}">
                  <a16:creationId xmlns:a16="http://schemas.microsoft.com/office/drawing/2014/main" id="{275EE6EB-C0FC-42B9-9125-14A9067789A0}"/>
                </a:ext>
              </a:extLst>
            </p:cNvPr>
            <p:cNvSpPr/>
            <p:nvPr/>
          </p:nvSpPr>
          <p:spPr>
            <a:xfrm flipH="1">
              <a:off x="3814641" y="1792211"/>
              <a:ext cx="578063" cy="269671"/>
            </a:xfrm>
            <a:prstGeom prst="snip1Rect">
              <a:avLst>
                <a:gd name="adj" fmla="val 9958"/>
              </a:avLst>
            </a:prstGeom>
            <a:solidFill>
              <a:schemeClr val="bg1"/>
            </a:solidFill>
            <a:ln w="127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050" b="1" dirty="0">
                  <a:solidFill>
                    <a:schemeClr val="tx1"/>
                  </a:solidFill>
                </a:rPr>
                <a:t>5.0</a:t>
              </a:r>
            </a:p>
          </p:txBody>
        </p:sp>
        <p:sp>
          <p:nvSpPr>
            <p:cNvPr id="36" name="Triangle rectangle 35">
              <a:extLst>
                <a:ext uri="{FF2B5EF4-FFF2-40B4-BE49-F238E27FC236}">
                  <a16:creationId xmlns:a16="http://schemas.microsoft.com/office/drawing/2014/main" id="{CFB36450-D3E1-4C50-BDE1-4AE9D63AA972}"/>
                </a:ext>
              </a:extLst>
            </p:cNvPr>
            <p:cNvSpPr/>
            <p:nvPr/>
          </p:nvSpPr>
          <p:spPr>
            <a:xfrm flipH="1">
              <a:off x="4276774" y="1946993"/>
              <a:ext cx="85757" cy="90953"/>
            </a:xfrm>
            <a:prstGeom prst="rtTriangle">
              <a:avLst/>
            </a:prstGeom>
            <a:solidFill>
              <a:srgbClr val="C0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40" name="Groupe 36">
            <a:extLst>
              <a:ext uri="{FF2B5EF4-FFF2-40B4-BE49-F238E27FC236}">
                <a16:creationId xmlns:a16="http://schemas.microsoft.com/office/drawing/2014/main" id="{64AC7268-8BBF-4A0E-B18A-D270EB4232F7}"/>
              </a:ext>
            </a:extLst>
          </p:cNvPr>
          <p:cNvGrpSpPr>
            <a:grpSpLocks/>
          </p:cNvGrpSpPr>
          <p:nvPr/>
        </p:nvGrpSpPr>
        <p:grpSpPr bwMode="auto">
          <a:xfrm>
            <a:off x="6388100" y="2330450"/>
            <a:ext cx="577850" cy="269875"/>
            <a:chOff x="3814641" y="1792211"/>
            <a:chExt cx="578063" cy="269671"/>
          </a:xfrm>
        </p:grpSpPr>
        <p:sp>
          <p:nvSpPr>
            <p:cNvPr id="38" name="Rogner un rectangle à un seul coin 37">
              <a:extLst>
                <a:ext uri="{FF2B5EF4-FFF2-40B4-BE49-F238E27FC236}">
                  <a16:creationId xmlns:a16="http://schemas.microsoft.com/office/drawing/2014/main" id="{A1C23ADF-16C6-4661-9184-CAD19D62228E}"/>
                </a:ext>
              </a:extLst>
            </p:cNvPr>
            <p:cNvSpPr/>
            <p:nvPr/>
          </p:nvSpPr>
          <p:spPr>
            <a:xfrm flipH="1">
              <a:off x="3814641" y="1792211"/>
              <a:ext cx="578063" cy="269671"/>
            </a:xfrm>
            <a:prstGeom prst="snip1Rect">
              <a:avLst>
                <a:gd name="adj" fmla="val 9958"/>
              </a:avLst>
            </a:prstGeom>
            <a:solidFill>
              <a:schemeClr val="bg1"/>
            </a:solidFill>
            <a:ln w="127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050" b="1" dirty="0">
                  <a:solidFill>
                    <a:schemeClr val="tx1"/>
                  </a:solidFill>
                </a:rPr>
                <a:t>85.7</a:t>
              </a:r>
            </a:p>
          </p:txBody>
        </p:sp>
        <p:sp>
          <p:nvSpPr>
            <p:cNvPr id="39" name="Triangle rectangle 38">
              <a:extLst>
                <a:ext uri="{FF2B5EF4-FFF2-40B4-BE49-F238E27FC236}">
                  <a16:creationId xmlns:a16="http://schemas.microsoft.com/office/drawing/2014/main" id="{6ACE1073-A4FA-4F63-A14F-6DEAF99669B3}"/>
                </a:ext>
              </a:extLst>
            </p:cNvPr>
            <p:cNvSpPr/>
            <p:nvPr/>
          </p:nvSpPr>
          <p:spPr>
            <a:xfrm flipH="1">
              <a:off x="4276774" y="1947668"/>
              <a:ext cx="85757" cy="90420"/>
            </a:xfrm>
            <a:prstGeom prst="rtTriangle">
              <a:avLst/>
            </a:prstGeom>
            <a:solidFill>
              <a:srgbClr val="C0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 sz="105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32</Words>
  <Application>Microsoft Office PowerPoint</Application>
  <PresentationFormat>Affichage à l'écran (4:3)</PresentationFormat>
  <Paragraphs>15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Wingdings</vt:lpstr>
      <vt:lpstr>Calibri</vt:lpstr>
      <vt:lpstr>Conception personnalisée</vt:lpstr>
      <vt:lpstr>Graphique Microsoft Office Excel</vt:lpstr>
      <vt:lpstr>CONTRIBUTION OF INTRA-ABDOMINAL FAT TO TOTAL BODY FAT IN MEN AND WOMEN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CONTRIBUTION OF INTRA-ABDOMINAL FAT TO TOTAL BODY FAT IN MEN AND WOMEN</dc:description>
  <cp:lastModifiedBy>Isabelle Martineau</cp:lastModifiedBy>
  <cp:revision>658</cp:revision>
  <dcterms:created xsi:type="dcterms:W3CDTF">2007-08-27T23:55:38Z</dcterms:created>
  <dcterms:modified xsi:type="dcterms:W3CDTF">2022-11-30T19:24:59Z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CONTRIBUTION OF INTRA-ABDOMINAL FAT TO TOTAL BODY FAT IN MEN AND WOMEN</vt:lpwstr>
  </property>
</Properties>
</file>