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171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3BE20F89-3C62-4AD3-8287-4D736526904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793D89F0-95DA-4A24-974B-032C5A83DECD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9B280E90-8F98-46FA-A6E7-68013651273B}" type="datetimeFigureOut">
              <a:rPr lang="fr-FR"/>
              <a:pPr>
                <a:defRPr/>
              </a:pPr>
              <a:t>30/11/2022</a:t>
            </a:fld>
            <a:endParaRPr lang="fr-CA"/>
          </a:p>
        </p:txBody>
      </p:sp>
      <p:sp>
        <p:nvSpPr>
          <p:cNvPr id="4" name="Espace réservé de l'image des diapositives 3">
            <a:extLst>
              <a:ext uri="{FF2B5EF4-FFF2-40B4-BE49-F238E27FC236}">
                <a16:creationId xmlns:a16="http://schemas.microsoft.com/office/drawing/2014/main" id="{C2E7E36E-9034-461C-A914-E3F2A12F56EB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CA" noProof="0"/>
          </a:p>
        </p:txBody>
      </p:sp>
      <p:sp>
        <p:nvSpPr>
          <p:cNvPr id="5" name="Espace réservé des commentaires 4">
            <a:extLst>
              <a:ext uri="{FF2B5EF4-FFF2-40B4-BE49-F238E27FC236}">
                <a16:creationId xmlns:a16="http://schemas.microsoft.com/office/drawing/2014/main" id="{EBB12595-C238-4166-B521-E1D8568C8B2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  <a:endParaRPr lang="fr-CA" noProof="0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EBF6E18-A3D2-463A-A9D0-3F4A5056B716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8E3C47D-A69E-4473-BB61-C6199178702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fld id="{435830EC-2BBB-40D7-8D15-EC5546237F43}" type="slidenum">
              <a:rPr lang="fr-CA" altLang="fr-FR"/>
              <a:pPr/>
              <a:t>‹N°›</a:t>
            </a:fld>
            <a:endParaRPr lang="fr-CA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3A73E09D-5E13-43F5-A07B-329EC8641304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754F9C77-0630-4947-B3B5-AF442500416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FR" alt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7069810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emf"/><Relationship Id="rId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8">
            <a:extLst>
              <a:ext uri="{FF2B5EF4-FFF2-40B4-BE49-F238E27FC236}">
                <a16:creationId xmlns:a16="http://schemas.microsoft.com/office/drawing/2014/main" id="{EA0B316C-43FF-4537-9032-D3E3A2A3330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9275"/>
            <a:ext cx="9144000" cy="630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14">
            <a:extLst>
              <a:ext uri="{FF2B5EF4-FFF2-40B4-BE49-F238E27FC236}">
                <a16:creationId xmlns:a16="http://schemas.microsoft.com/office/drawing/2014/main" id="{39E94089-D452-4566-83BE-AF39FE37BE6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2863"/>
            <a:ext cx="9144000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401" name="Line 17">
            <a:extLst>
              <a:ext uri="{FF2B5EF4-FFF2-40B4-BE49-F238E27FC236}">
                <a16:creationId xmlns:a16="http://schemas.microsoft.com/office/drawing/2014/main" id="{DC33F52A-D2E6-4986-B5BF-7C8DFC63FF43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0" y="819150"/>
            <a:ext cx="722788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CA">
              <a:latin typeface="+mn-lt"/>
            </a:endParaRPr>
          </a:p>
        </p:txBody>
      </p:sp>
      <p:sp>
        <p:nvSpPr>
          <p:cNvPr id="16394" name="Rectangle 10">
            <a:extLst>
              <a:ext uri="{FF2B5EF4-FFF2-40B4-BE49-F238E27FC236}">
                <a16:creationId xmlns:a16="http://schemas.microsoft.com/office/drawing/2014/main" id="{91C9D507-57EE-4348-9309-922670B01321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79388" y="6308725"/>
            <a:ext cx="3140075" cy="360363"/>
          </a:xfrm>
          <a:prstGeom prst="rect">
            <a:avLst/>
          </a:prstGeom>
          <a:solidFill>
            <a:srgbClr val="D8ECEA">
              <a:alpha val="89000"/>
            </a:srgbClr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4" dir="b"/>
          </a:scene3d>
          <a:sp3d extrusionH="201600" prstMaterial="legacyMatte">
            <a:bevelT w="13500" h="13500" prst="angle"/>
            <a:bevelB w="13500" h="13500" prst="angle"/>
            <a:extrusionClr>
              <a:srgbClr val="D8ECEA"/>
            </a:extrusionClr>
          </a:sp3d>
        </p:spPr>
        <p:txBody>
          <a:bodyPr wrap="none" anchor="ctr">
            <a:flatTx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CA" sz="1000">
                <a:latin typeface="+mn-lt"/>
              </a:rPr>
              <a:t>Source: International Chair on Cardiometabolic Risk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CA" sz="1000">
                <a:latin typeface="+mn-lt"/>
              </a:rPr>
              <a:t>www.cardiometabolic-risk.org </a:t>
            </a:r>
          </a:p>
        </p:txBody>
      </p:sp>
      <p:sp>
        <p:nvSpPr>
          <p:cNvPr id="16391" name="Rectangle 7">
            <a:extLst>
              <a:ext uri="{FF2B5EF4-FFF2-40B4-BE49-F238E27FC236}">
                <a16:creationId xmlns:a16="http://schemas.microsoft.com/office/drawing/2014/main" id="{50911F60-827C-4079-98F5-0FC9C7E0083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61925" cy="819150"/>
          </a:xfrm>
          <a:prstGeom prst="rect">
            <a:avLst/>
          </a:prstGeom>
          <a:solidFill>
            <a:srgbClr val="C8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CA">
              <a:latin typeface="+mn-lt"/>
            </a:endParaRPr>
          </a:p>
        </p:txBody>
      </p:sp>
      <p:sp>
        <p:nvSpPr>
          <p:cNvPr id="16400" name="Rectangle 16">
            <a:extLst>
              <a:ext uri="{FF2B5EF4-FFF2-40B4-BE49-F238E27FC236}">
                <a16:creationId xmlns:a16="http://schemas.microsoft.com/office/drawing/2014/main" id="{07F58DD7-EBA3-490C-B013-9C280A78138E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61925" cy="98425"/>
          </a:xfrm>
          <a:prstGeom prst="rect">
            <a:avLst/>
          </a:prstGeom>
          <a:solidFill>
            <a:srgbClr val="FE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CA">
              <a:latin typeface="+mn-lt"/>
            </a:endParaRPr>
          </a:p>
        </p:txBody>
      </p:sp>
      <p:sp>
        <p:nvSpPr>
          <p:cNvPr id="1032" name="Rectangle 11">
            <a:extLst>
              <a:ext uri="{FF2B5EF4-FFF2-40B4-BE49-F238E27FC236}">
                <a16:creationId xmlns:a16="http://schemas.microsoft.com/office/drawing/2014/main" id="{2EA93788-D83E-43E5-93AB-C42514E4640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79388" y="188913"/>
            <a:ext cx="8280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fr-CA" altLang="fr-FR"/>
              <a:t>Cliquez et modifiez le titre</a:t>
            </a:r>
          </a:p>
        </p:txBody>
      </p:sp>
      <p:pic>
        <p:nvPicPr>
          <p:cNvPr id="1033" name="Picture 18">
            <a:extLst>
              <a:ext uri="{FF2B5EF4-FFF2-40B4-BE49-F238E27FC236}">
                <a16:creationId xmlns:a16="http://schemas.microsoft.com/office/drawing/2014/main" id="{A3AF8419-DA0D-4959-BC4F-15E6AFB1E90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0113" y="142875"/>
            <a:ext cx="461962" cy="404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Rectangle 20">
            <a:extLst>
              <a:ext uri="{FF2B5EF4-FFF2-40B4-BE49-F238E27FC236}">
                <a16:creationId xmlns:a16="http://schemas.microsoft.com/office/drawing/2014/main" id="{421DF92B-6438-4274-900A-75E7DC1B12C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76250" y="1179513"/>
            <a:ext cx="8229600" cy="4905375"/>
          </a:xfrm>
          <a:prstGeom prst="rect">
            <a:avLst/>
          </a:prstGeom>
          <a:solidFill>
            <a:srgbClr val="CCE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fr-CA" altLang="fr-FR"/>
              <a:t>Cliquez pour modifier les styles du texte du masque</a:t>
            </a:r>
          </a:p>
          <a:p>
            <a:pPr lvl="1"/>
            <a:r>
              <a:rPr lang="fr-CA" altLang="fr-FR"/>
              <a:t>Deuxième niveau</a:t>
            </a:r>
          </a:p>
          <a:p>
            <a:pPr lvl="2"/>
            <a:r>
              <a:rPr lang="fr-CA" altLang="fr-FR"/>
              <a:t>Troisième niveau</a:t>
            </a:r>
          </a:p>
          <a:p>
            <a:pPr lvl="3"/>
            <a:r>
              <a:rPr lang="fr-CA" altLang="fr-FR"/>
              <a:t>Quatrième niveau</a:t>
            </a:r>
          </a:p>
          <a:p>
            <a:pPr lvl="4"/>
            <a:r>
              <a:rPr lang="fr-CA" altLang="fr-FR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9pPr>
    </p:titleStyle>
    <p:bodyStyle>
      <a:lvl1pPr marL="449263" indent="-4492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r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322388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730375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138363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95563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3052763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509963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967163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re 1">
            <a:extLst>
              <a:ext uri="{FF2B5EF4-FFF2-40B4-BE49-F238E27FC236}">
                <a16:creationId xmlns:a16="http://schemas.microsoft.com/office/drawing/2014/main" id="{1D165834-1C07-44E2-9711-FA56CEC158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388" y="100013"/>
            <a:ext cx="8280400" cy="708025"/>
          </a:xfrm>
        </p:spPr>
        <p:txBody>
          <a:bodyPr/>
          <a:lstStyle/>
          <a:p>
            <a:r>
              <a:rPr lang="en-US" altLang="fr-FR" sz="2000">
                <a:solidFill>
                  <a:schemeClr val="tx1"/>
                </a:solidFill>
              </a:rPr>
              <a:t>CRITERIA FOR THE CLINICAL DIAGNOSIS OF THE METABOLIC SYNDROME </a:t>
            </a:r>
            <a:r>
              <a:rPr lang="fr-CA" altLang="fr-FR" sz="2000">
                <a:solidFill>
                  <a:schemeClr val="tx1"/>
                </a:solidFill>
              </a:rPr>
              <a:t>ACCORDING TO THE IDF</a:t>
            </a:r>
            <a:endParaRPr lang="fr-FR" altLang="fr-FR" sz="2000">
              <a:solidFill>
                <a:schemeClr val="tx1"/>
              </a:solidFill>
            </a:endParaRPr>
          </a:p>
        </p:txBody>
      </p:sp>
      <p:sp>
        <p:nvSpPr>
          <p:cNvPr id="4" name="Cube 3">
            <a:extLst>
              <a:ext uri="{FF2B5EF4-FFF2-40B4-BE49-F238E27FC236}">
                <a16:creationId xmlns:a16="http://schemas.microsoft.com/office/drawing/2014/main" id="{E9174AB5-B1E5-4F56-9FC5-9D5EE7DA7162}"/>
              </a:ext>
            </a:extLst>
          </p:cNvPr>
          <p:cNvSpPr/>
          <p:nvPr/>
        </p:nvSpPr>
        <p:spPr>
          <a:xfrm>
            <a:off x="5191125" y="1971675"/>
            <a:ext cx="3743325" cy="2847975"/>
          </a:xfrm>
          <a:prstGeom prst="cube">
            <a:avLst>
              <a:gd name="adj" fmla="val 2220"/>
            </a:avLst>
          </a:prstGeom>
          <a:gradFill flip="none" rotWithShape="1">
            <a:gsLst>
              <a:gs pos="0">
                <a:schemeClr val="bg1">
                  <a:alpha val="49000"/>
                </a:schemeClr>
              </a:gs>
              <a:gs pos="100000">
                <a:schemeClr val="bg1">
                  <a:alpha val="32000"/>
                </a:schemeClr>
              </a:gs>
            </a:gsLst>
            <a:lin ang="16200000" scaled="0"/>
            <a:tileRect/>
          </a:gradFill>
          <a:ln w="127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180975" eaLnBrk="1" fontAlgn="auto" hangingPunct="1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kern="100" dirty="0">
                <a:solidFill>
                  <a:schemeClr val="tx1"/>
                </a:solidFill>
              </a:rPr>
              <a:t>*If BMI is over 30 kg/m</a:t>
            </a:r>
            <a:r>
              <a:rPr lang="en-US" sz="1200" b="1" kern="100" baseline="30000" dirty="0">
                <a:solidFill>
                  <a:schemeClr val="tx1"/>
                </a:solidFill>
              </a:rPr>
              <a:t>2</a:t>
            </a:r>
            <a:r>
              <a:rPr lang="en-US" sz="1200" b="1" kern="100" dirty="0">
                <a:solidFill>
                  <a:schemeClr val="tx1"/>
                </a:solidFill>
              </a:rPr>
              <a:t>, central obesity can be assumed and waist circumference does not need </a:t>
            </a:r>
            <a:r>
              <a:rPr lang="fr-CA" sz="1200" b="1" kern="100" dirty="0">
                <a:solidFill>
                  <a:schemeClr val="tx1"/>
                </a:solidFill>
              </a:rPr>
              <a:t>to </a:t>
            </a:r>
            <a:r>
              <a:rPr lang="fr-CA" sz="1200" b="1" kern="100" dirty="0" err="1">
                <a:solidFill>
                  <a:schemeClr val="tx1"/>
                </a:solidFill>
              </a:rPr>
              <a:t>be</a:t>
            </a:r>
            <a:r>
              <a:rPr lang="fr-CA" sz="1200" b="1" kern="100" dirty="0">
                <a:solidFill>
                  <a:schemeClr val="tx1"/>
                </a:solidFill>
              </a:rPr>
              <a:t> </a:t>
            </a:r>
            <a:r>
              <a:rPr lang="fr-CA" sz="1200" b="1" kern="100" dirty="0" err="1">
                <a:solidFill>
                  <a:schemeClr val="tx1"/>
                </a:solidFill>
              </a:rPr>
              <a:t>measured</a:t>
            </a:r>
            <a:r>
              <a:rPr lang="fr-CA" sz="1200" b="1" kern="100" dirty="0">
                <a:solidFill>
                  <a:schemeClr val="tx1"/>
                </a:solidFill>
              </a:rPr>
              <a:t>.</a:t>
            </a:r>
          </a:p>
          <a:p>
            <a:pPr marL="180975" eaLnBrk="1" fontAlgn="auto" hangingPunct="1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fr-CA" sz="1200" b="1" kern="100" dirty="0">
              <a:solidFill>
                <a:schemeClr val="tx1"/>
              </a:solidFill>
            </a:endParaRPr>
          </a:p>
          <a:p>
            <a:pPr marL="180975" eaLnBrk="1" fontAlgn="auto" hangingPunct="1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kern="100" dirty="0">
                <a:solidFill>
                  <a:schemeClr val="tx1"/>
                </a:solidFill>
              </a:rPr>
              <a:t>**In clinical practice, impaired glucose tolerance is also acceptable, but all reports of prevalence of metabolic syndrome should use only fasting plasma glucose and presence of previously diagnosed </a:t>
            </a:r>
            <a:r>
              <a:rPr lang="fr-CA" sz="1200" b="1" kern="100" dirty="0" err="1">
                <a:solidFill>
                  <a:schemeClr val="tx1"/>
                </a:solidFill>
              </a:rPr>
              <a:t>diabetes</a:t>
            </a:r>
            <a:r>
              <a:rPr lang="fr-CA" sz="1200" b="1" kern="100" dirty="0">
                <a:solidFill>
                  <a:schemeClr val="tx1"/>
                </a:solidFill>
              </a:rPr>
              <a:t> to </a:t>
            </a:r>
            <a:r>
              <a:rPr lang="fr-CA" sz="1200" b="1" kern="100" dirty="0" err="1">
                <a:solidFill>
                  <a:schemeClr val="tx1"/>
                </a:solidFill>
              </a:rPr>
              <a:t>define</a:t>
            </a:r>
            <a:r>
              <a:rPr lang="fr-CA" sz="1200" b="1" kern="100" dirty="0">
                <a:solidFill>
                  <a:schemeClr val="tx1"/>
                </a:solidFill>
              </a:rPr>
              <a:t> </a:t>
            </a:r>
            <a:r>
              <a:rPr lang="fr-CA" sz="1200" b="1" kern="100" dirty="0" err="1">
                <a:solidFill>
                  <a:schemeClr val="tx1"/>
                </a:solidFill>
              </a:rPr>
              <a:t>hyperglycemia</a:t>
            </a:r>
            <a:r>
              <a:rPr lang="fr-CA" sz="1200" b="1" kern="100" dirty="0">
                <a:solidFill>
                  <a:schemeClr val="tx1"/>
                </a:solidFill>
              </a:rPr>
              <a:t>. </a:t>
            </a:r>
            <a:r>
              <a:rPr lang="fr-CA" sz="1200" b="1" kern="100" dirty="0" err="1">
                <a:solidFill>
                  <a:schemeClr val="tx1"/>
                </a:solidFill>
              </a:rPr>
              <a:t>Prevalences</a:t>
            </a:r>
            <a:r>
              <a:rPr lang="fr-CA" sz="1200" b="1" kern="100" dirty="0">
                <a:solidFill>
                  <a:schemeClr val="tx1"/>
                </a:solidFill>
              </a:rPr>
              <a:t> </a:t>
            </a:r>
            <a:r>
              <a:rPr lang="fr-CA" sz="1200" b="1" kern="100" dirty="0" err="1">
                <a:solidFill>
                  <a:schemeClr val="tx1"/>
                </a:solidFill>
              </a:rPr>
              <a:t>also</a:t>
            </a:r>
            <a:r>
              <a:rPr lang="fr-CA" sz="1200" b="1" kern="100" dirty="0">
                <a:solidFill>
                  <a:schemeClr val="tx1"/>
                </a:solidFill>
              </a:rPr>
              <a:t> </a:t>
            </a:r>
            <a:r>
              <a:rPr lang="fr-CA" sz="1200" b="1" kern="100" dirty="0" err="1">
                <a:solidFill>
                  <a:schemeClr val="tx1"/>
                </a:solidFill>
              </a:rPr>
              <a:t>incorporating</a:t>
            </a:r>
            <a:r>
              <a:rPr lang="fr-CA" sz="1200" b="1" kern="100" dirty="0">
                <a:solidFill>
                  <a:schemeClr val="tx1"/>
                </a:solidFill>
              </a:rPr>
              <a:t> 2-h glucose </a:t>
            </a:r>
            <a:r>
              <a:rPr lang="fr-CA" sz="1200" b="1" kern="100" dirty="0" err="1">
                <a:solidFill>
                  <a:schemeClr val="tx1"/>
                </a:solidFill>
              </a:rPr>
              <a:t>results</a:t>
            </a:r>
            <a:r>
              <a:rPr lang="fr-CA" sz="1200" b="1" kern="100" dirty="0">
                <a:solidFill>
                  <a:schemeClr val="tx1"/>
                </a:solidFill>
              </a:rPr>
              <a:t> </a:t>
            </a:r>
            <a:r>
              <a:rPr lang="en-US" sz="1200" b="1" kern="100" dirty="0">
                <a:solidFill>
                  <a:schemeClr val="tx1"/>
                </a:solidFill>
              </a:rPr>
              <a:t>can be added as supplementary findings.</a:t>
            </a:r>
            <a:endParaRPr lang="fr-CA" sz="1200" b="1" kern="100" dirty="0">
              <a:solidFill>
                <a:schemeClr val="tx1"/>
              </a:solidFill>
            </a:endParaRPr>
          </a:p>
        </p:txBody>
      </p:sp>
      <p:sp>
        <p:nvSpPr>
          <p:cNvPr id="5" name="Cube 4">
            <a:extLst>
              <a:ext uri="{FF2B5EF4-FFF2-40B4-BE49-F238E27FC236}">
                <a16:creationId xmlns:a16="http://schemas.microsoft.com/office/drawing/2014/main" id="{4DE092CF-FC2C-4D5E-BB00-3946A83EFD41}"/>
              </a:ext>
            </a:extLst>
          </p:cNvPr>
          <p:cNvSpPr/>
          <p:nvPr/>
        </p:nvSpPr>
        <p:spPr>
          <a:xfrm>
            <a:off x="266700" y="1971675"/>
            <a:ext cx="4686300" cy="581025"/>
          </a:xfrm>
          <a:prstGeom prst="cube">
            <a:avLst>
              <a:gd name="adj" fmla="val 8777"/>
            </a:avLst>
          </a:prstGeom>
          <a:gradFill flip="none" rotWithShape="1">
            <a:gsLst>
              <a:gs pos="0">
                <a:schemeClr val="bg1">
                  <a:alpha val="49000"/>
                </a:schemeClr>
              </a:gs>
              <a:gs pos="100000">
                <a:schemeClr val="bg1">
                  <a:alpha val="32000"/>
                </a:schemeClr>
              </a:gs>
            </a:gsLst>
            <a:lin ang="16200000" scaled="0"/>
            <a:tileRect/>
          </a:gradFill>
          <a:ln w="127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176213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CA" sz="1400" b="1" dirty="0">
                <a:solidFill>
                  <a:schemeClr val="tx1"/>
                </a:solidFill>
              </a:rPr>
              <a:t>&gt;1.7 </a:t>
            </a:r>
            <a:r>
              <a:rPr lang="fr-CA" sz="1400" b="1" dirty="0" err="1">
                <a:solidFill>
                  <a:schemeClr val="tx1"/>
                </a:solidFill>
              </a:rPr>
              <a:t>mmol</a:t>
            </a:r>
            <a:r>
              <a:rPr lang="fr-CA" sz="1400" b="1" dirty="0">
                <a:solidFill>
                  <a:schemeClr val="tx1"/>
                </a:solidFill>
              </a:rPr>
              <a:t>/l (150 mg/dl)</a:t>
            </a:r>
          </a:p>
          <a:p>
            <a:pPr indent="18097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>
                <a:solidFill>
                  <a:schemeClr val="tx1"/>
                </a:solidFill>
              </a:rPr>
              <a:t>Specific treatment for this lipid abnormality</a:t>
            </a:r>
            <a:endParaRPr lang="fr-CA" sz="1400" b="1" dirty="0">
              <a:solidFill>
                <a:schemeClr val="tx1"/>
              </a:solidFill>
            </a:endParaRPr>
          </a:p>
        </p:txBody>
      </p:sp>
      <p:sp>
        <p:nvSpPr>
          <p:cNvPr id="6" name="Cube 5">
            <a:extLst>
              <a:ext uri="{FF2B5EF4-FFF2-40B4-BE49-F238E27FC236}">
                <a16:creationId xmlns:a16="http://schemas.microsoft.com/office/drawing/2014/main" id="{16B0C790-14AA-4ADE-8345-26B39D902581}"/>
              </a:ext>
            </a:extLst>
          </p:cNvPr>
          <p:cNvSpPr/>
          <p:nvPr/>
        </p:nvSpPr>
        <p:spPr>
          <a:xfrm>
            <a:off x="266700" y="2857500"/>
            <a:ext cx="4714875" cy="819150"/>
          </a:xfrm>
          <a:prstGeom prst="cube">
            <a:avLst>
              <a:gd name="adj" fmla="val 8034"/>
            </a:avLst>
          </a:prstGeom>
          <a:gradFill flip="none" rotWithShape="1">
            <a:gsLst>
              <a:gs pos="0">
                <a:schemeClr val="bg1">
                  <a:alpha val="49000"/>
                </a:schemeClr>
              </a:gs>
              <a:gs pos="100000">
                <a:schemeClr val="bg1">
                  <a:alpha val="32000"/>
                </a:schemeClr>
              </a:gs>
            </a:gsLst>
            <a:lin ang="16200000" scaled="0"/>
            <a:tileRect/>
          </a:gradFill>
          <a:ln w="127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18097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CA" sz="1400" b="1" dirty="0">
                <a:solidFill>
                  <a:schemeClr val="tx1"/>
                </a:solidFill>
              </a:rPr>
              <a:t>&lt;1.03 </a:t>
            </a:r>
            <a:r>
              <a:rPr lang="fr-CA" sz="1400" b="1" dirty="0" err="1">
                <a:solidFill>
                  <a:schemeClr val="tx1"/>
                </a:solidFill>
              </a:rPr>
              <a:t>mmol</a:t>
            </a:r>
            <a:r>
              <a:rPr lang="fr-CA" sz="1400" b="1" dirty="0">
                <a:solidFill>
                  <a:schemeClr val="tx1"/>
                </a:solidFill>
              </a:rPr>
              <a:t>/l (40 mg/dl) in men</a:t>
            </a:r>
          </a:p>
          <a:p>
            <a:pPr marL="18097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>
                <a:solidFill>
                  <a:schemeClr val="tx1"/>
                </a:solidFill>
              </a:rPr>
              <a:t>&lt;1.29 </a:t>
            </a:r>
            <a:r>
              <a:rPr lang="en-US" sz="1400" b="1" dirty="0" err="1">
                <a:solidFill>
                  <a:schemeClr val="tx1"/>
                </a:solidFill>
              </a:rPr>
              <a:t>mmol</a:t>
            </a:r>
            <a:r>
              <a:rPr lang="en-US" sz="1400" b="1" dirty="0">
                <a:solidFill>
                  <a:schemeClr val="tx1"/>
                </a:solidFill>
              </a:rPr>
              <a:t>/l (50 mg/dl) in women</a:t>
            </a:r>
          </a:p>
          <a:p>
            <a:pPr marL="18097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>
                <a:solidFill>
                  <a:schemeClr val="tx1"/>
                </a:solidFill>
              </a:rPr>
              <a:t>Specific treatment for this lipid abnormality</a:t>
            </a:r>
            <a:endParaRPr lang="fr-CA" sz="1400" b="1" dirty="0">
              <a:solidFill>
                <a:schemeClr val="tx1"/>
              </a:solidFill>
            </a:endParaRPr>
          </a:p>
        </p:txBody>
      </p:sp>
      <p:sp>
        <p:nvSpPr>
          <p:cNvPr id="7" name="Cube 6">
            <a:extLst>
              <a:ext uri="{FF2B5EF4-FFF2-40B4-BE49-F238E27FC236}">
                <a16:creationId xmlns:a16="http://schemas.microsoft.com/office/drawing/2014/main" id="{81999B79-7A9D-41F2-AFD6-ACDF65BA9A09}"/>
              </a:ext>
            </a:extLst>
          </p:cNvPr>
          <p:cNvSpPr/>
          <p:nvPr/>
        </p:nvSpPr>
        <p:spPr>
          <a:xfrm>
            <a:off x="266700" y="4000500"/>
            <a:ext cx="4714875" cy="819150"/>
          </a:xfrm>
          <a:prstGeom prst="cube">
            <a:avLst>
              <a:gd name="adj" fmla="val 9197"/>
            </a:avLst>
          </a:prstGeom>
          <a:gradFill flip="none" rotWithShape="1">
            <a:gsLst>
              <a:gs pos="0">
                <a:schemeClr val="bg1">
                  <a:alpha val="49000"/>
                </a:schemeClr>
              </a:gs>
              <a:gs pos="100000">
                <a:schemeClr val="bg1">
                  <a:alpha val="32000"/>
                </a:schemeClr>
              </a:gs>
            </a:gsLst>
            <a:lin ang="16200000" scaled="0"/>
            <a:tileRect/>
          </a:gradFill>
          <a:ln w="127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18097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CA" sz="1400" b="1" dirty="0" err="1">
                <a:solidFill>
                  <a:schemeClr val="tx1"/>
                </a:solidFill>
              </a:rPr>
              <a:t>Systolic</a:t>
            </a:r>
            <a:r>
              <a:rPr lang="fr-CA" sz="1400" b="1" dirty="0">
                <a:solidFill>
                  <a:schemeClr val="tx1"/>
                </a:solidFill>
              </a:rPr>
              <a:t> ≥130 </a:t>
            </a:r>
            <a:r>
              <a:rPr lang="fr-CA" sz="1400" b="1" dirty="0" err="1">
                <a:solidFill>
                  <a:schemeClr val="tx1"/>
                </a:solidFill>
              </a:rPr>
              <a:t>mmHg</a:t>
            </a:r>
            <a:endParaRPr lang="fr-CA" sz="1400" b="1" dirty="0">
              <a:solidFill>
                <a:schemeClr val="tx1"/>
              </a:solidFill>
            </a:endParaRPr>
          </a:p>
          <a:p>
            <a:pPr marL="18097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CA" sz="1400" b="1" dirty="0" err="1">
                <a:solidFill>
                  <a:schemeClr val="tx1"/>
                </a:solidFill>
              </a:rPr>
              <a:t>Diastolic</a:t>
            </a:r>
            <a:r>
              <a:rPr lang="fr-CA" sz="1400" b="1" dirty="0">
                <a:solidFill>
                  <a:schemeClr val="tx1"/>
                </a:solidFill>
              </a:rPr>
              <a:t> ≥85 </a:t>
            </a:r>
            <a:r>
              <a:rPr lang="fr-CA" sz="1400" b="1" dirty="0" err="1">
                <a:solidFill>
                  <a:schemeClr val="tx1"/>
                </a:solidFill>
              </a:rPr>
              <a:t>mmHg</a:t>
            </a:r>
            <a:endParaRPr lang="fr-CA" sz="1400" b="1" dirty="0">
              <a:solidFill>
                <a:schemeClr val="tx1"/>
              </a:solidFill>
            </a:endParaRPr>
          </a:p>
          <a:p>
            <a:pPr marL="18097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>
                <a:solidFill>
                  <a:schemeClr val="tx1"/>
                </a:solidFill>
              </a:rPr>
              <a:t>Treatment of previously diagnosed hypertension</a:t>
            </a:r>
            <a:endParaRPr lang="fr-CA" sz="1400" b="1" dirty="0">
              <a:solidFill>
                <a:schemeClr val="tx1"/>
              </a:solidFill>
            </a:endParaRPr>
          </a:p>
        </p:txBody>
      </p:sp>
      <p:sp>
        <p:nvSpPr>
          <p:cNvPr id="8" name="Cube 7">
            <a:extLst>
              <a:ext uri="{FF2B5EF4-FFF2-40B4-BE49-F238E27FC236}">
                <a16:creationId xmlns:a16="http://schemas.microsoft.com/office/drawing/2014/main" id="{1657DCBF-A85D-45C5-BD18-D2FF3B4815B6}"/>
              </a:ext>
            </a:extLst>
          </p:cNvPr>
          <p:cNvSpPr/>
          <p:nvPr/>
        </p:nvSpPr>
        <p:spPr>
          <a:xfrm>
            <a:off x="266700" y="5153025"/>
            <a:ext cx="6534150" cy="1019175"/>
          </a:xfrm>
          <a:prstGeom prst="cube">
            <a:avLst>
              <a:gd name="adj" fmla="val 7328"/>
            </a:avLst>
          </a:prstGeom>
          <a:gradFill flip="none" rotWithShape="1">
            <a:gsLst>
              <a:gs pos="0">
                <a:schemeClr val="bg1">
                  <a:alpha val="49000"/>
                </a:schemeClr>
              </a:gs>
              <a:gs pos="100000">
                <a:schemeClr val="bg1">
                  <a:alpha val="32000"/>
                </a:schemeClr>
              </a:gs>
            </a:gsLst>
            <a:lin ang="16200000" scaled="0"/>
            <a:tileRect/>
          </a:gradFill>
          <a:ln w="127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18097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CA" sz="1400" b="1" dirty="0" err="1">
                <a:solidFill>
                  <a:schemeClr val="tx1"/>
                </a:solidFill>
              </a:rPr>
              <a:t>Fasting</a:t>
            </a:r>
            <a:r>
              <a:rPr lang="fr-CA" sz="1400" b="1" dirty="0">
                <a:solidFill>
                  <a:schemeClr val="tx1"/>
                </a:solidFill>
              </a:rPr>
              <a:t> plasma glucose ≥5.6 </a:t>
            </a:r>
            <a:r>
              <a:rPr lang="fr-CA" sz="1400" b="1" dirty="0" err="1">
                <a:solidFill>
                  <a:schemeClr val="tx1"/>
                </a:solidFill>
              </a:rPr>
              <a:t>mmol</a:t>
            </a:r>
            <a:r>
              <a:rPr lang="fr-CA" sz="1400" b="1" dirty="0">
                <a:solidFill>
                  <a:schemeClr val="tx1"/>
                </a:solidFill>
              </a:rPr>
              <a:t>/l (100 mg/dl)</a:t>
            </a:r>
          </a:p>
          <a:p>
            <a:pPr marL="18097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>
                <a:solidFill>
                  <a:schemeClr val="tx1"/>
                </a:solidFill>
              </a:rPr>
              <a:t>Previously diagnosed type 2 diabetes</a:t>
            </a:r>
          </a:p>
          <a:p>
            <a:pPr marL="18097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>
                <a:solidFill>
                  <a:schemeClr val="tx1"/>
                </a:solidFill>
              </a:rPr>
              <a:t>If above 5.6 </a:t>
            </a:r>
            <a:r>
              <a:rPr lang="en-US" sz="1400" b="1" dirty="0" err="1">
                <a:solidFill>
                  <a:schemeClr val="tx1"/>
                </a:solidFill>
              </a:rPr>
              <a:t>mmol</a:t>
            </a:r>
            <a:r>
              <a:rPr lang="en-US" sz="1400" b="1" dirty="0">
                <a:solidFill>
                  <a:schemeClr val="tx1"/>
                </a:solidFill>
              </a:rPr>
              <a:t>/l or 100 mg/dl, oral glucose tolerance test is strongly recommended, but is not necessary to define presence of syndrome</a:t>
            </a:r>
            <a:endParaRPr lang="fr-CA" sz="1400" b="1" dirty="0">
              <a:solidFill>
                <a:schemeClr val="tx1"/>
              </a:solidFill>
            </a:endParaRPr>
          </a:p>
        </p:txBody>
      </p:sp>
      <p:grpSp>
        <p:nvGrpSpPr>
          <p:cNvPr id="2" name="Group 33">
            <a:extLst>
              <a:ext uri="{FF2B5EF4-FFF2-40B4-BE49-F238E27FC236}">
                <a16:creationId xmlns:a16="http://schemas.microsoft.com/office/drawing/2014/main" id="{38725699-4503-4960-AD59-5FD3C2B1B865}"/>
              </a:ext>
            </a:extLst>
          </p:cNvPr>
          <p:cNvGrpSpPr>
            <a:grpSpLocks/>
          </p:cNvGrpSpPr>
          <p:nvPr/>
        </p:nvGrpSpPr>
        <p:grpSpPr bwMode="auto">
          <a:xfrm>
            <a:off x="266700" y="942975"/>
            <a:ext cx="2673350" cy="381000"/>
            <a:chOff x="2220" y="714"/>
            <a:chExt cx="1606" cy="511"/>
          </a:xfrm>
        </p:grpSpPr>
        <p:sp>
          <p:nvSpPr>
            <p:cNvPr id="2063" name="Rectangle 34">
              <a:extLst>
                <a:ext uri="{FF2B5EF4-FFF2-40B4-BE49-F238E27FC236}">
                  <a16:creationId xmlns:a16="http://schemas.microsoft.com/office/drawing/2014/main" id="{F55FA450-DDAA-416A-8F2F-A2A33A5071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44" y="714"/>
              <a:ext cx="1482" cy="51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fr-FR" sz="1600" b="1"/>
                <a:t> </a:t>
              </a:r>
              <a:r>
                <a:rPr lang="fr-CA" altLang="fr-FR" sz="1600" b="1"/>
                <a:t>Central Obesity</a:t>
              </a:r>
              <a:r>
                <a:rPr lang="en-US" altLang="fr-FR" sz="1600" b="1"/>
                <a:t> </a:t>
              </a:r>
            </a:p>
          </p:txBody>
        </p:sp>
        <p:sp>
          <p:nvSpPr>
            <p:cNvPr id="2064" name="Rectangle 35">
              <a:extLst>
                <a:ext uri="{FF2B5EF4-FFF2-40B4-BE49-F238E27FC236}">
                  <a16:creationId xmlns:a16="http://schemas.microsoft.com/office/drawing/2014/main" id="{C1D20B3F-95B0-429D-8C97-B5C9A353AA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20" y="714"/>
              <a:ext cx="121" cy="510"/>
            </a:xfrm>
            <a:prstGeom prst="rect">
              <a:avLst/>
            </a:prstGeom>
            <a:solidFill>
              <a:srgbClr val="B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 sz="1600" b="1"/>
            </a:p>
          </p:txBody>
        </p:sp>
      </p:grpSp>
      <p:sp>
        <p:nvSpPr>
          <p:cNvPr id="12" name="ZoneTexte 11">
            <a:extLst>
              <a:ext uri="{FF2B5EF4-FFF2-40B4-BE49-F238E27FC236}">
                <a16:creationId xmlns:a16="http://schemas.microsoft.com/office/drawing/2014/main" id="{6EFBCBA7-3DEA-499E-93B6-C9A1A8BEB075}"/>
              </a:ext>
            </a:extLst>
          </p:cNvPr>
          <p:cNvSpPr txBox="1"/>
          <p:nvPr/>
        </p:nvSpPr>
        <p:spPr>
          <a:xfrm>
            <a:off x="523875" y="1354138"/>
            <a:ext cx="4175125" cy="4762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fr-CA" sz="1600" b="1" kern="100" dirty="0" err="1">
                <a:latin typeface="+mn-lt"/>
              </a:rPr>
              <a:t>Waist</a:t>
            </a:r>
            <a:r>
              <a:rPr lang="fr-CA" sz="1600" b="1" kern="100" dirty="0">
                <a:latin typeface="+mn-lt"/>
              </a:rPr>
              <a:t> </a:t>
            </a:r>
            <a:r>
              <a:rPr lang="fr-CA" sz="1600" b="1" kern="100" dirty="0" err="1">
                <a:latin typeface="+mn-lt"/>
              </a:rPr>
              <a:t>circumference</a:t>
            </a:r>
            <a:r>
              <a:rPr lang="fr-CA" sz="1600" b="1" kern="100" dirty="0">
                <a:latin typeface="+mn-lt"/>
              </a:rPr>
              <a:t>* - </a:t>
            </a:r>
            <a:r>
              <a:rPr lang="fr-CA" sz="1600" b="1" kern="100" dirty="0" err="1">
                <a:latin typeface="+mn-lt"/>
              </a:rPr>
              <a:t>ethnicity</a:t>
            </a:r>
            <a:r>
              <a:rPr lang="fr-CA" sz="1600" b="1" kern="100" dirty="0">
                <a:latin typeface="+mn-lt"/>
              </a:rPr>
              <a:t> </a:t>
            </a:r>
            <a:r>
              <a:rPr lang="fr-CA" sz="1600" b="1" kern="100" dirty="0" err="1">
                <a:latin typeface="+mn-lt"/>
              </a:rPr>
              <a:t>specific</a:t>
            </a:r>
            <a:endParaRPr lang="fr-CA" sz="1600" b="1" kern="100" dirty="0">
              <a:latin typeface="+mn-lt"/>
            </a:endParaRPr>
          </a:p>
          <a:p>
            <a:pPr eaLnBrk="1" fontAlgn="auto" hangingPunct="1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fr-CA" sz="1600" b="1" kern="100" dirty="0">
                <a:latin typeface="+mn-lt"/>
              </a:rPr>
              <a:t>Plus </a:t>
            </a:r>
            <a:r>
              <a:rPr lang="fr-CA" sz="1600" b="1" kern="100" dirty="0" err="1">
                <a:latin typeface="+mn-lt"/>
              </a:rPr>
              <a:t>any</a:t>
            </a:r>
            <a:r>
              <a:rPr lang="fr-CA" sz="1600" b="1" kern="100" dirty="0">
                <a:latin typeface="+mn-lt"/>
              </a:rPr>
              <a:t> </a:t>
            </a:r>
            <a:r>
              <a:rPr lang="fr-CA" sz="1600" b="1" kern="100" dirty="0" err="1">
                <a:latin typeface="+mn-lt"/>
              </a:rPr>
              <a:t>two</a:t>
            </a:r>
            <a:r>
              <a:rPr lang="fr-CA" sz="1600" b="1" kern="100" dirty="0">
                <a:latin typeface="+mn-lt"/>
              </a:rPr>
              <a:t>:</a:t>
            </a:r>
          </a:p>
        </p:txBody>
      </p:sp>
      <p:sp>
        <p:nvSpPr>
          <p:cNvPr id="13" name="Rogner un rectangle à un seul coin 12">
            <a:extLst>
              <a:ext uri="{FF2B5EF4-FFF2-40B4-BE49-F238E27FC236}">
                <a16:creationId xmlns:a16="http://schemas.microsoft.com/office/drawing/2014/main" id="{BFD31042-9B8C-4447-A5F8-AED84A97FA64}"/>
              </a:ext>
            </a:extLst>
          </p:cNvPr>
          <p:cNvSpPr/>
          <p:nvPr/>
        </p:nvSpPr>
        <p:spPr>
          <a:xfrm flipH="1">
            <a:off x="542925" y="1800225"/>
            <a:ext cx="2895600" cy="238125"/>
          </a:xfrm>
          <a:prstGeom prst="snip1Rect">
            <a:avLst/>
          </a:prstGeom>
          <a:gradFill>
            <a:gsLst>
              <a:gs pos="0">
                <a:srgbClr val="FF0000"/>
              </a:gs>
              <a:gs pos="52000">
                <a:srgbClr val="A20000"/>
              </a:gs>
            </a:gsLst>
            <a:lin ang="16200000" scaled="1"/>
          </a:gra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CA" sz="1400" b="1" i="1" dirty="0" err="1"/>
              <a:t>Raised</a:t>
            </a:r>
            <a:r>
              <a:rPr lang="fr-CA" sz="1400" b="1" i="1" dirty="0"/>
              <a:t> </a:t>
            </a:r>
            <a:r>
              <a:rPr lang="fr-CA" sz="1400" b="1" i="1" dirty="0" err="1"/>
              <a:t>Triglycerides</a:t>
            </a:r>
            <a:endParaRPr lang="fr-CA" sz="1400" b="1" dirty="0"/>
          </a:p>
        </p:txBody>
      </p:sp>
      <p:sp>
        <p:nvSpPr>
          <p:cNvPr id="14" name="Rogner un rectangle à un seul coin 13">
            <a:extLst>
              <a:ext uri="{FF2B5EF4-FFF2-40B4-BE49-F238E27FC236}">
                <a16:creationId xmlns:a16="http://schemas.microsoft.com/office/drawing/2014/main" id="{B1AB767B-8E5A-416A-ABA5-845FB22EBDA2}"/>
              </a:ext>
            </a:extLst>
          </p:cNvPr>
          <p:cNvSpPr/>
          <p:nvPr/>
        </p:nvSpPr>
        <p:spPr>
          <a:xfrm flipH="1">
            <a:off x="542925" y="2686050"/>
            <a:ext cx="2895600" cy="238125"/>
          </a:xfrm>
          <a:prstGeom prst="snip1Rect">
            <a:avLst/>
          </a:prstGeom>
          <a:gradFill>
            <a:gsLst>
              <a:gs pos="0">
                <a:srgbClr val="FF0000"/>
              </a:gs>
              <a:gs pos="52000">
                <a:srgbClr val="A20000"/>
              </a:gs>
            </a:gsLst>
            <a:lin ang="16200000" scaled="1"/>
          </a:gra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CA" sz="1400" b="1" i="1" dirty="0" err="1"/>
              <a:t>Reduced</a:t>
            </a:r>
            <a:r>
              <a:rPr lang="fr-CA" sz="1400" b="1" i="1" dirty="0"/>
              <a:t> HDL </a:t>
            </a:r>
            <a:r>
              <a:rPr lang="fr-CA" sz="1400" b="1" i="1" dirty="0" err="1"/>
              <a:t>Cholesterol</a:t>
            </a:r>
            <a:endParaRPr lang="fr-CA" sz="1400" b="1" dirty="0"/>
          </a:p>
        </p:txBody>
      </p:sp>
      <p:sp>
        <p:nvSpPr>
          <p:cNvPr id="15" name="Rogner un rectangle à un seul coin 14">
            <a:extLst>
              <a:ext uri="{FF2B5EF4-FFF2-40B4-BE49-F238E27FC236}">
                <a16:creationId xmlns:a16="http://schemas.microsoft.com/office/drawing/2014/main" id="{626AC5DE-9E1B-4A0B-BD04-29A9B3DE700F}"/>
              </a:ext>
            </a:extLst>
          </p:cNvPr>
          <p:cNvSpPr/>
          <p:nvPr/>
        </p:nvSpPr>
        <p:spPr>
          <a:xfrm flipH="1">
            <a:off x="542925" y="3819525"/>
            <a:ext cx="2895600" cy="238125"/>
          </a:xfrm>
          <a:prstGeom prst="snip1Rect">
            <a:avLst/>
          </a:prstGeom>
          <a:gradFill>
            <a:gsLst>
              <a:gs pos="0">
                <a:srgbClr val="FF0000"/>
              </a:gs>
              <a:gs pos="52000">
                <a:srgbClr val="A20000"/>
              </a:gs>
            </a:gsLst>
            <a:lin ang="16200000" scaled="1"/>
          </a:gra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CA" sz="1400" b="1" i="1" dirty="0" err="1"/>
              <a:t>Raised</a:t>
            </a:r>
            <a:r>
              <a:rPr lang="fr-CA" sz="1400" b="1" i="1" dirty="0"/>
              <a:t> Blood Pressure</a:t>
            </a:r>
            <a:endParaRPr lang="fr-CA" sz="1400" b="1" dirty="0"/>
          </a:p>
        </p:txBody>
      </p:sp>
      <p:sp>
        <p:nvSpPr>
          <p:cNvPr id="16" name="Rogner un rectangle à un seul coin 15">
            <a:extLst>
              <a:ext uri="{FF2B5EF4-FFF2-40B4-BE49-F238E27FC236}">
                <a16:creationId xmlns:a16="http://schemas.microsoft.com/office/drawing/2014/main" id="{B8C4A0E5-A173-427B-BDE6-2EAC693F561F}"/>
              </a:ext>
            </a:extLst>
          </p:cNvPr>
          <p:cNvSpPr/>
          <p:nvPr/>
        </p:nvSpPr>
        <p:spPr>
          <a:xfrm flipH="1">
            <a:off x="542925" y="4962525"/>
            <a:ext cx="3067050" cy="238125"/>
          </a:xfrm>
          <a:prstGeom prst="snip1Rect">
            <a:avLst/>
          </a:prstGeom>
          <a:gradFill>
            <a:gsLst>
              <a:gs pos="0">
                <a:srgbClr val="FF0000"/>
              </a:gs>
              <a:gs pos="52000">
                <a:srgbClr val="A20000"/>
              </a:gs>
            </a:gsLst>
            <a:lin ang="16200000" scaled="1"/>
          </a:gra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CA" sz="1400" b="1" i="1" dirty="0" err="1"/>
              <a:t>Raised</a:t>
            </a:r>
            <a:r>
              <a:rPr lang="fr-CA" sz="1400" b="1" i="1" dirty="0"/>
              <a:t> </a:t>
            </a:r>
            <a:r>
              <a:rPr lang="fr-CA" sz="1400" b="1" i="1" dirty="0" err="1"/>
              <a:t>Fasting</a:t>
            </a:r>
            <a:r>
              <a:rPr lang="fr-CA" sz="1400" b="1" i="1" dirty="0"/>
              <a:t> Plasma Glucose**</a:t>
            </a:r>
            <a:endParaRPr lang="fr-CA" sz="1400" b="1" dirty="0"/>
          </a:p>
        </p:txBody>
      </p:sp>
      <p:sp>
        <p:nvSpPr>
          <p:cNvPr id="2062" name="Rectangle 37">
            <a:extLst>
              <a:ext uri="{FF2B5EF4-FFF2-40B4-BE49-F238E27FC236}">
                <a16:creationId xmlns:a16="http://schemas.microsoft.com/office/drawing/2014/main" id="{54586C9F-D78B-4948-BBF2-7542109807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72100" y="6315075"/>
            <a:ext cx="3533775" cy="361950"/>
          </a:xfrm>
          <a:prstGeom prst="rect">
            <a:avLst/>
          </a:prstGeom>
          <a:solidFill>
            <a:srgbClr val="D8ECEA">
              <a:alpha val="89018"/>
            </a:srgbClr>
          </a:solidFill>
          <a:ln w="9525">
            <a:miter lim="800000"/>
            <a:headEnd/>
            <a:tailEnd/>
          </a:ln>
          <a:scene3d>
            <a:camera prst="legacyObliqueTopRight"/>
            <a:lightRig rig="legacyFlat4" dir="b"/>
          </a:scene3d>
          <a:sp3d extrusionH="201600" prstMaterial="legacyMatte">
            <a:bevelT w="13500" h="13500" prst="angle"/>
            <a:bevelB w="13500" h="13500" prst="angle"/>
            <a:extrusionClr>
              <a:srgbClr val="D8ECEA"/>
            </a:extrusionClr>
            <a:contourClr>
              <a:srgbClr val="D8ECEA"/>
            </a:contourClr>
          </a:sp3d>
        </p:spPr>
        <p:txBody>
          <a:bodyPr anchor="ctr">
            <a:flatTx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CA" altLang="fr-FR" sz="1000"/>
              <a:t>Adapted from Alberti KG et al. Lancet 2005; 366: 1059-62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Conception personnalisée">
  <a:themeElements>
    <a:clrScheme name="Conception personnalisé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onception personnalisé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gradFill flip="none" rotWithShape="1">
          <a:gsLst>
            <a:gs pos="0">
              <a:schemeClr val="bg1">
                <a:alpha val="49000"/>
              </a:schemeClr>
            </a:gs>
            <a:gs pos="100000">
              <a:schemeClr val="bg1">
                <a:alpha val="32000"/>
              </a:schemeClr>
            </a:gs>
          </a:gsLst>
          <a:lin ang="16200000" scaled="0"/>
          <a:tileRect/>
        </a:gradFill>
        <a:ln w="12700">
          <a:solidFill>
            <a:schemeClr val="bg2"/>
          </a:solidFill>
        </a:ln>
      </a:spPr>
      <a:bodyPr anchor="ctr"/>
      <a:lstStyle>
        <a:defPPr>
          <a:defRPr sz="1050" dirty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>
    <a:extraClrScheme>
      <a:clrScheme name="Conception personnalisé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10423</TotalTime>
  <Words>236</Words>
  <Application>Microsoft Office PowerPoint</Application>
  <PresentationFormat>Affichage à l'écran (4:3)</PresentationFormat>
  <Paragraphs>23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Wingdings</vt:lpstr>
      <vt:lpstr>Calibri</vt:lpstr>
      <vt:lpstr>Conception personnalisée</vt:lpstr>
      <vt:lpstr>CRITERIA FOR THE CLINICAL DIAGNOSIS OF THE METABOLIC SYNDROME ACCORDING TO THE IDF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Original</dc:title>
  <dc:creator>Alain Cyr</dc:creator>
  <dc:description>CRITERIA FOR THE CLINICAL DIAGNOSIS OF THE METABOLIC SYNDROME ACCORDING TO THE IDF</dc:description>
  <cp:lastModifiedBy>Isabelle Martineau</cp:lastModifiedBy>
  <cp:revision>658</cp:revision>
  <dcterms:created xsi:type="dcterms:W3CDTF">2007-08-27T23:55:38Z</dcterms:created>
  <dcterms:modified xsi:type="dcterms:W3CDTF">2022-11-30T18:37:30Z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Original</vt:lpwstr>
  </property>
  <property fmtid="{D5CDD505-2E9C-101B-9397-08002B2CF9AE}" pid="3" name="SlideDescription">
    <vt:lpwstr>CRITERIA FOR THE CLINICAL DIAGNOSIS OF THE METABOLIC SYNDROME ACCORDING TO THE IDF</vt:lpwstr>
  </property>
</Properties>
</file>