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BE20F89-3C62-4AD3-8287-4D73652690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93D89F0-95DA-4A24-974B-032C5A83DEC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B280E90-8F98-46FA-A6E7-68013651273B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C2E7E36E-9034-461C-A914-E3F2A12F56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EBB12595-C238-4166-B521-E1D8568C8B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BF6E18-A3D2-463A-A9D0-3F4A5056B7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E3C47D-A69E-4473-BB61-C619917870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435830EC-2BBB-40D7-8D15-EC5546237F43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A73E09D-5E13-43F5-A07B-329EC86413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54F9C77-0630-4947-B3B5-AF44250041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0698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EA0B316C-43FF-4537-9032-D3E3A2A333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39E94089-D452-4566-83BE-AF39FE37BE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DC33F52A-D2E6-4986-B5BF-7C8DFC63FF4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91C9D507-57EE-4348-9309-922670B0132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50911F60-827C-4079-98F5-0FC9C7E008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07F58DD7-EBA3-490C-B013-9C280A7813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2EA93788-D83E-43E5-93AB-C42514E46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A3AF8419-DA0D-4959-BC4F-15E6AFB1E9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421DF92B-6438-4274-900A-75E7DC1B1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>
            <a:extLst>
              <a:ext uri="{FF2B5EF4-FFF2-40B4-BE49-F238E27FC236}">
                <a16:creationId xmlns:a16="http://schemas.microsoft.com/office/drawing/2014/main" id="{1D165834-1C07-44E2-9711-FA56CEC15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00013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CRITERIA FOR THE CLINICAL DIAGNOSIS OF THE METABOLIC SYNDROME </a:t>
            </a:r>
            <a:r>
              <a:rPr lang="fr-CA" altLang="fr-FR" sz="2000">
                <a:solidFill>
                  <a:schemeClr val="tx1"/>
                </a:solidFill>
              </a:rPr>
              <a:t>ACCORDING TO THE IDF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E9174AB5-B1E5-4F56-9FC5-9D5EE7DA7162}"/>
              </a:ext>
            </a:extLst>
          </p:cNvPr>
          <p:cNvSpPr/>
          <p:nvPr/>
        </p:nvSpPr>
        <p:spPr>
          <a:xfrm>
            <a:off x="5191125" y="1971675"/>
            <a:ext cx="3743325" cy="2847975"/>
          </a:xfrm>
          <a:prstGeom prst="cube">
            <a:avLst>
              <a:gd name="adj" fmla="val 2220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100" dirty="0">
                <a:solidFill>
                  <a:schemeClr val="tx1"/>
                </a:solidFill>
              </a:rPr>
              <a:t>*If BMI is over 30 kg/m</a:t>
            </a:r>
            <a:r>
              <a:rPr lang="en-US" sz="1200" b="1" kern="100" baseline="30000" dirty="0">
                <a:solidFill>
                  <a:schemeClr val="tx1"/>
                </a:solidFill>
              </a:rPr>
              <a:t>2</a:t>
            </a:r>
            <a:r>
              <a:rPr lang="en-US" sz="1200" b="1" kern="100" dirty="0">
                <a:solidFill>
                  <a:schemeClr val="tx1"/>
                </a:solidFill>
              </a:rPr>
              <a:t>, central obesity can be assumed and waist circumference does not need </a:t>
            </a:r>
            <a:r>
              <a:rPr lang="fr-CA" sz="1200" b="1" kern="100" dirty="0">
                <a:solidFill>
                  <a:schemeClr val="tx1"/>
                </a:solidFill>
              </a:rPr>
              <a:t>to </a:t>
            </a:r>
            <a:r>
              <a:rPr lang="fr-CA" sz="1200" b="1" kern="100" dirty="0" err="1">
                <a:solidFill>
                  <a:schemeClr val="tx1"/>
                </a:solidFill>
              </a:rPr>
              <a:t>be</a:t>
            </a:r>
            <a:r>
              <a:rPr lang="fr-CA" sz="1200" b="1" kern="100" dirty="0">
                <a:solidFill>
                  <a:schemeClr val="tx1"/>
                </a:solidFill>
              </a:rPr>
              <a:t> </a:t>
            </a:r>
            <a:r>
              <a:rPr lang="fr-CA" sz="1200" b="1" kern="100" dirty="0" err="1">
                <a:solidFill>
                  <a:schemeClr val="tx1"/>
                </a:solidFill>
              </a:rPr>
              <a:t>measured</a:t>
            </a:r>
            <a:r>
              <a:rPr lang="fr-CA" sz="1200" b="1" kern="100" dirty="0">
                <a:solidFill>
                  <a:schemeClr val="tx1"/>
                </a:solidFill>
              </a:rPr>
              <a:t>.</a:t>
            </a:r>
          </a:p>
          <a:p>
            <a:pPr marL="180975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CA" sz="1200" b="1" kern="100" dirty="0">
              <a:solidFill>
                <a:schemeClr val="tx1"/>
              </a:solidFill>
            </a:endParaRPr>
          </a:p>
          <a:p>
            <a:pPr marL="180975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100" dirty="0">
                <a:solidFill>
                  <a:schemeClr val="tx1"/>
                </a:solidFill>
              </a:rPr>
              <a:t>**In clinical practice, impaired glucose tolerance is also acceptable, but all reports of prevalence of metabolic syndrome should use only fasting plasma glucose and presence of previously diagnosed </a:t>
            </a:r>
            <a:r>
              <a:rPr lang="fr-CA" sz="1200" b="1" kern="100" dirty="0" err="1">
                <a:solidFill>
                  <a:schemeClr val="tx1"/>
                </a:solidFill>
              </a:rPr>
              <a:t>diabetes</a:t>
            </a:r>
            <a:r>
              <a:rPr lang="fr-CA" sz="1200" b="1" kern="100" dirty="0">
                <a:solidFill>
                  <a:schemeClr val="tx1"/>
                </a:solidFill>
              </a:rPr>
              <a:t> to </a:t>
            </a:r>
            <a:r>
              <a:rPr lang="fr-CA" sz="1200" b="1" kern="100" dirty="0" err="1">
                <a:solidFill>
                  <a:schemeClr val="tx1"/>
                </a:solidFill>
              </a:rPr>
              <a:t>define</a:t>
            </a:r>
            <a:r>
              <a:rPr lang="fr-CA" sz="1200" b="1" kern="100" dirty="0">
                <a:solidFill>
                  <a:schemeClr val="tx1"/>
                </a:solidFill>
              </a:rPr>
              <a:t> </a:t>
            </a:r>
            <a:r>
              <a:rPr lang="fr-CA" sz="1200" b="1" kern="100" dirty="0" err="1">
                <a:solidFill>
                  <a:schemeClr val="tx1"/>
                </a:solidFill>
              </a:rPr>
              <a:t>hyperglycemia</a:t>
            </a:r>
            <a:r>
              <a:rPr lang="fr-CA" sz="1200" b="1" kern="100" dirty="0">
                <a:solidFill>
                  <a:schemeClr val="tx1"/>
                </a:solidFill>
              </a:rPr>
              <a:t>. </a:t>
            </a:r>
            <a:r>
              <a:rPr lang="fr-CA" sz="1200" b="1" kern="100" dirty="0" err="1">
                <a:solidFill>
                  <a:schemeClr val="tx1"/>
                </a:solidFill>
              </a:rPr>
              <a:t>Prevalences</a:t>
            </a:r>
            <a:r>
              <a:rPr lang="fr-CA" sz="1200" b="1" kern="100" dirty="0">
                <a:solidFill>
                  <a:schemeClr val="tx1"/>
                </a:solidFill>
              </a:rPr>
              <a:t> </a:t>
            </a:r>
            <a:r>
              <a:rPr lang="fr-CA" sz="1200" b="1" kern="100" dirty="0" err="1">
                <a:solidFill>
                  <a:schemeClr val="tx1"/>
                </a:solidFill>
              </a:rPr>
              <a:t>also</a:t>
            </a:r>
            <a:r>
              <a:rPr lang="fr-CA" sz="1200" b="1" kern="100" dirty="0">
                <a:solidFill>
                  <a:schemeClr val="tx1"/>
                </a:solidFill>
              </a:rPr>
              <a:t> </a:t>
            </a:r>
            <a:r>
              <a:rPr lang="fr-CA" sz="1200" b="1" kern="100" dirty="0" err="1">
                <a:solidFill>
                  <a:schemeClr val="tx1"/>
                </a:solidFill>
              </a:rPr>
              <a:t>incorporating</a:t>
            </a:r>
            <a:r>
              <a:rPr lang="fr-CA" sz="1200" b="1" kern="100" dirty="0">
                <a:solidFill>
                  <a:schemeClr val="tx1"/>
                </a:solidFill>
              </a:rPr>
              <a:t> 2-h glucose </a:t>
            </a:r>
            <a:r>
              <a:rPr lang="fr-CA" sz="1200" b="1" kern="100" dirty="0" err="1">
                <a:solidFill>
                  <a:schemeClr val="tx1"/>
                </a:solidFill>
              </a:rPr>
              <a:t>results</a:t>
            </a:r>
            <a:r>
              <a:rPr lang="fr-CA" sz="1200" b="1" kern="100" dirty="0">
                <a:solidFill>
                  <a:schemeClr val="tx1"/>
                </a:solidFill>
              </a:rPr>
              <a:t> </a:t>
            </a:r>
            <a:r>
              <a:rPr lang="en-US" sz="1200" b="1" kern="100" dirty="0">
                <a:solidFill>
                  <a:schemeClr val="tx1"/>
                </a:solidFill>
              </a:rPr>
              <a:t>can be added as supplementary findings.</a:t>
            </a:r>
            <a:endParaRPr lang="fr-CA" sz="1200" b="1" kern="100" dirty="0">
              <a:solidFill>
                <a:schemeClr val="tx1"/>
              </a:solidFill>
            </a:endParaRPr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4DE092CF-FC2C-4D5E-BB00-3946A83EFD41}"/>
              </a:ext>
            </a:extLst>
          </p:cNvPr>
          <p:cNvSpPr/>
          <p:nvPr/>
        </p:nvSpPr>
        <p:spPr>
          <a:xfrm>
            <a:off x="266700" y="1971675"/>
            <a:ext cx="4686300" cy="581025"/>
          </a:xfrm>
          <a:prstGeom prst="cube">
            <a:avLst>
              <a:gd name="adj" fmla="val 8777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62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>
                <a:solidFill>
                  <a:schemeClr val="tx1"/>
                </a:solidFill>
              </a:rPr>
              <a:t>&gt;1.7 </a:t>
            </a:r>
            <a:r>
              <a:rPr lang="fr-CA" sz="1400" b="1" dirty="0" err="1">
                <a:solidFill>
                  <a:schemeClr val="tx1"/>
                </a:solidFill>
              </a:rPr>
              <a:t>mmol</a:t>
            </a:r>
            <a:r>
              <a:rPr lang="fr-CA" sz="1400" b="1" dirty="0">
                <a:solidFill>
                  <a:schemeClr val="tx1"/>
                </a:solidFill>
              </a:rPr>
              <a:t>/l (150 mg/dl)</a:t>
            </a:r>
          </a:p>
          <a:p>
            <a:pPr indent="180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Specific treatment for this lipid abnormality</a:t>
            </a:r>
            <a:endParaRPr lang="fr-CA" sz="1400" b="1" dirty="0">
              <a:solidFill>
                <a:schemeClr val="tx1"/>
              </a:solidFill>
            </a:endParaRPr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16B0C790-14AA-4ADE-8345-26B39D902581}"/>
              </a:ext>
            </a:extLst>
          </p:cNvPr>
          <p:cNvSpPr/>
          <p:nvPr/>
        </p:nvSpPr>
        <p:spPr>
          <a:xfrm>
            <a:off x="266700" y="2857500"/>
            <a:ext cx="4714875" cy="819150"/>
          </a:xfrm>
          <a:prstGeom prst="cube">
            <a:avLst>
              <a:gd name="adj" fmla="val 8034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>
                <a:solidFill>
                  <a:schemeClr val="tx1"/>
                </a:solidFill>
              </a:rPr>
              <a:t>&lt;1.03 </a:t>
            </a:r>
            <a:r>
              <a:rPr lang="fr-CA" sz="1400" b="1" dirty="0" err="1">
                <a:solidFill>
                  <a:schemeClr val="tx1"/>
                </a:solidFill>
              </a:rPr>
              <a:t>mmol</a:t>
            </a:r>
            <a:r>
              <a:rPr lang="fr-CA" sz="1400" b="1" dirty="0">
                <a:solidFill>
                  <a:schemeClr val="tx1"/>
                </a:solidFill>
              </a:rPr>
              <a:t>/l (40 mg/dl) in men</a:t>
            </a:r>
          </a:p>
          <a:p>
            <a:pPr marL="180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&lt;1.29 </a:t>
            </a:r>
            <a:r>
              <a:rPr lang="en-US" sz="1400" b="1" dirty="0" err="1">
                <a:solidFill>
                  <a:schemeClr val="tx1"/>
                </a:solidFill>
              </a:rPr>
              <a:t>mmol</a:t>
            </a:r>
            <a:r>
              <a:rPr lang="en-US" sz="1400" b="1" dirty="0">
                <a:solidFill>
                  <a:schemeClr val="tx1"/>
                </a:solidFill>
              </a:rPr>
              <a:t>/l (50 mg/dl) in women</a:t>
            </a:r>
          </a:p>
          <a:p>
            <a:pPr marL="180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Specific treatment for this lipid abnormality</a:t>
            </a:r>
            <a:endParaRPr lang="fr-CA" sz="1400" b="1" dirty="0">
              <a:solidFill>
                <a:schemeClr val="tx1"/>
              </a:solidFill>
            </a:endParaRPr>
          </a:p>
        </p:txBody>
      </p:sp>
      <p:sp>
        <p:nvSpPr>
          <p:cNvPr id="7" name="Cube 6">
            <a:extLst>
              <a:ext uri="{FF2B5EF4-FFF2-40B4-BE49-F238E27FC236}">
                <a16:creationId xmlns:a16="http://schemas.microsoft.com/office/drawing/2014/main" id="{81999B79-7A9D-41F2-AFD6-ACDF65BA9A09}"/>
              </a:ext>
            </a:extLst>
          </p:cNvPr>
          <p:cNvSpPr/>
          <p:nvPr/>
        </p:nvSpPr>
        <p:spPr>
          <a:xfrm>
            <a:off x="266700" y="4000500"/>
            <a:ext cx="4714875" cy="819150"/>
          </a:xfrm>
          <a:prstGeom prst="cube">
            <a:avLst>
              <a:gd name="adj" fmla="val 9197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Systolic</a:t>
            </a:r>
            <a:r>
              <a:rPr lang="fr-CA" sz="1400" b="1" dirty="0">
                <a:solidFill>
                  <a:schemeClr val="tx1"/>
                </a:solidFill>
              </a:rPr>
              <a:t> ≥130 </a:t>
            </a:r>
            <a:r>
              <a:rPr lang="fr-CA" sz="1400" b="1" dirty="0" err="1">
                <a:solidFill>
                  <a:schemeClr val="tx1"/>
                </a:solidFill>
              </a:rPr>
              <a:t>mmHg</a:t>
            </a:r>
            <a:endParaRPr lang="fr-CA" sz="1400" b="1" dirty="0">
              <a:solidFill>
                <a:schemeClr val="tx1"/>
              </a:solidFill>
            </a:endParaRPr>
          </a:p>
          <a:p>
            <a:pPr marL="180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Diastolic</a:t>
            </a:r>
            <a:r>
              <a:rPr lang="fr-CA" sz="1400" b="1" dirty="0">
                <a:solidFill>
                  <a:schemeClr val="tx1"/>
                </a:solidFill>
              </a:rPr>
              <a:t> ≥85 </a:t>
            </a:r>
            <a:r>
              <a:rPr lang="fr-CA" sz="1400" b="1" dirty="0" err="1">
                <a:solidFill>
                  <a:schemeClr val="tx1"/>
                </a:solidFill>
              </a:rPr>
              <a:t>mmHg</a:t>
            </a:r>
            <a:endParaRPr lang="fr-CA" sz="1400" b="1" dirty="0">
              <a:solidFill>
                <a:schemeClr val="tx1"/>
              </a:solidFill>
            </a:endParaRPr>
          </a:p>
          <a:p>
            <a:pPr marL="180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Treatment of previously diagnosed hypertension</a:t>
            </a:r>
            <a:endParaRPr lang="fr-CA" sz="1400" b="1" dirty="0">
              <a:solidFill>
                <a:schemeClr val="tx1"/>
              </a:solidFill>
            </a:endParaRPr>
          </a:p>
        </p:txBody>
      </p:sp>
      <p:sp>
        <p:nvSpPr>
          <p:cNvPr id="8" name="Cube 7">
            <a:extLst>
              <a:ext uri="{FF2B5EF4-FFF2-40B4-BE49-F238E27FC236}">
                <a16:creationId xmlns:a16="http://schemas.microsoft.com/office/drawing/2014/main" id="{1657DCBF-A85D-45C5-BD18-D2FF3B4815B6}"/>
              </a:ext>
            </a:extLst>
          </p:cNvPr>
          <p:cNvSpPr/>
          <p:nvPr/>
        </p:nvSpPr>
        <p:spPr>
          <a:xfrm>
            <a:off x="266700" y="5153025"/>
            <a:ext cx="6534150" cy="1019175"/>
          </a:xfrm>
          <a:prstGeom prst="cube">
            <a:avLst>
              <a:gd name="adj" fmla="val 732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Fasting</a:t>
            </a:r>
            <a:r>
              <a:rPr lang="fr-CA" sz="1400" b="1" dirty="0">
                <a:solidFill>
                  <a:schemeClr val="tx1"/>
                </a:solidFill>
              </a:rPr>
              <a:t> plasma glucose ≥5.6 </a:t>
            </a:r>
            <a:r>
              <a:rPr lang="fr-CA" sz="1400" b="1" dirty="0" err="1">
                <a:solidFill>
                  <a:schemeClr val="tx1"/>
                </a:solidFill>
              </a:rPr>
              <a:t>mmol</a:t>
            </a:r>
            <a:r>
              <a:rPr lang="fr-CA" sz="1400" b="1" dirty="0">
                <a:solidFill>
                  <a:schemeClr val="tx1"/>
                </a:solidFill>
              </a:rPr>
              <a:t>/l (100 mg/dl)</a:t>
            </a:r>
          </a:p>
          <a:p>
            <a:pPr marL="180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Previously diagnosed type 2 diabetes</a:t>
            </a:r>
          </a:p>
          <a:p>
            <a:pPr marL="180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If above 5.6 </a:t>
            </a:r>
            <a:r>
              <a:rPr lang="en-US" sz="1400" b="1" dirty="0" err="1">
                <a:solidFill>
                  <a:schemeClr val="tx1"/>
                </a:solidFill>
              </a:rPr>
              <a:t>mmol</a:t>
            </a:r>
            <a:r>
              <a:rPr lang="en-US" sz="1400" b="1" dirty="0">
                <a:solidFill>
                  <a:schemeClr val="tx1"/>
                </a:solidFill>
              </a:rPr>
              <a:t>/l or 100 mg/dl, oral glucose tolerance test is strongly recommended, but is not necessary to define presence of syndrome</a:t>
            </a:r>
            <a:endParaRPr lang="fr-CA" sz="1400" b="1" dirty="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38725699-4503-4960-AD59-5FD3C2B1B865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942975"/>
            <a:ext cx="2673350" cy="381000"/>
            <a:chOff x="2220" y="714"/>
            <a:chExt cx="1606" cy="511"/>
          </a:xfrm>
        </p:grpSpPr>
        <p:sp>
          <p:nvSpPr>
            <p:cNvPr id="2063" name="Rectangle 34">
              <a:extLst>
                <a:ext uri="{FF2B5EF4-FFF2-40B4-BE49-F238E27FC236}">
                  <a16:creationId xmlns:a16="http://schemas.microsoft.com/office/drawing/2014/main" id="{F55FA450-DDAA-416A-8F2F-A2A33A507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4" y="714"/>
              <a:ext cx="1482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600" b="1"/>
                <a:t> </a:t>
              </a:r>
              <a:r>
                <a:rPr lang="fr-CA" altLang="fr-FR" sz="1600" b="1"/>
                <a:t>Central Obesity</a:t>
              </a:r>
              <a:r>
                <a:rPr lang="en-US" altLang="fr-FR" sz="1600" b="1"/>
                <a:t> </a:t>
              </a:r>
            </a:p>
          </p:txBody>
        </p:sp>
        <p:sp>
          <p:nvSpPr>
            <p:cNvPr id="2064" name="Rectangle 35">
              <a:extLst>
                <a:ext uri="{FF2B5EF4-FFF2-40B4-BE49-F238E27FC236}">
                  <a16:creationId xmlns:a16="http://schemas.microsoft.com/office/drawing/2014/main" id="{C1D20B3F-95B0-429D-8C97-B5C9A353A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121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600" b="1"/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6EFBCBA7-3DEA-499E-93B6-C9A1A8BEB075}"/>
              </a:ext>
            </a:extLst>
          </p:cNvPr>
          <p:cNvSpPr txBox="1"/>
          <p:nvPr/>
        </p:nvSpPr>
        <p:spPr>
          <a:xfrm>
            <a:off x="523875" y="1354138"/>
            <a:ext cx="4175125" cy="47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b="1" kern="100" dirty="0" err="1">
                <a:latin typeface="+mn-lt"/>
              </a:rPr>
              <a:t>Waist</a:t>
            </a:r>
            <a:r>
              <a:rPr lang="fr-CA" sz="1600" b="1" kern="100" dirty="0">
                <a:latin typeface="+mn-lt"/>
              </a:rPr>
              <a:t> </a:t>
            </a:r>
            <a:r>
              <a:rPr lang="fr-CA" sz="1600" b="1" kern="100" dirty="0" err="1">
                <a:latin typeface="+mn-lt"/>
              </a:rPr>
              <a:t>circumference</a:t>
            </a:r>
            <a:r>
              <a:rPr lang="fr-CA" sz="1600" b="1" kern="100" dirty="0">
                <a:latin typeface="+mn-lt"/>
              </a:rPr>
              <a:t>* - </a:t>
            </a:r>
            <a:r>
              <a:rPr lang="fr-CA" sz="1600" b="1" kern="100" dirty="0" err="1">
                <a:latin typeface="+mn-lt"/>
              </a:rPr>
              <a:t>ethnicity</a:t>
            </a:r>
            <a:r>
              <a:rPr lang="fr-CA" sz="1600" b="1" kern="100" dirty="0">
                <a:latin typeface="+mn-lt"/>
              </a:rPr>
              <a:t> </a:t>
            </a:r>
            <a:r>
              <a:rPr lang="fr-CA" sz="1600" b="1" kern="100" dirty="0" err="1">
                <a:latin typeface="+mn-lt"/>
              </a:rPr>
              <a:t>specific</a:t>
            </a:r>
            <a:endParaRPr lang="fr-CA" sz="1600" b="1" kern="100" dirty="0">
              <a:latin typeface="+mn-lt"/>
            </a:endParaRP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b="1" kern="100" dirty="0">
                <a:latin typeface="+mn-lt"/>
              </a:rPr>
              <a:t>Plus </a:t>
            </a:r>
            <a:r>
              <a:rPr lang="fr-CA" sz="1600" b="1" kern="100" dirty="0" err="1">
                <a:latin typeface="+mn-lt"/>
              </a:rPr>
              <a:t>any</a:t>
            </a:r>
            <a:r>
              <a:rPr lang="fr-CA" sz="1600" b="1" kern="100" dirty="0">
                <a:latin typeface="+mn-lt"/>
              </a:rPr>
              <a:t> </a:t>
            </a:r>
            <a:r>
              <a:rPr lang="fr-CA" sz="1600" b="1" kern="100" dirty="0" err="1">
                <a:latin typeface="+mn-lt"/>
              </a:rPr>
              <a:t>two</a:t>
            </a:r>
            <a:r>
              <a:rPr lang="fr-CA" sz="1600" b="1" kern="100" dirty="0">
                <a:latin typeface="+mn-lt"/>
              </a:rPr>
              <a:t>:</a:t>
            </a:r>
          </a:p>
        </p:txBody>
      </p:sp>
      <p:sp>
        <p:nvSpPr>
          <p:cNvPr id="13" name="Rogner un rectangle à un seul coin 12">
            <a:extLst>
              <a:ext uri="{FF2B5EF4-FFF2-40B4-BE49-F238E27FC236}">
                <a16:creationId xmlns:a16="http://schemas.microsoft.com/office/drawing/2014/main" id="{BFD31042-9B8C-4447-A5F8-AED84A97FA64}"/>
              </a:ext>
            </a:extLst>
          </p:cNvPr>
          <p:cNvSpPr/>
          <p:nvPr/>
        </p:nvSpPr>
        <p:spPr>
          <a:xfrm flipH="1">
            <a:off x="542925" y="1800225"/>
            <a:ext cx="2895600" cy="238125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i="1" dirty="0" err="1"/>
              <a:t>Raised</a:t>
            </a:r>
            <a:r>
              <a:rPr lang="fr-CA" sz="1400" b="1" i="1" dirty="0"/>
              <a:t> </a:t>
            </a:r>
            <a:r>
              <a:rPr lang="fr-CA" sz="1400" b="1" i="1" dirty="0" err="1"/>
              <a:t>Triglycerides</a:t>
            </a:r>
            <a:endParaRPr lang="fr-CA" sz="1400" b="1" dirty="0"/>
          </a:p>
        </p:txBody>
      </p:sp>
      <p:sp>
        <p:nvSpPr>
          <p:cNvPr id="14" name="Rogner un rectangle à un seul coin 13">
            <a:extLst>
              <a:ext uri="{FF2B5EF4-FFF2-40B4-BE49-F238E27FC236}">
                <a16:creationId xmlns:a16="http://schemas.microsoft.com/office/drawing/2014/main" id="{B1AB767B-8E5A-416A-ABA5-845FB22EBDA2}"/>
              </a:ext>
            </a:extLst>
          </p:cNvPr>
          <p:cNvSpPr/>
          <p:nvPr/>
        </p:nvSpPr>
        <p:spPr>
          <a:xfrm flipH="1">
            <a:off x="542925" y="2686050"/>
            <a:ext cx="2895600" cy="238125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i="1" dirty="0" err="1"/>
              <a:t>Reduced</a:t>
            </a:r>
            <a:r>
              <a:rPr lang="fr-CA" sz="1400" b="1" i="1" dirty="0"/>
              <a:t> HDL </a:t>
            </a:r>
            <a:r>
              <a:rPr lang="fr-CA" sz="1400" b="1" i="1" dirty="0" err="1"/>
              <a:t>Cholesterol</a:t>
            </a:r>
            <a:endParaRPr lang="fr-CA" sz="1400" b="1" dirty="0"/>
          </a:p>
        </p:txBody>
      </p:sp>
      <p:sp>
        <p:nvSpPr>
          <p:cNvPr id="15" name="Rogner un rectangle à un seul coin 14">
            <a:extLst>
              <a:ext uri="{FF2B5EF4-FFF2-40B4-BE49-F238E27FC236}">
                <a16:creationId xmlns:a16="http://schemas.microsoft.com/office/drawing/2014/main" id="{626AC5DE-9E1B-4A0B-BD04-29A9B3DE700F}"/>
              </a:ext>
            </a:extLst>
          </p:cNvPr>
          <p:cNvSpPr/>
          <p:nvPr/>
        </p:nvSpPr>
        <p:spPr>
          <a:xfrm flipH="1">
            <a:off x="542925" y="3819525"/>
            <a:ext cx="2895600" cy="238125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i="1" dirty="0" err="1"/>
              <a:t>Raised</a:t>
            </a:r>
            <a:r>
              <a:rPr lang="fr-CA" sz="1400" b="1" i="1" dirty="0"/>
              <a:t> Blood Pressure</a:t>
            </a:r>
            <a:endParaRPr lang="fr-CA" sz="1400" b="1" dirty="0"/>
          </a:p>
        </p:txBody>
      </p:sp>
      <p:sp>
        <p:nvSpPr>
          <p:cNvPr id="16" name="Rogner un rectangle à un seul coin 15">
            <a:extLst>
              <a:ext uri="{FF2B5EF4-FFF2-40B4-BE49-F238E27FC236}">
                <a16:creationId xmlns:a16="http://schemas.microsoft.com/office/drawing/2014/main" id="{B8C4A0E5-A173-427B-BDE6-2EAC693F561F}"/>
              </a:ext>
            </a:extLst>
          </p:cNvPr>
          <p:cNvSpPr/>
          <p:nvPr/>
        </p:nvSpPr>
        <p:spPr>
          <a:xfrm flipH="1">
            <a:off x="542925" y="4962525"/>
            <a:ext cx="3067050" cy="238125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i="1" dirty="0" err="1"/>
              <a:t>Raised</a:t>
            </a:r>
            <a:r>
              <a:rPr lang="fr-CA" sz="1400" b="1" i="1" dirty="0"/>
              <a:t> </a:t>
            </a:r>
            <a:r>
              <a:rPr lang="fr-CA" sz="1400" b="1" i="1" dirty="0" err="1"/>
              <a:t>Fasting</a:t>
            </a:r>
            <a:r>
              <a:rPr lang="fr-CA" sz="1400" b="1" i="1" dirty="0"/>
              <a:t> Plasma Glucose**</a:t>
            </a:r>
            <a:endParaRPr lang="fr-CA" sz="1400" b="1" dirty="0"/>
          </a:p>
        </p:txBody>
      </p:sp>
      <p:sp>
        <p:nvSpPr>
          <p:cNvPr id="2062" name="Rectangle 37">
            <a:extLst>
              <a:ext uri="{FF2B5EF4-FFF2-40B4-BE49-F238E27FC236}">
                <a16:creationId xmlns:a16="http://schemas.microsoft.com/office/drawing/2014/main" id="{54586C9F-D78B-4948-BBF2-754210980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2100" y="6315075"/>
            <a:ext cx="3533775" cy="361950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Adapted from Alberti KG et al. Lancet 2005; 366: 1059-62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236</Words>
  <Application>Microsoft Office PowerPoint</Application>
  <PresentationFormat>Affichage à l'écran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CRITERIA FOR THE CLINICAL DIAGNOSIS OF THE METABOLIC SYNDROME ACCORDING TO THE IDF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CRITERIA FOR THE CLINICAL DIAGNOSIS OF THE METABOLIC SYNDROME ACCORDING TO THE IDF</dc:description>
  <cp:lastModifiedBy>Isabelle Martineau</cp:lastModifiedBy>
  <cp:revision>658</cp:revision>
  <dcterms:created xsi:type="dcterms:W3CDTF">2007-08-27T23:55:38Z</dcterms:created>
  <dcterms:modified xsi:type="dcterms:W3CDTF">2022-11-30T18:37:30Z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CRITERIA FOR THE CLINICAL DIAGNOSIS OF THE METABOLIC SYNDROME ACCORDING TO THE IDF</vt:lpwstr>
  </property>
</Properties>
</file>