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35B0E17B-E3B5-431D-963B-84F44B8488F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E71CC54-B616-4499-964A-CB911684AD4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5BE3959-4569-4543-8726-8A2C8A378E5B}" type="datetimeFigureOut">
              <a:rPr lang="fr-FR"/>
              <a:pPr>
                <a:defRPr/>
              </a:pPr>
              <a:t>30/11/2022</a:t>
            </a:fld>
            <a:endParaRPr lang="fr-CA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0CAB4BA4-A91D-4F02-9B47-4C102BF74D3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CA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60D7D042-5F23-42AE-BBCC-92DB053A6F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fr-CA" noProof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0F18714-F3D2-4145-A1D7-1DC5C1CC55F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7A9601E-4A06-4137-88E7-5BEA1E2C12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50C7B63B-1987-4C32-9109-8AA9C6936B4C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8F8EEBF-2377-47C7-86A2-031FE3AC10F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0B55315-116A-4291-88BF-BCCD08FCE8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45479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>
            <a:extLst>
              <a:ext uri="{FF2B5EF4-FFF2-40B4-BE49-F238E27FC236}">
                <a16:creationId xmlns:a16="http://schemas.microsoft.com/office/drawing/2014/main" id="{9A70B258-D64A-4241-B619-745483EA8F5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4">
            <a:extLst>
              <a:ext uri="{FF2B5EF4-FFF2-40B4-BE49-F238E27FC236}">
                <a16:creationId xmlns:a16="http://schemas.microsoft.com/office/drawing/2014/main" id="{0F7DC0DF-91BD-46FA-B977-030C3A428DE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8DE3A66C-B50B-4067-AAF3-76EDB1479E4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15B04901-81D5-4FAE-ADDE-6AEE2B76DF5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Source: International Chair on Cardiometabolic Risk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A9B32D85-0F2D-477B-823C-3C1D949FC7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CCECB503-A95D-4568-AB8F-6684627F3E2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032" name="Rectangle 11">
            <a:extLst>
              <a:ext uri="{FF2B5EF4-FFF2-40B4-BE49-F238E27FC236}">
                <a16:creationId xmlns:a16="http://schemas.microsoft.com/office/drawing/2014/main" id="{5AF80D26-C764-4A15-BF7A-945A2264AA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1033" name="Picture 18">
            <a:extLst>
              <a:ext uri="{FF2B5EF4-FFF2-40B4-BE49-F238E27FC236}">
                <a16:creationId xmlns:a16="http://schemas.microsoft.com/office/drawing/2014/main" id="{52272B1F-14F8-4AE8-84C9-F0EF169B29F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0">
            <a:extLst>
              <a:ext uri="{FF2B5EF4-FFF2-40B4-BE49-F238E27FC236}">
                <a16:creationId xmlns:a16="http://schemas.microsoft.com/office/drawing/2014/main" id="{18C514AB-D9A2-42B3-BC90-310B78E413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DE687401-4D60-41AA-92BE-1163A469C389}"/>
              </a:ext>
            </a:extLst>
          </p:cNvPr>
          <p:cNvSpPr txBox="1">
            <a:spLocks/>
          </p:cNvSpPr>
          <p:nvPr/>
        </p:nvSpPr>
        <p:spPr bwMode="auto">
          <a:xfrm>
            <a:off x="227013" y="90488"/>
            <a:ext cx="8280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000" b="1" kern="0" dirty="0">
                <a:latin typeface="+mj-lt"/>
                <a:ea typeface="+mj-ea"/>
                <a:cs typeface="+mj-cs"/>
              </a:rPr>
              <a:t>CRITERIA PROPOSED FOR CLINICAL DIAGNOSIS</a:t>
            </a:r>
            <a:br>
              <a:rPr lang="fr-CA" sz="2000" b="1" kern="0" dirty="0">
                <a:latin typeface="+mj-lt"/>
                <a:ea typeface="+mj-ea"/>
                <a:cs typeface="+mj-cs"/>
              </a:rPr>
            </a:br>
            <a:r>
              <a:rPr lang="fr-CA" sz="2000" b="1" kern="0" dirty="0">
                <a:latin typeface="+mj-lt"/>
                <a:ea typeface="+mj-ea"/>
                <a:cs typeface="+mj-cs"/>
              </a:rPr>
              <a:t>OF THE METABOLIC SYNDROME</a:t>
            </a:r>
          </a:p>
        </p:txBody>
      </p:sp>
      <p:grpSp>
        <p:nvGrpSpPr>
          <p:cNvPr id="2" name="Group 33">
            <a:extLst>
              <a:ext uri="{FF2B5EF4-FFF2-40B4-BE49-F238E27FC236}">
                <a16:creationId xmlns:a16="http://schemas.microsoft.com/office/drawing/2014/main" id="{A930A915-EAC0-48FC-A11D-AFBCAA76B3C5}"/>
              </a:ext>
            </a:extLst>
          </p:cNvPr>
          <p:cNvGrpSpPr>
            <a:grpSpLocks/>
          </p:cNvGrpSpPr>
          <p:nvPr/>
        </p:nvGrpSpPr>
        <p:grpSpPr bwMode="auto">
          <a:xfrm>
            <a:off x="234950" y="995363"/>
            <a:ext cx="1235075" cy="200025"/>
            <a:chOff x="2220" y="714"/>
            <a:chExt cx="1606" cy="511"/>
          </a:xfrm>
        </p:grpSpPr>
        <p:sp>
          <p:nvSpPr>
            <p:cNvPr id="2105" name="Rectangle 34">
              <a:extLst>
                <a:ext uri="{FF2B5EF4-FFF2-40B4-BE49-F238E27FC236}">
                  <a16:creationId xmlns:a16="http://schemas.microsoft.com/office/drawing/2014/main" id="{D88466D7-4D86-4F81-82C4-1F175121AB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714"/>
              <a:ext cx="1593" cy="5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sz="900" b="1"/>
                <a:t>  </a:t>
              </a:r>
              <a:r>
                <a:rPr lang="fr-CA" altLang="fr-FR" sz="900" b="1"/>
                <a:t>Clinical Measure</a:t>
              </a:r>
              <a:endParaRPr lang="en-US" altLang="fr-FR" sz="900" b="1"/>
            </a:p>
          </p:txBody>
        </p:sp>
        <p:sp>
          <p:nvSpPr>
            <p:cNvPr id="2106" name="Rectangle 35">
              <a:extLst>
                <a:ext uri="{FF2B5EF4-FFF2-40B4-BE49-F238E27FC236}">
                  <a16:creationId xmlns:a16="http://schemas.microsoft.com/office/drawing/2014/main" id="{1A156070-51A5-4C29-ADAA-01CD279F85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0" y="714"/>
              <a:ext cx="56" cy="510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 sz="1000" b="1"/>
            </a:p>
          </p:txBody>
        </p:sp>
      </p:grpSp>
      <p:grpSp>
        <p:nvGrpSpPr>
          <p:cNvPr id="3" name="Group 33">
            <a:extLst>
              <a:ext uri="{FF2B5EF4-FFF2-40B4-BE49-F238E27FC236}">
                <a16:creationId xmlns:a16="http://schemas.microsoft.com/office/drawing/2014/main" id="{843DE1D9-8BEB-42F7-AE22-870F741BA4F8}"/>
              </a:ext>
            </a:extLst>
          </p:cNvPr>
          <p:cNvGrpSpPr>
            <a:grpSpLocks/>
          </p:cNvGrpSpPr>
          <p:nvPr/>
        </p:nvGrpSpPr>
        <p:grpSpPr bwMode="auto">
          <a:xfrm>
            <a:off x="1589088" y="985838"/>
            <a:ext cx="1235075" cy="201612"/>
            <a:chOff x="2220" y="714"/>
            <a:chExt cx="1606" cy="511"/>
          </a:xfrm>
        </p:grpSpPr>
        <p:sp>
          <p:nvSpPr>
            <p:cNvPr id="2103" name="Rectangle 34">
              <a:extLst>
                <a:ext uri="{FF2B5EF4-FFF2-40B4-BE49-F238E27FC236}">
                  <a16:creationId xmlns:a16="http://schemas.microsoft.com/office/drawing/2014/main" id="{4375252D-65A3-4C1F-8026-7BCFB9B794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714"/>
              <a:ext cx="1593" cy="5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sz="900" b="1"/>
                <a:t>  </a:t>
              </a:r>
              <a:r>
                <a:rPr lang="fr-CA" altLang="fr-FR" sz="900" b="1"/>
                <a:t>WHO (1998)</a:t>
              </a:r>
              <a:endParaRPr lang="en-US" altLang="fr-FR" sz="900" b="1"/>
            </a:p>
          </p:txBody>
        </p:sp>
        <p:sp>
          <p:nvSpPr>
            <p:cNvPr id="2104" name="Rectangle 35">
              <a:extLst>
                <a:ext uri="{FF2B5EF4-FFF2-40B4-BE49-F238E27FC236}">
                  <a16:creationId xmlns:a16="http://schemas.microsoft.com/office/drawing/2014/main" id="{517F8BD5-654F-4E98-B3C3-23C5A8CF12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0" y="714"/>
              <a:ext cx="56" cy="510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 sz="900" b="1"/>
            </a:p>
          </p:txBody>
        </p:sp>
      </p:grpSp>
      <p:grpSp>
        <p:nvGrpSpPr>
          <p:cNvPr id="4" name="Group 33">
            <a:extLst>
              <a:ext uri="{FF2B5EF4-FFF2-40B4-BE49-F238E27FC236}">
                <a16:creationId xmlns:a16="http://schemas.microsoft.com/office/drawing/2014/main" id="{8B5BCBE4-F1DA-416E-B0BD-0B1BA8E33F0A}"/>
              </a:ext>
            </a:extLst>
          </p:cNvPr>
          <p:cNvGrpSpPr>
            <a:grpSpLocks/>
          </p:cNvGrpSpPr>
          <p:nvPr/>
        </p:nvGrpSpPr>
        <p:grpSpPr bwMode="auto">
          <a:xfrm>
            <a:off x="2913063" y="985838"/>
            <a:ext cx="1330325" cy="201612"/>
            <a:chOff x="2220" y="714"/>
            <a:chExt cx="1606" cy="511"/>
          </a:xfrm>
        </p:grpSpPr>
        <p:sp>
          <p:nvSpPr>
            <p:cNvPr id="2101" name="Rectangle 34">
              <a:extLst>
                <a:ext uri="{FF2B5EF4-FFF2-40B4-BE49-F238E27FC236}">
                  <a16:creationId xmlns:a16="http://schemas.microsoft.com/office/drawing/2014/main" id="{A554830D-633C-421D-8CA0-8F0451A4D3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714"/>
              <a:ext cx="1593" cy="5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sz="900" b="1"/>
                <a:t>  </a:t>
              </a:r>
              <a:r>
                <a:rPr lang="fr-CA" altLang="fr-FR" sz="900" b="1"/>
                <a:t>EGIR</a:t>
              </a:r>
              <a:endParaRPr lang="en-US" altLang="fr-FR" sz="900" b="1"/>
            </a:p>
          </p:txBody>
        </p:sp>
        <p:sp>
          <p:nvSpPr>
            <p:cNvPr id="2102" name="Rectangle 35">
              <a:extLst>
                <a:ext uri="{FF2B5EF4-FFF2-40B4-BE49-F238E27FC236}">
                  <a16:creationId xmlns:a16="http://schemas.microsoft.com/office/drawing/2014/main" id="{D0A5933F-F565-4930-A63D-8D44720191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0" y="714"/>
              <a:ext cx="56" cy="510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 sz="900" b="1"/>
            </a:p>
          </p:txBody>
        </p:sp>
      </p:grpSp>
      <p:grpSp>
        <p:nvGrpSpPr>
          <p:cNvPr id="5" name="Group 33">
            <a:extLst>
              <a:ext uri="{FF2B5EF4-FFF2-40B4-BE49-F238E27FC236}">
                <a16:creationId xmlns:a16="http://schemas.microsoft.com/office/drawing/2014/main" id="{0474E061-6040-4AA4-9803-8ADB234FA32D}"/>
              </a:ext>
            </a:extLst>
          </p:cNvPr>
          <p:cNvGrpSpPr>
            <a:grpSpLocks/>
          </p:cNvGrpSpPr>
          <p:nvPr/>
        </p:nvGrpSpPr>
        <p:grpSpPr bwMode="auto">
          <a:xfrm>
            <a:off x="4319588" y="985838"/>
            <a:ext cx="1511300" cy="201612"/>
            <a:chOff x="2220" y="714"/>
            <a:chExt cx="1606" cy="511"/>
          </a:xfrm>
        </p:grpSpPr>
        <p:sp>
          <p:nvSpPr>
            <p:cNvPr id="2099" name="Rectangle 34">
              <a:extLst>
                <a:ext uri="{FF2B5EF4-FFF2-40B4-BE49-F238E27FC236}">
                  <a16:creationId xmlns:a16="http://schemas.microsoft.com/office/drawing/2014/main" id="{4D54D0E5-8C0F-4D6F-8C8D-9464D82FA7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714"/>
              <a:ext cx="1593" cy="5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sz="900" b="1"/>
                <a:t>  </a:t>
              </a:r>
              <a:r>
                <a:rPr lang="fr-CA" altLang="fr-FR" sz="900" b="1"/>
                <a:t>NCEP-ATP III (2005)</a:t>
              </a:r>
              <a:endParaRPr lang="en-US" altLang="fr-FR" sz="900" b="1"/>
            </a:p>
          </p:txBody>
        </p:sp>
        <p:sp>
          <p:nvSpPr>
            <p:cNvPr id="2100" name="Rectangle 35">
              <a:extLst>
                <a:ext uri="{FF2B5EF4-FFF2-40B4-BE49-F238E27FC236}">
                  <a16:creationId xmlns:a16="http://schemas.microsoft.com/office/drawing/2014/main" id="{B525C7B6-A0FA-47EE-83B4-0FE2D0E9E2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0" y="714"/>
              <a:ext cx="56" cy="510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 sz="900" b="1"/>
            </a:p>
          </p:txBody>
        </p:sp>
      </p:grpSp>
      <p:grpSp>
        <p:nvGrpSpPr>
          <p:cNvPr id="7" name="Group 33">
            <a:extLst>
              <a:ext uri="{FF2B5EF4-FFF2-40B4-BE49-F238E27FC236}">
                <a16:creationId xmlns:a16="http://schemas.microsoft.com/office/drawing/2014/main" id="{BBEACB7C-5E23-4840-AAA4-124A90602DD3}"/>
              </a:ext>
            </a:extLst>
          </p:cNvPr>
          <p:cNvGrpSpPr>
            <a:grpSpLocks/>
          </p:cNvGrpSpPr>
          <p:nvPr/>
        </p:nvGrpSpPr>
        <p:grpSpPr bwMode="auto">
          <a:xfrm>
            <a:off x="5907088" y="985838"/>
            <a:ext cx="1397000" cy="201612"/>
            <a:chOff x="2220" y="714"/>
            <a:chExt cx="1606" cy="511"/>
          </a:xfrm>
        </p:grpSpPr>
        <p:sp>
          <p:nvSpPr>
            <p:cNvPr id="2097" name="Rectangle 34">
              <a:extLst>
                <a:ext uri="{FF2B5EF4-FFF2-40B4-BE49-F238E27FC236}">
                  <a16:creationId xmlns:a16="http://schemas.microsoft.com/office/drawing/2014/main" id="{0C9E96E8-8AA6-45F5-A9B4-4DAF8705F9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714"/>
              <a:ext cx="1593" cy="5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sz="900" b="1"/>
                <a:t>  </a:t>
              </a:r>
              <a:r>
                <a:rPr lang="fr-CA" altLang="fr-FR" sz="900" b="1"/>
                <a:t>AACE (2003)</a:t>
              </a:r>
              <a:endParaRPr lang="en-US" altLang="fr-FR" sz="900" b="1"/>
            </a:p>
          </p:txBody>
        </p:sp>
        <p:sp>
          <p:nvSpPr>
            <p:cNvPr id="2098" name="Rectangle 35">
              <a:extLst>
                <a:ext uri="{FF2B5EF4-FFF2-40B4-BE49-F238E27FC236}">
                  <a16:creationId xmlns:a16="http://schemas.microsoft.com/office/drawing/2014/main" id="{70C203A5-A6CD-4507-9EF0-E6E3A9BD88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0" y="714"/>
              <a:ext cx="56" cy="510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 sz="900" b="1"/>
            </a:p>
          </p:txBody>
        </p:sp>
      </p:grpSp>
      <p:grpSp>
        <p:nvGrpSpPr>
          <p:cNvPr id="8" name="Group 33">
            <a:extLst>
              <a:ext uri="{FF2B5EF4-FFF2-40B4-BE49-F238E27FC236}">
                <a16:creationId xmlns:a16="http://schemas.microsoft.com/office/drawing/2014/main" id="{318B44C1-6DFA-47EA-843A-CFF90E9A2D6C}"/>
              </a:ext>
            </a:extLst>
          </p:cNvPr>
          <p:cNvGrpSpPr>
            <a:grpSpLocks/>
          </p:cNvGrpSpPr>
          <p:nvPr/>
        </p:nvGrpSpPr>
        <p:grpSpPr bwMode="auto">
          <a:xfrm>
            <a:off x="7392988" y="976313"/>
            <a:ext cx="1501775" cy="201612"/>
            <a:chOff x="2220" y="714"/>
            <a:chExt cx="1606" cy="511"/>
          </a:xfrm>
        </p:grpSpPr>
        <p:sp>
          <p:nvSpPr>
            <p:cNvPr id="2095" name="Rectangle 34">
              <a:extLst>
                <a:ext uri="{FF2B5EF4-FFF2-40B4-BE49-F238E27FC236}">
                  <a16:creationId xmlns:a16="http://schemas.microsoft.com/office/drawing/2014/main" id="{A3325AA2-8250-41E3-93C6-015C3912FD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714"/>
              <a:ext cx="1593" cy="5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sz="900" b="1"/>
                <a:t>  </a:t>
              </a:r>
              <a:r>
                <a:rPr lang="fr-CA" altLang="fr-FR" sz="900" b="1"/>
                <a:t>IDF (2005)</a:t>
              </a:r>
              <a:endParaRPr lang="en-US" altLang="fr-FR" sz="900" b="1"/>
            </a:p>
          </p:txBody>
        </p:sp>
        <p:sp>
          <p:nvSpPr>
            <p:cNvPr id="2096" name="Rectangle 35">
              <a:extLst>
                <a:ext uri="{FF2B5EF4-FFF2-40B4-BE49-F238E27FC236}">
                  <a16:creationId xmlns:a16="http://schemas.microsoft.com/office/drawing/2014/main" id="{9AFECA34-E973-4FCC-B798-459C37A757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0" y="714"/>
              <a:ext cx="56" cy="510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 sz="900" b="1"/>
            </a:p>
          </p:txBody>
        </p:sp>
      </p:grpSp>
      <p:sp>
        <p:nvSpPr>
          <p:cNvPr id="2057" name="Rectangle 25">
            <a:extLst>
              <a:ext uri="{FF2B5EF4-FFF2-40B4-BE49-F238E27FC236}">
                <a16:creationId xmlns:a16="http://schemas.microsoft.com/office/drawing/2014/main" id="{2D690874-B24A-4B67-AEA4-D8FABA606F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4900" y="1525588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26" name="Cube 25">
            <a:extLst>
              <a:ext uri="{FF2B5EF4-FFF2-40B4-BE49-F238E27FC236}">
                <a16:creationId xmlns:a16="http://schemas.microsoft.com/office/drawing/2014/main" id="{6BEEA5FD-A975-49A2-BC8E-D884D3DD30FE}"/>
              </a:ext>
            </a:extLst>
          </p:cNvPr>
          <p:cNvSpPr/>
          <p:nvPr/>
        </p:nvSpPr>
        <p:spPr>
          <a:xfrm>
            <a:off x="238125" y="1247775"/>
            <a:ext cx="1228725" cy="742950"/>
          </a:xfrm>
          <a:prstGeom prst="cube">
            <a:avLst>
              <a:gd name="adj" fmla="val 4931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900" b="1" dirty="0" err="1">
                <a:solidFill>
                  <a:schemeClr val="tx1"/>
                </a:solidFill>
              </a:rPr>
              <a:t>Insulin</a:t>
            </a:r>
            <a:r>
              <a:rPr lang="fr-CA" sz="900" b="1" dirty="0">
                <a:solidFill>
                  <a:schemeClr val="tx1"/>
                </a:solidFill>
              </a:rPr>
              <a:t> Resistance</a:t>
            </a:r>
          </a:p>
        </p:txBody>
      </p:sp>
      <p:sp>
        <p:nvSpPr>
          <p:cNvPr id="27" name="Cube 26">
            <a:extLst>
              <a:ext uri="{FF2B5EF4-FFF2-40B4-BE49-F238E27FC236}">
                <a16:creationId xmlns:a16="http://schemas.microsoft.com/office/drawing/2014/main" id="{76B63A5B-AA72-419C-942A-7A12C2E7D6D4}"/>
              </a:ext>
            </a:extLst>
          </p:cNvPr>
          <p:cNvSpPr/>
          <p:nvPr/>
        </p:nvSpPr>
        <p:spPr>
          <a:xfrm>
            <a:off x="1558925" y="1247775"/>
            <a:ext cx="1295400" cy="742950"/>
          </a:xfrm>
          <a:prstGeom prst="cube">
            <a:avLst>
              <a:gd name="adj" fmla="val 4931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900" b="1" dirty="0">
                <a:solidFill>
                  <a:schemeClr val="tx1"/>
                </a:solidFill>
              </a:rPr>
              <a:t>IGT, IFG, T2D, or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900" b="1" dirty="0" err="1">
                <a:solidFill>
                  <a:schemeClr val="tx1"/>
                </a:solidFill>
              </a:rPr>
              <a:t>lowered</a:t>
            </a:r>
            <a:r>
              <a:rPr lang="fr-CA" sz="900" b="1" dirty="0">
                <a:solidFill>
                  <a:schemeClr val="tx1"/>
                </a:solidFill>
              </a:rPr>
              <a:t> </a:t>
            </a:r>
            <a:r>
              <a:rPr lang="fr-CA" sz="900" b="1" dirty="0" err="1">
                <a:solidFill>
                  <a:schemeClr val="tx1"/>
                </a:solidFill>
              </a:rPr>
              <a:t>insulin</a:t>
            </a:r>
            <a:endParaRPr lang="fr-CA" sz="900" b="1" dirty="0">
              <a:solidFill>
                <a:schemeClr val="tx1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900" b="1" dirty="0" err="1">
                <a:solidFill>
                  <a:schemeClr val="tx1"/>
                </a:solidFill>
              </a:rPr>
              <a:t>sensitivity</a:t>
            </a:r>
            <a:r>
              <a:rPr lang="fr-CA" sz="900" b="1" dirty="0">
                <a:solidFill>
                  <a:schemeClr val="tx1"/>
                </a:solidFill>
              </a:rPr>
              <a:t>* plus </a:t>
            </a:r>
            <a:r>
              <a:rPr lang="fr-CA" sz="900" b="1" dirty="0" err="1">
                <a:solidFill>
                  <a:schemeClr val="tx1"/>
                </a:solidFill>
              </a:rPr>
              <a:t>any</a:t>
            </a:r>
            <a:r>
              <a:rPr lang="fr-CA" sz="900" b="1" dirty="0">
                <a:solidFill>
                  <a:schemeClr val="tx1"/>
                </a:solidFill>
              </a:rPr>
              <a:t> 2 of the </a:t>
            </a:r>
            <a:r>
              <a:rPr lang="fr-CA" sz="900" b="1" dirty="0" err="1">
                <a:solidFill>
                  <a:schemeClr val="tx1"/>
                </a:solidFill>
              </a:rPr>
              <a:t>following</a:t>
            </a:r>
            <a:endParaRPr lang="fr-CA" sz="900" b="1" dirty="0">
              <a:solidFill>
                <a:schemeClr val="tx1"/>
              </a:solidFill>
            </a:endParaRPr>
          </a:p>
        </p:txBody>
      </p:sp>
      <p:sp>
        <p:nvSpPr>
          <p:cNvPr id="28" name="Cube 27">
            <a:extLst>
              <a:ext uri="{FF2B5EF4-FFF2-40B4-BE49-F238E27FC236}">
                <a16:creationId xmlns:a16="http://schemas.microsoft.com/office/drawing/2014/main" id="{939AAE4E-7433-40F7-ADA0-261EE3299AB5}"/>
              </a:ext>
            </a:extLst>
          </p:cNvPr>
          <p:cNvSpPr/>
          <p:nvPr/>
        </p:nvSpPr>
        <p:spPr>
          <a:xfrm>
            <a:off x="2917825" y="1247775"/>
            <a:ext cx="1331913" cy="742950"/>
          </a:xfrm>
          <a:prstGeom prst="cube">
            <a:avLst>
              <a:gd name="adj" fmla="val 4931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900" b="1" dirty="0">
                <a:solidFill>
                  <a:schemeClr val="tx1"/>
                </a:solidFill>
              </a:rPr>
              <a:t>Plasma </a:t>
            </a:r>
            <a:r>
              <a:rPr lang="fr-CA" sz="900" b="1" dirty="0" err="1">
                <a:solidFill>
                  <a:schemeClr val="tx1"/>
                </a:solidFill>
              </a:rPr>
              <a:t>insulin</a:t>
            </a:r>
            <a:r>
              <a:rPr lang="fr-CA" sz="900" b="1" dirty="0">
                <a:solidFill>
                  <a:schemeClr val="tx1"/>
                </a:solidFill>
              </a:rPr>
              <a:t> &gt;75th percentile plus </a:t>
            </a:r>
            <a:r>
              <a:rPr lang="fr-CA" sz="900" b="1" dirty="0" err="1">
                <a:solidFill>
                  <a:schemeClr val="tx1"/>
                </a:solidFill>
              </a:rPr>
              <a:t>any</a:t>
            </a:r>
            <a:r>
              <a:rPr lang="fr-CA" sz="900" b="1" dirty="0">
                <a:solidFill>
                  <a:schemeClr val="tx1"/>
                </a:solidFill>
              </a:rPr>
              <a:t> 2 of the </a:t>
            </a:r>
            <a:r>
              <a:rPr lang="fr-CA" sz="900" b="1" dirty="0" err="1">
                <a:solidFill>
                  <a:schemeClr val="tx1"/>
                </a:solidFill>
              </a:rPr>
              <a:t>following</a:t>
            </a:r>
            <a:endParaRPr lang="fr-CA" sz="900" b="1" dirty="0">
              <a:solidFill>
                <a:schemeClr val="tx1"/>
              </a:solidFill>
            </a:endParaRPr>
          </a:p>
        </p:txBody>
      </p:sp>
      <p:sp>
        <p:nvSpPr>
          <p:cNvPr id="29" name="Cube 28">
            <a:extLst>
              <a:ext uri="{FF2B5EF4-FFF2-40B4-BE49-F238E27FC236}">
                <a16:creationId xmlns:a16="http://schemas.microsoft.com/office/drawing/2014/main" id="{6E9806AF-9168-405D-A2AA-8896D7C40C3A}"/>
              </a:ext>
            </a:extLst>
          </p:cNvPr>
          <p:cNvSpPr/>
          <p:nvPr/>
        </p:nvSpPr>
        <p:spPr>
          <a:xfrm>
            <a:off x="4335463" y="1247775"/>
            <a:ext cx="1468437" cy="742950"/>
          </a:xfrm>
          <a:prstGeom prst="cube">
            <a:avLst>
              <a:gd name="adj" fmla="val 4931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dirty="0">
                <a:solidFill>
                  <a:schemeClr val="tx1"/>
                </a:solidFill>
              </a:rPr>
              <a:t>None, but any 3 of the </a:t>
            </a:r>
            <a:r>
              <a:rPr lang="fr-CA" sz="900" b="1" dirty="0" err="1">
                <a:solidFill>
                  <a:schemeClr val="tx1"/>
                </a:solidFill>
              </a:rPr>
              <a:t>following</a:t>
            </a:r>
            <a:r>
              <a:rPr lang="fr-CA" sz="900" b="1" dirty="0">
                <a:solidFill>
                  <a:schemeClr val="tx1"/>
                </a:solidFill>
              </a:rPr>
              <a:t> 5 </a:t>
            </a:r>
            <a:r>
              <a:rPr lang="fr-CA" sz="900" b="1" dirty="0" err="1">
                <a:solidFill>
                  <a:schemeClr val="tx1"/>
                </a:solidFill>
              </a:rPr>
              <a:t>features</a:t>
            </a:r>
            <a:endParaRPr lang="fr-CA" sz="900" b="1" dirty="0">
              <a:solidFill>
                <a:schemeClr val="tx1"/>
              </a:solidFill>
            </a:endParaRPr>
          </a:p>
        </p:txBody>
      </p:sp>
      <p:sp>
        <p:nvSpPr>
          <p:cNvPr id="30" name="Cube 29">
            <a:extLst>
              <a:ext uri="{FF2B5EF4-FFF2-40B4-BE49-F238E27FC236}">
                <a16:creationId xmlns:a16="http://schemas.microsoft.com/office/drawing/2014/main" id="{26DF424D-ED69-46BB-ADEA-9F66DE7A13E5}"/>
              </a:ext>
            </a:extLst>
          </p:cNvPr>
          <p:cNvSpPr/>
          <p:nvPr/>
        </p:nvSpPr>
        <p:spPr>
          <a:xfrm>
            <a:off x="5926138" y="1247775"/>
            <a:ext cx="1371600" cy="742950"/>
          </a:xfrm>
          <a:prstGeom prst="cube">
            <a:avLst>
              <a:gd name="adj" fmla="val 4931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dirty="0">
                <a:solidFill>
                  <a:schemeClr val="tx1"/>
                </a:solidFill>
              </a:rPr>
              <a:t>IGT or IFG plus any of </a:t>
            </a:r>
            <a:r>
              <a:rPr lang="fr-CA" sz="900" b="1" dirty="0">
                <a:solidFill>
                  <a:schemeClr val="tx1"/>
                </a:solidFill>
              </a:rPr>
              <a:t>the </a:t>
            </a:r>
            <a:r>
              <a:rPr lang="fr-CA" sz="900" b="1" dirty="0" err="1">
                <a:solidFill>
                  <a:schemeClr val="tx1"/>
                </a:solidFill>
              </a:rPr>
              <a:t>following</a:t>
            </a:r>
            <a:r>
              <a:rPr lang="fr-CA" sz="900" b="1" dirty="0">
                <a:solidFill>
                  <a:schemeClr val="tx1"/>
                </a:solidFill>
              </a:rPr>
              <a:t> </a:t>
            </a:r>
            <a:r>
              <a:rPr lang="fr-CA" sz="900" b="1" dirty="0" err="1">
                <a:solidFill>
                  <a:schemeClr val="tx1"/>
                </a:solidFill>
              </a:rPr>
              <a:t>based</a:t>
            </a:r>
            <a:r>
              <a:rPr lang="fr-CA" sz="900" b="1" dirty="0">
                <a:solidFill>
                  <a:schemeClr val="tx1"/>
                </a:solidFill>
              </a:rPr>
              <a:t> on </a:t>
            </a:r>
            <a:r>
              <a:rPr lang="fr-CA" sz="900" b="1" dirty="0" err="1">
                <a:solidFill>
                  <a:schemeClr val="tx1"/>
                </a:solidFill>
              </a:rPr>
              <a:t>clinical</a:t>
            </a:r>
            <a:r>
              <a:rPr lang="fr-CA" sz="900" b="1" dirty="0">
                <a:solidFill>
                  <a:schemeClr val="tx1"/>
                </a:solidFill>
              </a:rPr>
              <a:t> </a:t>
            </a:r>
            <a:r>
              <a:rPr lang="fr-CA" sz="900" b="1" dirty="0" err="1">
                <a:solidFill>
                  <a:schemeClr val="tx1"/>
                </a:solidFill>
              </a:rPr>
              <a:t>judgment</a:t>
            </a:r>
            <a:endParaRPr lang="fr-CA" sz="900" b="1" dirty="0">
              <a:solidFill>
                <a:schemeClr val="tx1"/>
              </a:solidFill>
            </a:endParaRPr>
          </a:p>
        </p:txBody>
      </p:sp>
      <p:sp>
        <p:nvSpPr>
          <p:cNvPr id="31" name="Cube 30">
            <a:extLst>
              <a:ext uri="{FF2B5EF4-FFF2-40B4-BE49-F238E27FC236}">
                <a16:creationId xmlns:a16="http://schemas.microsoft.com/office/drawing/2014/main" id="{D8AFB4EC-05C8-4ADE-B2C5-936C80494C5B}"/>
              </a:ext>
            </a:extLst>
          </p:cNvPr>
          <p:cNvSpPr/>
          <p:nvPr/>
        </p:nvSpPr>
        <p:spPr>
          <a:xfrm>
            <a:off x="7396163" y="1247775"/>
            <a:ext cx="1468437" cy="742950"/>
          </a:xfrm>
          <a:prstGeom prst="cube">
            <a:avLst>
              <a:gd name="adj" fmla="val 4931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900" b="1" dirty="0">
                <a:solidFill>
                  <a:schemeClr val="tx1"/>
                </a:solidFill>
              </a:rPr>
              <a:t>None</a:t>
            </a:r>
          </a:p>
        </p:txBody>
      </p:sp>
      <p:sp>
        <p:nvSpPr>
          <p:cNvPr id="32" name="Cube 31">
            <a:extLst>
              <a:ext uri="{FF2B5EF4-FFF2-40B4-BE49-F238E27FC236}">
                <a16:creationId xmlns:a16="http://schemas.microsoft.com/office/drawing/2014/main" id="{F37FFBD6-A08C-458F-8822-7065E81F8CAA}"/>
              </a:ext>
            </a:extLst>
          </p:cNvPr>
          <p:cNvSpPr/>
          <p:nvPr/>
        </p:nvSpPr>
        <p:spPr>
          <a:xfrm>
            <a:off x="238125" y="2032000"/>
            <a:ext cx="1228725" cy="809625"/>
          </a:xfrm>
          <a:prstGeom prst="cube">
            <a:avLst>
              <a:gd name="adj" fmla="val 4931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900" b="1" dirty="0" err="1">
                <a:solidFill>
                  <a:schemeClr val="tx1"/>
                </a:solidFill>
              </a:rPr>
              <a:t>Adiposity</a:t>
            </a:r>
            <a:r>
              <a:rPr lang="fr-CA" sz="900" b="1" dirty="0">
                <a:solidFill>
                  <a:schemeClr val="tx1"/>
                </a:solidFill>
              </a:rPr>
              <a:t> Index </a:t>
            </a:r>
          </a:p>
        </p:txBody>
      </p:sp>
      <p:sp>
        <p:nvSpPr>
          <p:cNvPr id="33" name="Cube 32">
            <a:extLst>
              <a:ext uri="{FF2B5EF4-FFF2-40B4-BE49-F238E27FC236}">
                <a16:creationId xmlns:a16="http://schemas.microsoft.com/office/drawing/2014/main" id="{581E3D72-2223-4573-9763-CE6039139BBD}"/>
              </a:ext>
            </a:extLst>
          </p:cNvPr>
          <p:cNvSpPr/>
          <p:nvPr/>
        </p:nvSpPr>
        <p:spPr>
          <a:xfrm>
            <a:off x="238125" y="2890838"/>
            <a:ext cx="1228725" cy="800100"/>
          </a:xfrm>
          <a:prstGeom prst="cube">
            <a:avLst>
              <a:gd name="adj" fmla="val 4931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900" b="1" dirty="0" err="1">
                <a:solidFill>
                  <a:schemeClr val="tx1"/>
                </a:solidFill>
              </a:rPr>
              <a:t>Lipid</a:t>
            </a:r>
            <a:endParaRPr lang="fr-CA" sz="900" b="1" dirty="0">
              <a:solidFill>
                <a:schemeClr val="tx1"/>
              </a:solidFill>
            </a:endParaRPr>
          </a:p>
        </p:txBody>
      </p:sp>
      <p:sp>
        <p:nvSpPr>
          <p:cNvPr id="34" name="Cube 33">
            <a:extLst>
              <a:ext uri="{FF2B5EF4-FFF2-40B4-BE49-F238E27FC236}">
                <a16:creationId xmlns:a16="http://schemas.microsoft.com/office/drawing/2014/main" id="{6085FA12-71D2-42D3-AD19-91E2DB99E5D6}"/>
              </a:ext>
            </a:extLst>
          </p:cNvPr>
          <p:cNvSpPr/>
          <p:nvPr/>
        </p:nvSpPr>
        <p:spPr>
          <a:xfrm>
            <a:off x="238125" y="3748088"/>
            <a:ext cx="1228725" cy="684212"/>
          </a:xfrm>
          <a:prstGeom prst="cube">
            <a:avLst>
              <a:gd name="adj" fmla="val 4931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900" b="1" dirty="0">
                <a:solidFill>
                  <a:schemeClr val="tx1"/>
                </a:solidFill>
              </a:rPr>
              <a:t>Blood Pressure</a:t>
            </a:r>
          </a:p>
        </p:txBody>
      </p:sp>
      <p:sp>
        <p:nvSpPr>
          <p:cNvPr id="35" name="Cube 34">
            <a:extLst>
              <a:ext uri="{FF2B5EF4-FFF2-40B4-BE49-F238E27FC236}">
                <a16:creationId xmlns:a16="http://schemas.microsoft.com/office/drawing/2014/main" id="{2A78070C-5F15-4FE0-A424-C6780AF28EBC}"/>
              </a:ext>
            </a:extLst>
          </p:cNvPr>
          <p:cNvSpPr/>
          <p:nvPr/>
        </p:nvSpPr>
        <p:spPr>
          <a:xfrm>
            <a:off x="238125" y="4489450"/>
            <a:ext cx="1228725" cy="466725"/>
          </a:xfrm>
          <a:prstGeom prst="cube">
            <a:avLst>
              <a:gd name="adj" fmla="val 4931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900" b="1" dirty="0">
                <a:solidFill>
                  <a:schemeClr val="tx1"/>
                </a:solidFill>
              </a:rPr>
              <a:t>Glucose</a:t>
            </a:r>
          </a:p>
        </p:txBody>
      </p:sp>
      <p:sp>
        <p:nvSpPr>
          <p:cNvPr id="36" name="Cube 35">
            <a:extLst>
              <a:ext uri="{FF2B5EF4-FFF2-40B4-BE49-F238E27FC236}">
                <a16:creationId xmlns:a16="http://schemas.microsoft.com/office/drawing/2014/main" id="{91CCCD01-1D53-49CD-AA5A-E55D05F99613}"/>
              </a:ext>
            </a:extLst>
          </p:cNvPr>
          <p:cNvSpPr/>
          <p:nvPr/>
        </p:nvSpPr>
        <p:spPr>
          <a:xfrm>
            <a:off x="238125" y="5018088"/>
            <a:ext cx="1228725" cy="419100"/>
          </a:xfrm>
          <a:prstGeom prst="cube">
            <a:avLst>
              <a:gd name="adj" fmla="val 4931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900" b="1" dirty="0" err="1">
                <a:solidFill>
                  <a:schemeClr val="tx1"/>
                </a:solidFill>
              </a:rPr>
              <a:t>Other</a:t>
            </a:r>
            <a:endParaRPr lang="fr-CA" sz="900" b="1" dirty="0">
              <a:solidFill>
                <a:schemeClr val="tx1"/>
              </a:solidFill>
            </a:endParaRPr>
          </a:p>
        </p:txBody>
      </p:sp>
      <p:sp>
        <p:nvSpPr>
          <p:cNvPr id="37" name="Cube 36">
            <a:extLst>
              <a:ext uri="{FF2B5EF4-FFF2-40B4-BE49-F238E27FC236}">
                <a16:creationId xmlns:a16="http://schemas.microsoft.com/office/drawing/2014/main" id="{391C7927-97BB-4E51-A678-B04F6FF16547}"/>
              </a:ext>
            </a:extLst>
          </p:cNvPr>
          <p:cNvSpPr/>
          <p:nvPr/>
        </p:nvSpPr>
        <p:spPr>
          <a:xfrm>
            <a:off x="2917825" y="2032000"/>
            <a:ext cx="1331913" cy="809625"/>
          </a:xfrm>
          <a:prstGeom prst="cube">
            <a:avLst>
              <a:gd name="adj" fmla="val 4931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900" b="1" dirty="0">
                <a:solidFill>
                  <a:schemeClr val="tx1"/>
                </a:solidFill>
              </a:rPr>
              <a:t>WC ≥94 cm in men or </a:t>
            </a:r>
            <a:r>
              <a:rPr lang="en-US" sz="900" b="1" dirty="0">
                <a:solidFill>
                  <a:schemeClr val="tx1"/>
                </a:solidFill>
              </a:rPr>
              <a:t>≥80 cm in women</a:t>
            </a:r>
            <a:endParaRPr lang="fr-CA" sz="900" b="1" dirty="0">
              <a:solidFill>
                <a:schemeClr val="tx1"/>
              </a:solidFill>
            </a:endParaRPr>
          </a:p>
        </p:txBody>
      </p:sp>
      <p:sp>
        <p:nvSpPr>
          <p:cNvPr id="38" name="Cube 37">
            <a:extLst>
              <a:ext uri="{FF2B5EF4-FFF2-40B4-BE49-F238E27FC236}">
                <a16:creationId xmlns:a16="http://schemas.microsoft.com/office/drawing/2014/main" id="{0320F0CD-4637-4E5C-9DB0-E756C407234D}"/>
              </a:ext>
            </a:extLst>
          </p:cNvPr>
          <p:cNvSpPr/>
          <p:nvPr/>
        </p:nvSpPr>
        <p:spPr>
          <a:xfrm>
            <a:off x="4335463" y="2032000"/>
            <a:ext cx="1468437" cy="809625"/>
          </a:xfrm>
          <a:prstGeom prst="cube">
            <a:avLst>
              <a:gd name="adj" fmla="val 4931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900" b="1" dirty="0">
                <a:solidFill>
                  <a:schemeClr val="tx1"/>
                </a:solidFill>
              </a:rPr>
              <a:t>WC ≥102 cm in men or </a:t>
            </a:r>
            <a:r>
              <a:rPr lang="en-US" sz="900" b="1" dirty="0">
                <a:solidFill>
                  <a:schemeClr val="tx1"/>
                </a:solidFill>
              </a:rPr>
              <a:t>≥88 cm in women</a:t>
            </a:r>
            <a:endParaRPr lang="fr-CA" sz="900" b="1" dirty="0">
              <a:solidFill>
                <a:schemeClr val="tx1"/>
              </a:solidFill>
            </a:endParaRPr>
          </a:p>
        </p:txBody>
      </p:sp>
      <p:sp>
        <p:nvSpPr>
          <p:cNvPr id="39" name="Cube 38">
            <a:extLst>
              <a:ext uri="{FF2B5EF4-FFF2-40B4-BE49-F238E27FC236}">
                <a16:creationId xmlns:a16="http://schemas.microsoft.com/office/drawing/2014/main" id="{4421DF20-F72C-4A7C-9CA0-747944D2CEE3}"/>
              </a:ext>
            </a:extLst>
          </p:cNvPr>
          <p:cNvSpPr/>
          <p:nvPr/>
        </p:nvSpPr>
        <p:spPr>
          <a:xfrm>
            <a:off x="5926138" y="2032000"/>
            <a:ext cx="1371600" cy="809625"/>
          </a:xfrm>
          <a:prstGeom prst="cube">
            <a:avLst>
              <a:gd name="adj" fmla="val 4931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900" b="1" dirty="0">
                <a:solidFill>
                  <a:schemeClr val="tx1"/>
                </a:solidFill>
              </a:rPr>
              <a:t>BMI ≥25 kg/m</a:t>
            </a:r>
            <a:r>
              <a:rPr lang="fr-CA" sz="900" b="1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40" name="Cube 39">
            <a:extLst>
              <a:ext uri="{FF2B5EF4-FFF2-40B4-BE49-F238E27FC236}">
                <a16:creationId xmlns:a16="http://schemas.microsoft.com/office/drawing/2014/main" id="{E07370C6-D9C4-4F86-9934-D8CEACADCD9A}"/>
              </a:ext>
            </a:extLst>
          </p:cNvPr>
          <p:cNvSpPr/>
          <p:nvPr/>
        </p:nvSpPr>
        <p:spPr>
          <a:xfrm>
            <a:off x="7396163" y="2032000"/>
            <a:ext cx="1468437" cy="809625"/>
          </a:xfrm>
          <a:prstGeom prst="cube">
            <a:avLst>
              <a:gd name="adj" fmla="val 4931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900" b="1" dirty="0" err="1">
                <a:solidFill>
                  <a:schemeClr val="tx1"/>
                </a:solidFill>
              </a:rPr>
              <a:t>Increased</a:t>
            </a:r>
            <a:r>
              <a:rPr lang="fr-CA" sz="900" b="1" dirty="0">
                <a:solidFill>
                  <a:schemeClr val="tx1"/>
                </a:solidFill>
              </a:rPr>
              <a:t> WC (population </a:t>
            </a:r>
            <a:r>
              <a:rPr lang="fr-CA" sz="900" b="1" dirty="0" err="1">
                <a:solidFill>
                  <a:schemeClr val="tx1"/>
                </a:solidFill>
              </a:rPr>
              <a:t>specific</a:t>
            </a:r>
            <a:r>
              <a:rPr lang="fr-CA" sz="900" b="1" dirty="0">
                <a:solidFill>
                  <a:schemeClr val="tx1"/>
                </a:solidFill>
              </a:rPr>
              <a:t>) plus </a:t>
            </a:r>
            <a:r>
              <a:rPr lang="en-US" sz="900" b="1" dirty="0">
                <a:solidFill>
                  <a:schemeClr val="tx1"/>
                </a:solidFill>
              </a:rPr>
              <a:t>any 2 of the following</a:t>
            </a:r>
            <a:endParaRPr lang="fr-CA" sz="900" b="1" dirty="0">
              <a:solidFill>
                <a:schemeClr val="tx1"/>
              </a:solidFill>
            </a:endParaRPr>
          </a:p>
        </p:txBody>
      </p:sp>
      <p:sp>
        <p:nvSpPr>
          <p:cNvPr id="41" name="Cube 40">
            <a:extLst>
              <a:ext uri="{FF2B5EF4-FFF2-40B4-BE49-F238E27FC236}">
                <a16:creationId xmlns:a16="http://schemas.microsoft.com/office/drawing/2014/main" id="{587290EE-083C-45C4-B23B-7B57E5392C87}"/>
              </a:ext>
            </a:extLst>
          </p:cNvPr>
          <p:cNvSpPr/>
          <p:nvPr/>
        </p:nvSpPr>
        <p:spPr>
          <a:xfrm>
            <a:off x="1558925" y="2032000"/>
            <a:ext cx="1295400" cy="809625"/>
          </a:xfrm>
          <a:prstGeom prst="cube">
            <a:avLst>
              <a:gd name="adj" fmla="val 4931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900" b="1" dirty="0">
                <a:solidFill>
                  <a:schemeClr val="tx1"/>
                </a:solidFill>
              </a:rPr>
              <a:t>Men: WHR &gt;0.90;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900" b="1" dirty="0" err="1">
                <a:solidFill>
                  <a:schemeClr val="tx1"/>
                </a:solidFill>
              </a:rPr>
              <a:t>Women</a:t>
            </a:r>
            <a:r>
              <a:rPr lang="fr-CA" sz="900" b="1" dirty="0">
                <a:solidFill>
                  <a:schemeClr val="tx1"/>
                </a:solidFill>
              </a:rPr>
              <a:t>: WHR &gt;0.85 and/or BMI &gt;30 kg/m</a:t>
            </a:r>
            <a:r>
              <a:rPr lang="fr-CA" sz="900" b="1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42" name="Cube 41">
            <a:extLst>
              <a:ext uri="{FF2B5EF4-FFF2-40B4-BE49-F238E27FC236}">
                <a16:creationId xmlns:a16="http://schemas.microsoft.com/office/drawing/2014/main" id="{71BB980B-C96A-4C4A-A6DB-5F33044E03F7}"/>
              </a:ext>
            </a:extLst>
          </p:cNvPr>
          <p:cNvSpPr/>
          <p:nvPr/>
        </p:nvSpPr>
        <p:spPr>
          <a:xfrm>
            <a:off x="1558925" y="2890838"/>
            <a:ext cx="1295400" cy="800100"/>
          </a:xfrm>
          <a:prstGeom prst="cube">
            <a:avLst>
              <a:gd name="adj" fmla="val 4931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900" b="1" dirty="0">
                <a:solidFill>
                  <a:schemeClr val="tx1"/>
                </a:solidFill>
              </a:rPr>
              <a:t>TG ≥1.69 </a:t>
            </a:r>
            <a:r>
              <a:rPr lang="fr-CA" sz="900" b="1" dirty="0" err="1">
                <a:solidFill>
                  <a:schemeClr val="tx1"/>
                </a:solidFill>
              </a:rPr>
              <a:t>mmol</a:t>
            </a:r>
            <a:r>
              <a:rPr lang="fr-CA" sz="900" b="1" dirty="0">
                <a:solidFill>
                  <a:schemeClr val="tx1"/>
                </a:solidFill>
              </a:rPr>
              <a:t>/l and/or HDL-C &lt;0.90 </a:t>
            </a:r>
            <a:r>
              <a:rPr lang="fr-CA" sz="900" b="1" dirty="0" err="1">
                <a:solidFill>
                  <a:schemeClr val="tx1"/>
                </a:solidFill>
              </a:rPr>
              <a:t>mmol</a:t>
            </a:r>
            <a:r>
              <a:rPr lang="fr-CA" sz="900" b="1" dirty="0">
                <a:solidFill>
                  <a:schemeClr val="tx1"/>
                </a:solidFill>
              </a:rPr>
              <a:t>/l in men or &lt;1.01 </a:t>
            </a:r>
            <a:r>
              <a:rPr lang="fr-CA" sz="900" b="1" dirty="0" err="1">
                <a:solidFill>
                  <a:schemeClr val="tx1"/>
                </a:solidFill>
              </a:rPr>
              <a:t>mmol</a:t>
            </a:r>
            <a:r>
              <a:rPr lang="fr-CA" sz="900" b="1" dirty="0">
                <a:solidFill>
                  <a:schemeClr val="tx1"/>
                </a:solidFill>
              </a:rPr>
              <a:t>/l in </a:t>
            </a:r>
            <a:r>
              <a:rPr lang="fr-CA" sz="900" b="1" dirty="0" err="1">
                <a:solidFill>
                  <a:schemeClr val="tx1"/>
                </a:solidFill>
              </a:rPr>
              <a:t>women</a:t>
            </a:r>
            <a:endParaRPr lang="fr-CA" sz="900" b="1" dirty="0">
              <a:solidFill>
                <a:schemeClr val="tx1"/>
              </a:solidFill>
            </a:endParaRPr>
          </a:p>
        </p:txBody>
      </p:sp>
      <p:sp>
        <p:nvSpPr>
          <p:cNvPr id="43" name="Cube 42">
            <a:extLst>
              <a:ext uri="{FF2B5EF4-FFF2-40B4-BE49-F238E27FC236}">
                <a16:creationId xmlns:a16="http://schemas.microsoft.com/office/drawing/2014/main" id="{B899F015-3869-4A56-850E-46F03B9727F0}"/>
              </a:ext>
            </a:extLst>
          </p:cNvPr>
          <p:cNvSpPr/>
          <p:nvPr/>
        </p:nvSpPr>
        <p:spPr>
          <a:xfrm>
            <a:off x="2917825" y="2890838"/>
            <a:ext cx="1331913" cy="800100"/>
          </a:xfrm>
          <a:prstGeom prst="cube">
            <a:avLst>
              <a:gd name="adj" fmla="val 4931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900" b="1" dirty="0">
                <a:solidFill>
                  <a:schemeClr val="tx1"/>
                </a:solidFill>
              </a:rPr>
              <a:t>TG ≥2.0 </a:t>
            </a:r>
            <a:r>
              <a:rPr lang="fr-CA" sz="900" b="1" dirty="0" err="1">
                <a:solidFill>
                  <a:schemeClr val="tx1"/>
                </a:solidFill>
              </a:rPr>
              <a:t>mmol</a:t>
            </a:r>
            <a:r>
              <a:rPr lang="fr-CA" sz="900" b="1" dirty="0">
                <a:solidFill>
                  <a:schemeClr val="tx1"/>
                </a:solidFill>
              </a:rPr>
              <a:t>/l and/or HDL-C &lt;1.0 </a:t>
            </a:r>
            <a:r>
              <a:rPr lang="fr-CA" sz="900" b="1" dirty="0" err="1">
                <a:solidFill>
                  <a:schemeClr val="tx1"/>
                </a:solidFill>
              </a:rPr>
              <a:t>mmol</a:t>
            </a:r>
            <a:r>
              <a:rPr lang="fr-CA" sz="900" b="1" dirty="0">
                <a:solidFill>
                  <a:schemeClr val="tx1"/>
                </a:solidFill>
              </a:rPr>
              <a:t>/l in men or </a:t>
            </a:r>
            <a:r>
              <a:rPr lang="fr-CA" sz="900" b="1" dirty="0" err="1">
                <a:solidFill>
                  <a:schemeClr val="tx1"/>
                </a:solidFill>
              </a:rPr>
              <a:t>women</a:t>
            </a:r>
            <a:endParaRPr lang="fr-CA" sz="900" b="1" dirty="0">
              <a:solidFill>
                <a:schemeClr val="tx1"/>
              </a:solidFill>
            </a:endParaRPr>
          </a:p>
        </p:txBody>
      </p:sp>
      <p:sp>
        <p:nvSpPr>
          <p:cNvPr id="44" name="Cube 43">
            <a:extLst>
              <a:ext uri="{FF2B5EF4-FFF2-40B4-BE49-F238E27FC236}">
                <a16:creationId xmlns:a16="http://schemas.microsoft.com/office/drawing/2014/main" id="{CFB98697-DE45-4863-9E91-C3E6A56E12B2}"/>
              </a:ext>
            </a:extLst>
          </p:cNvPr>
          <p:cNvSpPr/>
          <p:nvPr/>
        </p:nvSpPr>
        <p:spPr>
          <a:xfrm>
            <a:off x="4335463" y="2890838"/>
            <a:ext cx="1468437" cy="800100"/>
          </a:xfrm>
          <a:prstGeom prst="cube">
            <a:avLst>
              <a:gd name="adj" fmla="val 4931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900" b="1" dirty="0">
                <a:solidFill>
                  <a:schemeClr val="tx1"/>
                </a:solidFill>
              </a:rPr>
              <a:t>TG ≥1.69 </a:t>
            </a:r>
            <a:r>
              <a:rPr lang="fr-CA" sz="900" b="1" dirty="0" err="1">
                <a:solidFill>
                  <a:schemeClr val="tx1"/>
                </a:solidFill>
              </a:rPr>
              <a:t>mmol</a:t>
            </a:r>
            <a:r>
              <a:rPr lang="fr-CA" sz="900" b="1" dirty="0">
                <a:solidFill>
                  <a:schemeClr val="tx1"/>
                </a:solidFill>
              </a:rPr>
              <a:t>/l or on TG </a:t>
            </a:r>
            <a:r>
              <a:rPr lang="fr-CA" sz="900" b="1" dirty="0" err="1">
                <a:solidFill>
                  <a:schemeClr val="tx1"/>
                </a:solidFill>
              </a:rPr>
              <a:t>Rx</a:t>
            </a:r>
            <a:r>
              <a:rPr lang="fr-CA" sz="900" b="1" dirty="0">
                <a:solidFill>
                  <a:schemeClr val="tx1"/>
                </a:solidFill>
              </a:rPr>
              <a:t>; HDL-C &lt;1.03 </a:t>
            </a:r>
            <a:r>
              <a:rPr lang="fr-CA" sz="900" b="1" dirty="0" err="1">
                <a:solidFill>
                  <a:schemeClr val="tx1"/>
                </a:solidFill>
              </a:rPr>
              <a:t>mmol</a:t>
            </a:r>
            <a:r>
              <a:rPr lang="fr-CA" sz="900" b="1" dirty="0">
                <a:solidFill>
                  <a:schemeClr val="tx1"/>
                </a:solidFill>
              </a:rPr>
              <a:t>/l in men </a:t>
            </a:r>
            <a:r>
              <a:rPr lang="en-US" sz="900" b="1" dirty="0">
                <a:solidFill>
                  <a:schemeClr val="tx1"/>
                </a:solidFill>
              </a:rPr>
              <a:t>or &lt;1.29 </a:t>
            </a:r>
            <a:r>
              <a:rPr lang="en-US" sz="900" b="1" dirty="0" err="1">
                <a:solidFill>
                  <a:schemeClr val="tx1"/>
                </a:solidFill>
              </a:rPr>
              <a:t>mmol</a:t>
            </a:r>
            <a:r>
              <a:rPr lang="en-US" sz="900" b="1" dirty="0">
                <a:solidFill>
                  <a:schemeClr val="tx1"/>
                </a:solidFill>
              </a:rPr>
              <a:t>/l in women or on HDL-C Rx</a:t>
            </a:r>
            <a:endParaRPr lang="fr-CA" sz="900" b="1" dirty="0">
              <a:solidFill>
                <a:schemeClr val="tx1"/>
              </a:solidFill>
            </a:endParaRPr>
          </a:p>
        </p:txBody>
      </p:sp>
      <p:sp>
        <p:nvSpPr>
          <p:cNvPr id="45" name="Cube 44">
            <a:extLst>
              <a:ext uri="{FF2B5EF4-FFF2-40B4-BE49-F238E27FC236}">
                <a16:creationId xmlns:a16="http://schemas.microsoft.com/office/drawing/2014/main" id="{3B370C87-3DFB-46CA-ADC7-CD73D83A5045}"/>
              </a:ext>
            </a:extLst>
          </p:cNvPr>
          <p:cNvSpPr/>
          <p:nvPr/>
        </p:nvSpPr>
        <p:spPr>
          <a:xfrm>
            <a:off x="5926138" y="2890838"/>
            <a:ext cx="1371600" cy="800100"/>
          </a:xfrm>
          <a:prstGeom prst="cube">
            <a:avLst>
              <a:gd name="adj" fmla="val 4931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900" b="1" dirty="0">
                <a:solidFill>
                  <a:schemeClr val="tx1"/>
                </a:solidFill>
              </a:rPr>
              <a:t>TG ≥1.69 </a:t>
            </a:r>
            <a:r>
              <a:rPr lang="fr-CA" sz="900" b="1" dirty="0" err="1">
                <a:solidFill>
                  <a:schemeClr val="tx1"/>
                </a:solidFill>
              </a:rPr>
              <a:t>mmol</a:t>
            </a:r>
            <a:r>
              <a:rPr lang="fr-CA" sz="900" b="1" dirty="0">
                <a:solidFill>
                  <a:schemeClr val="tx1"/>
                </a:solidFill>
              </a:rPr>
              <a:t>/l and HDL-C &lt;1.03 </a:t>
            </a:r>
            <a:r>
              <a:rPr lang="fr-CA" sz="900" b="1" dirty="0" err="1">
                <a:solidFill>
                  <a:schemeClr val="tx1"/>
                </a:solidFill>
              </a:rPr>
              <a:t>mmol</a:t>
            </a:r>
            <a:r>
              <a:rPr lang="fr-CA" sz="900" b="1" dirty="0">
                <a:solidFill>
                  <a:schemeClr val="tx1"/>
                </a:solidFill>
              </a:rPr>
              <a:t>/l  in men </a:t>
            </a:r>
            <a:r>
              <a:rPr lang="en-US" sz="900" b="1" dirty="0">
                <a:solidFill>
                  <a:schemeClr val="tx1"/>
                </a:solidFill>
              </a:rPr>
              <a:t>or &lt;1.29 </a:t>
            </a:r>
            <a:r>
              <a:rPr lang="en-US" sz="900" b="1" dirty="0" err="1">
                <a:solidFill>
                  <a:schemeClr val="tx1"/>
                </a:solidFill>
              </a:rPr>
              <a:t>mmol</a:t>
            </a:r>
            <a:r>
              <a:rPr lang="en-US" sz="900" b="1" dirty="0">
                <a:solidFill>
                  <a:schemeClr val="tx1"/>
                </a:solidFill>
              </a:rPr>
              <a:t>/l in women</a:t>
            </a:r>
            <a:endParaRPr lang="fr-CA" sz="900" b="1" dirty="0">
              <a:solidFill>
                <a:schemeClr val="tx1"/>
              </a:solidFill>
            </a:endParaRPr>
          </a:p>
        </p:txBody>
      </p:sp>
      <p:sp>
        <p:nvSpPr>
          <p:cNvPr id="46" name="Cube 45">
            <a:extLst>
              <a:ext uri="{FF2B5EF4-FFF2-40B4-BE49-F238E27FC236}">
                <a16:creationId xmlns:a16="http://schemas.microsoft.com/office/drawing/2014/main" id="{9DBC9AEC-CF17-4E84-9FAF-251E237EE322}"/>
              </a:ext>
            </a:extLst>
          </p:cNvPr>
          <p:cNvSpPr/>
          <p:nvPr/>
        </p:nvSpPr>
        <p:spPr>
          <a:xfrm>
            <a:off x="7396163" y="2890838"/>
            <a:ext cx="1468437" cy="800100"/>
          </a:xfrm>
          <a:prstGeom prst="cube">
            <a:avLst>
              <a:gd name="adj" fmla="val 4931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900" b="1" dirty="0">
                <a:solidFill>
                  <a:schemeClr val="tx1"/>
                </a:solidFill>
              </a:rPr>
              <a:t>TG ≥1.69 </a:t>
            </a:r>
            <a:r>
              <a:rPr lang="fr-CA" sz="900" b="1" dirty="0" err="1">
                <a:solidFill>
                  <a:schemeClr val="tx1"/>
                </a:solidFill>
              </a:rPr>
              <a:t>mmol</a:t>
            </a:r>
            <a:r>
              <a:rPr lang="fr-CA" sz="900" b="1" dirty="0">
                <a:solidFill>
                  <a:schemeClr val="tx1"/>
                </a:solidFill>
              </a:rPr>
              <a:t>/l or on TG </a:t>
            </a:r>
            <a:r>
              <a:rPr lang="fr-CA" sz="900" b="1" dirty="0" err="1">
                <a:solidFill>
                  <a:schemeClr val="tx1"/>
                </a:solidFill>
              </a:rPr>
              <a:t>Rx</a:t>
            </a:r>
            <a:r>
              <a:rPr lang="fr-CA" sz="900" b="1" dirty="0">
                <a:solidFill>
                  <a:schemeClr val="tx1"/>
                </a:solidFill>
              </a:rPr>
              <a:t>; HDL-C &lt;1.03 </a:t>
            </a:r>
            <a:r>
              <a:rPr lang="fr-CA" sz="900" b="1" dirty="0" err="1">
                <a:solidFill>
                  <a:schemeClr val="tx1"/>
                </a:solidFill>
              </a:rPr>
              <a:t>mmol</a:t>
            </a:r>
            <a:r>
              <a:rPr lang="fr-CA" sz="900" b="1" dirty="0">
                <a:solidFill>
                  <a:schemeClr val="tx1"/>
                </a:solidFill>
              </a:rPr>
              <a:t>/l in men </a:t>
            </a:r>
            <a:r>
              <a:rPr lang="en-US" sz="900" b="1" dirty="0">
                <a:solidFill>
                  <a:schemeClr val="tx1"/>
                </a:solidFill>
              </a:rPr>
              <a:t>or &lt;1.29 </a:t>
            </a:r>
            <a:r>
              <a:rPr lang="en-US" sz="900" b="1" dirty="0" err="1">
                <a:solidFill>
                  <a:schemeClr val="tx1"/>
                </a:solidFill>
              </a:rPr>
              <a:t>mmol</a:t>
            </a:r>
            <a:r>
              <a:rPr lang="en-US" sz="900" b="1" dirty="0">
                <a:solidFill>
                  <a:schemeClr val="tx1"/>
                </a:solidFill>
              </a:rPr>
              <a:t>/l in women or on HDL-C Rx</a:t>
            </a:r>
            <a:endParaRPr lang="fr-CA" sz="900" b="1" dirty="0">
              <a:solidFill>
                <a:schemeClr val="tx1"/>
              </a:solidFill>
            </a:endParaRPr>
          </a:p>
        </p:txBody>
      </p:sp>
      <p:sp>
        <p:nvSpPr>
          <p:cNvPr id="47" name="Cube 46">
            <a:extLst>
              <a:ext uri="{FF2B5EF4-FFF2-40B4-BE49-F238E27FC236}">
                <a16:creationId xmlns:a16="http://schemas.microsoft.com/office/drawing/2014/main" id="{ED8B6E51-C650-4177-8374-DF090B5BF7C8}"/>
              </a:ext>
            </a:extLst>
          </p:cNvPr>
          <p:cNvSpPr/>
          <p:nvPr/>
        </p:nvSpPr>
        <p:spPr>
          <a:xfrm>
            <a:off x="1558925" y="3748088"/>
            <a:ext cx="1295400" cy="684212"/>
          </a:xfrm>
          <a:prstGeom prst="cube">
            <a:avLst>
              <a:gd name="adj" fmla="val 4931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900" b="1" dirty="0">
                <a:solidFill>
                  <a:schemeClr val="tx1"/>
                </a:solidFill>
              </a:rPr>
              <a:t>≥140/90 </a:t>
            </a:r>
            <a:r>
              <a:rPr lang="fr-CA" sz="900" b="1" dirty="0" err="1">
                <a:solidFill>
                  <a:schemeClr val="tx1"/>
                </a:solidFill>
              </a:rPr>
              <a:t>mmHg</a:t>
            </a:r>
            <a:endParaRPr lang="fr-CA" sz="900" b="1" dirty="0">
              <a:solidFill>
                <a:schemeClr val="tx1"/>
              </a:solidFill>
            </a:endParaRPr>
          </a:p>
        </p:txBody>
      </p:sp>
      <p:sp>
        <p:nvSpPr>
          <p:cNvPr id="48" name="Cube 47">
            <a:extLst>
              <a:ext uri="{FF2B5EF4-FFF2-40B4-BE49-F238E27FC236}">
                <a16:creationId xmlns:a16="http://schemas.microsoft.com/office/drawing/2014/main" id="{D6D23CED-67B7-43DD-AB2F-666A0B062AC6}"/>
              </a:ext>
            </a:extLst>
          </p:cNvPr>
          <p:cNvSpPr/>
          <p:nvPr/>
        </p:nvSpPr>
        <p:spPr>
          <a:xfrm>
            <a:off x="2917825" y="3748088"/>
            <a:ext cx="1331913" cy="684212"/>
          </a:xfrm>
          <a:prstGeom prst="cube">
            <a:avLst>
              <a:gd name="adj" fmla="val 4931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dirty="0">
                <a:solidFill>
                  <a:schemeClr val="tx1"/>
                </a:solidFill>
              </a:rPr>
              <a:t>≥140/90 mmHg or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900" b="1" dirty="0">
                <a:solidFill>
                  <a:schemeClr val="tx1"/>
                </a:solidFill>
              </a:rPr>
              <a:t>on hypertension </a:t>
            </a:r>
            <a:r>
              <a:rPr lang="fr-CA" sz="900" b="1" dirty="0" err="1">
                <a:solidFill>
                  <a:schemeClr val="tx1"/>
                </a:solidFill>
              </a:rPr>
              <a:t>Rx</a:t>
            </a:r>
            <a:endParaRPr lang="fr-CA" sz="900" b="1" dirty="0">
              <a:solidFill>
                <a:schemeClr val="tx1"/>
              </a:solidFill>
            </a:endParaRPr>
          </a:p>
        </p:txBody>
      </p:sp>
      <p:sp>
        <p:nvSpPr>
          <p:cNvPr id="49" name="Cube 48">
            <a:extLst>
              <a:ext uri="{FF2B5EF4-FFF2-40B4-BE49-F238E27FC236}">
                <a16:creationId xmlns:a16="http://schemas.microsoft.com/office/drawing/2014/main" id="{8C5223AE-F694-42C4-8457-D91F6576226D}"/>
              </a:ext>
            </a:extLst>
          </p:cNvPr>
          <p:cNvSpPr/>
          <p:nvPr/>
        </p:nvSpPr>
        <p:spPr>
          <a:xfrm>
            <a:off x="4335463" y="3748088"/>
            <a:ext cx="1468437" cy="684212"/>
          </a:xfrm>
          <a:prstGeom prst="cube">
            <a:avLst>
              <a:gd name="adj" fmla="val 4931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900" b="1" dirty="0">
                <a:solidFill>
                  <a:schemeClr val="tx1"/>
                </a:solidFill>
              </a:rPr>
              <a:t>≥130 </a:t>
            </a:r>
            <a:r>
              <a:rPr lang="fr-CA" sz="900" b="1" dirty="0" err="1">
                <a:solidFill>
                  <a:schemeClr val="tx1"/>
                </a:solidFill>
              </a:rPr>
              <a:t>mmHg</a:t>
            </a:r>
            <a:r>
              <a:rPr lang="fr-CA" sz="900" b="1" dirty="0">
                <a:solidFill>
                  <a:schemeClr val="tx1"/>
                </a:solidFill>
              </a:rPr>
              <a:t> </a:t>
            </a:r>
            <a:r>
              <a:rPr lang="fr-CA" sz="900" b="1" dirty="0" err="1">
                <a:solidFill>
                  <a:schemeClr val="tx1"/>
                </a:solidFill>
              </a:rPr>
              <a:t>systolic</a:t>
            </a:r>
            <a:r>
              <a:rPr lang="fr-CA" sz="900" b="1" dirty="0">
                <a:solidFill>
                  <a:schemeClr val="tx1"/>
                </a:solidFill>
              </a:rPr>
              <a:t> or ≥85 </a:t>
            </a:r>
            <a:r>
              <a:rPr lang="fr-CA" sz="900" b="1" dirty="0" err="1">
                <a:solidFill>
                  <a:schemeClr val="tx1"/>
                </a:solidFill>
              </a:rPr>
              <a:t>mmHg</a:t>
            </a:r>
            <a:r>
              <a:rPr lang="fr-CA" sz="900" b="1" dirty="0">
                <a:solidFill>
                  <a:schemeClr val="tx1"/>
                </a:solidFill>
              </a:rPr>
              <a:t> </a:t>
            </a:r>
            <a:r>
              <a:rPr lang="fr-CA" sz="900" b="1" dirty="0" err="1">
                <a:solidFill>
                  <a:schemeClr val="tx1"/>
                </a:solidFill>
              </a:rPr>
              <a:t>diastolic</a:t>
            </a:r>
            <a:r>
              <a:rPr lang="fr-CA" sz="900" b="1" dirty="0">
                <a:solidFill>
                  <a:schemeClr val="tx1"/>
                </a:solidFill>
              </a:rPr>
              <a:t> or on hypertension </a:t>
            </a:r>
            <a:r>
              <a:rPr lang="fr-CA" sz="900" b="1" dirty="0" err="1">
                <a:solidFill>
                  <a:schemeClr val="tx1"/>
                </a:solidFill>
              </a:rPr>
              <a:t>Rx</a:t>
            </a:r>
            <a:endParaRPr lang="fr-CA" sz="900" b="1" dirty="0">
              <a:solidFill>
                <a:schemeClr val="tx1"/>
              </a:solidFill>
            </a:endParaRPr>
          </a:p>
        </p:txBody>
      </p:sp>
      <p:sp>
        <p:nvSpPr>
          <p:cNvPr id="50" name="Cube 49">
            <a:extLst>
              <a:ext uri="{FF2B5EF4-FFF2-40B4-BE49-F238E27FC236}">
                <a16:creationId xmlns:a16="http://schemas.microsoft.com/office/drawing/2014/main" id="{52E0C2FF-D498-4946-AAF9-C56D5458CCF4}"/>
              </a:ext>
            </a:extLst>
          </p:cNvPr>
          <p:cNvSpPr/>
          <p:nvPr/>
        </p:nvSpPr>
        <p:spPr>
          <a:xfrm>
            <a:off x="5926138" y="3748088"/>
            <a:ext cx="1371600" cy="684212"/>
          </a:xfrm>
          <a:prstGeom prst="cube">
            <a:avLst>
              <a:gd name="adj" fmla="val 4931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900" b="1" dirty="0">
                <a:solidFill>
                  <a:schemeClr val="tx1"/>
                </a:solidFill>
              </a:rPr>
              <a:t>≥130/85 </a:t>
            </a:r>
            <a:r>
              <a:rPr lang="fr-CA" sz="900" b="1" dirty="0" err="1">
                <a:solidFill>
                  <a:schemeClr val="tx1"/>
                </a:solidFill>
              </a:rPr>
              <a:t>mmHg</a:t>
            </a:r>
            <a:endParaRPr lang="fr-CA" sz="900" b="1" dirty="0">
              <a:solidFill>
                <a:schemeClr val="tx1"/>
              </a:solidFill>
            </a:endParaRPr>
          </a:p>
        </p:txBody>
      </p:sp>
      <p:sp>
        <p:nvSpPr>
          <p:cNvPr id="51" name="Cube 50">
            <a:extLst>
              <a:ext uri="{FF2B5EF4-FFF2-40B4-BE49-F238E27FC236}">
                <a16:creationId xmlns:a16="http://schemas.microsoft.com/office/drawing/2014/main" id="{3EE79D57-A770-41D4-B70B-EDD96079CF45}"/>
              </a:ext>
            </a:extLst>
          </p:cNvPr>
          <p:cNvSpPr/>
          <p:nvPr/>
        </p:nvSpPr>
        <p:spPr>
          <a:xfrm>
            <a:off x="7396163" y="3748088"/>
            <a:ext cx="1468437" cy="684212"/>
          </a:xfrm>
          <a:prstGeom prst="cube">
            <a:avLst>
              <a:gd name="adj" fmla="val 4931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dirty="0">
                <a:solidFill>
                  <a:schemeClr val="tx1"/>
                </a:solidFill>
              </a:rPr>
              <a:t>≥130 mmHg systolic or ≥85 mmHg diastolic or </a:t>
            </a:r>
            <a:r>
              <a:rPr lang="fr-CA" sz="900" b="1" dirty="0">
                <a:solidFill>
                  <a:schemeClr val="tx1"/>
                </a:solidFill>
              </a:rPr>
              <a:t>on hypertension </a:t>
            </a:r>
            <a:r>
              <a:rPr lang="fr-CA" sz="900" b="1" dirty="0" err="1">
                <a:solidFill>
                  <a:schemeClr val="tx1"/>
                </a:solidFill>
              </a:rPr>
              <a:t>Rx</a:t>
            </a:r>
            <a:endParaRPr lang="fr-CA" sz="900" b="1" dirty="0">
              <a:solidFill>
                <a:schemeClr val="tx1"/>
              </a:solidFill>
            </a:endParaRPr>
          </a:p>
        </p:txBody>
      </p:sp>
      <p:sp>
        <p:nvSpPr>
          <p:cNvPr id="52" name="Cube 51">
            <a:extLst>
              <a:ext uri="{FF2B5EF4-FFF2-40B4-BE49-F238E27FC236}">
                <a16:creationId xmlns:a16="http://schemas.microsoft.com/office/drawing/2014/main" id="{0758122C-C648-4019-B3A1-DD5F10C19B4B}"/>
              </a:ext>
            </a:extLst>
          </p:cNvPr>
          <p:cNvSpPr/>
          <p:nvPr/>
        </p:nvSpPr>
        <p:spPr>
          <a:xfrm>
            <a:off x="1558925" y="4489450"/>
            <a:ext cx="1295400" cy="466725"/>
          </a:xfrm>
          <a:prstGeom prst="cube">
            <a:avLst>
              <a:gd name="adj" fmla="val 4931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900" b="1" dirty="0">
                <a:solidFill>
                  <a:schemeClr val="tx1"/>
                </a:solidFill>
              </a:rPr>
              <a:t>IGT, IFG, or T2D</a:t>
            </a:r>
          </a:p>
        </p:txBody>
      </p:sp>
      <p:sp>
        <p:nvSpPr>
          <p:cNvPr id="53" name="Cube 52">
            <a:extLst>
              <a:ext uri="{FF2B5EF4-FFF2-40B4-BE49-F238E27FC236}">
                <a16:creationId xmlns:a16="http://schemas.microsoft.com/office/drawing/2014/main" id="{2C0C9A19-4AC2-410A-9852-517A6C59DBBC}"/>
              </a:ext>
            </a:extLst>
          </p:cNvPr>
          <p:cNvSpPr/>
          <p:nvPr/>
        </p:nvSpPr>
        <p:spPr>
          <a:xfrm>
            <a:off x="2917825" y="4489450"/>
            <a:ext cx="1331913" cy="466725"/>
          </a:xfrm>
          <a:prstGeom prst="cube">
            <a:avLst>
              <a:gd name="adj" fmla="val 4931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900" b="1" dirty="0">
                <a:solidFill>
                  <a:schemeClr val="tx1"/>
                </a:solidFill>
              </a:rPr>
              <a:t>IGT or IFG (but not </a:t>
            </a:r>
            <a:r>
              <a:rPr lang="fr-CA" sz="900" b="1" dirty="0" err="1">
                <a:solidFill>
                  <a:schemeClr val="tx1"/>
                </a:solidFill>
              </a:rPr>
              <a:t>diabetes</a:t>
            </a:r>
            <a:r>
              <a:rPr lang="fr-CA" sz="900" b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54" name="Cube 53">
            <a:extLst>
              <a:ext uri="{FF2B5EF4-FFF2-40B4-BE49-F238E27FC236}">
                <a16:creationId xmlns:a16="http://schemas.microsoft.com/office/drawing/2014/main" id="{2E951319-5582-4383-A3C8-E1D5A3C95A90}"/>
              </a:ext>
            </a:extLst>
          </p:cNvPr>
          <p:cNvSpPr/>
          <p:nvPr/>
        </p:nvSpPr>
        <p:spPr>
          <a:xfrm>
            <a:off x="4335463" y="4489450"/>
            <a:ext cx="1468437" cy="466725"/>
          </a:xfrm>
          <a:prstGeom prst="cube">
            <a:avLst>
              <a:gd name="adj" fmla="val 4931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900" b="1" dirty="0">
                <a:solidFill>
                  <a:schemeClr val="tx1"/>
                </a:solidFill>
              </a:rPr>
              <a:t>≥5.6 </a:t>
            </a:r>
            <a:r>
              <a:rPr lang="fr-CA" sz="900" b="1" dirty="0" err="1">
                <a:solidFill>
                  <a:schemeClr val="tx1"/>
                </a:solidFill>
              </a:rPr>
              <a:t>mmol</a:t>
            </a:r>
            <a:r>
              <a:rPr lang="fr-CA" sz="900" b="1" dirty="0">
                <a:solidFill>
                  <a:schemeClr val="tx1"/>
                </a:solidFill>
              </a:rPr>
              <a:t>/l (</a:t>
            </a:r>
            <a:r>
              <a:rPr lang="fr-CA" sz="900" b="1" dirty="0" err="1">
                <a:solidFill>
                  <a:schemeClr val="tx1"/>
                </a:solidFill>
              </a:rPr>
              <a:t>includes</a:t>
            </a:r>
            <a:r>
              <a:rPr lang="fr-CA" sz="900" b="1" dirty="0">
                <a:solidFill>
                  <a:schemeClr val="tx1"/>
                </a:solidFill>
              </a:rPr>
              <a:t> </a:t>
            </a:r>
            <a:r>
              <a:rPr lang="fr-CA" sz="900" b="1" dirty="0" err="1">
                <a:solidFill>
                  <a:schemeClr val="tx1"/>
                </a:solidFill>
              </a:rPr>
              <a:t>diabetes</a:t>
            </a:r>
            <a:r>
              <a:rPr lang="fr-CA" sz="900" b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55" name="Cube 54">
            <a:extLst>
              <a:ext uri="{FF2B5EF4-FFF2-40B4-BE49-F238E27FC236}">
                <a16:creationId xmlns:a16="http://schemas.microsoft.com/office/drawing/2014/main" id="{AB4CD8A2-37FA-47F2-AAE9-AE00C862F593}"/>
              </a:ext>
            </a:extLst>
          </p:cNvPr>
          <p:cNvSpPr/>
          <p:nvPr/>
        </p:nvSpPr>
        <p:spPr>
          <a:xfrm>
            <a:off x="5926138" y="4489450"/>
            <a:ext cx="1371600" cy="466725"/>
          </a:xfrm>
          <a:prstGeom prst="cube">
            <a:avLst>
              <a:gd name="adj" fmla="val 4931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900" b="1" dirty="0">
                <a:solidFill>
                  <a:schemeClr val="tx1"/>
                </a:solidFill>
              </a:rPr>
              <a:t>IGT or </a:t>
            </a:r>
            <a:r>
              <a:rPr lang="fr-CA" sz="900" b="1" dirty="0" err="1">
                <a:solidFill>
                  <a:schemeClr val="tx1"/>
                </a:solidFill>
              </a:rPr>
              <a:t>lFG</a:t>
            </a:r>
            <a:r>
              <a:rPr lang="fr-CA" sz="900" b="1" dirty="0">
                <a:solidFill>
                  <a:schemeClr val="tx1"/>
                </a:solidFill>
              </a:rPr>
              <a:t> (but not </a:t>
            </a:r>
            <a:r>
              <a:rPr lang="fr-CA" sz="900" b="1" dirty="0" err="1">
                <a:solidFill>
                  <a:schemeClr val="tx1"/>
                </a:solidFill>
              </a:rPr>
              <a:t>diabetes</a:t>
            </a:r>
            <a:r>
              <a:rPr lang="fr-CA" sz="900" b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56" name="Cube 55">
            <a:extLst>
              <a:ext uri="{FF2B5EF4-FFF2-40B4-BE49-F238E27FC236}">
                <a16:creationId xmlns:a16="http://schemas.microsoft.com/office/drawing/2014/main" id="{B142E84E-A237-4A45-B5C9-AAE71F37A131}"/>
              </a:ext>
            </a:extLst>
          </p:cNvPr>
          <p:cNvSpPr/>
          <p:nvPr/>
        </p:nvSpPr>
        <p:spPr>
          <a:xfrm>
            <a:off x="7396163" y="4489450"/>
            <a:ext cx="1468437" cy="466725"/>
          </a:xfrm>
          <a:prstGeom prst="cube">
            <a:avLst>
              <a:gd name="adj" fmla="val 4931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900" b="1" dirty="0">
                <a:solidFill>
                  <a:schemeClr val="tx1"/>
                </a:solidFill>
              </a:rPr>
              <a:t>≥5.6 </a:t>
            </a:r>
            <a:r>
              <a:rPr lang="fr-CA" sz="900" b="1" dirty="0" err="1">
                <a:solidFill>
                  <a:schemeClr val="tx1"/>
                </a:solidFill>
              </a:rPr>
              <a:t>mmol</a:t>
            </a:r>
            <a:r>
              <a:rPr lang="fr-CA" sz="900" b="1" dirty="0">
                <a:solidFill>
                  <a:schemeClr val="tx1"/>
                </a:solidFill>
              </a:rPr>
              <a:t>/l (</a:t>
            </a:r>
            <a:r>
              <a:rPr lang="fr-CA" sz="900" b="1" dirty="0" err="1">
                <a:solidFill>
                  <a:schemeClr val="tx1"/>
                </a:solidFill>
              </a:rPr>
              <a:t>includes</a:t>
            </a:r>
            <a:r>
              <a:rPr lang="fr-CA" sz="900" b="1" dirty="0">
                <a:solidFill>
                  <a:schemeClr val="tx1"/>
                </a:solidFill>
              </a:rPr>
              <a:t> </a:t>
            </a:r>
            <a:r>
              <a:rPr lang="fr-CA" sz="900" b="1" dirty="0" err="1">
                <a:solidFill>
                  <a:schemeClr val="tx1"/>
                </a:solidFill>
              </a:rPr>
              <a:t>diabetes</a:t>
            </a:r>
            <a:r>
              <a:rPr lang="fr-CA" sz="900" b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57" name="Cube 56">
            <a:extLst>
              <a:ext uri="{FF2B5EF4-FFF2-40B4-BE49-F238E27FC236}">
                <a16:creationId xmlns:a16="http://schemas.microsoft.com/office/drawing/2014/main" id="{697A80FD-4DB6-4A6F-9DEB-41CC9647DC35}"/>
              </a:ext>
            </a:extLst>
          </p:cNvPr>
          <p:cNvSpPr/>
          <p:nvPr/>
        </p:nvSpPr>
        <p:spPr>
          <a:xfrm>
            <a:off x="1558925" y="5018088"/>
            <a:ext cx="1295400" cy="419100"/>
          </a:xfrm>
          <a:prstGeom prst="cube">
            <a:avLst>
              <a:gd name="adj" fmla="val 4931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900" b="1" dirty="0" err="1">
                <a:solidFill>
                  <a:schemeClr val="tx1"/>
                </a:solidFill>
              </a:rPr>
              <a:t>Microalbuminuria</a:t>
            </a:r>
            <a:endParaRPr lang="fr-CA" sz="900" b="1" dirty="0">
              <a:solidFill>
                <a:schemeClr val="tx1"/>
              </a:solidFill>
            </a:endParaRPr>
          </a:p>
        </p:txBody>
      </p:sp>
      <p:sp>
        <p:nvSpPr>
          <p:cNvPr id="58" name="Cube 57">
            <a:extLst>
              <a:ext uri="{FF2B5EF4-FFF2-40B4-BE49-F238E27FC236}">
                <a16:creationId xmlns:a16="http://schemas.microsoft.com/office/drawing/2014/main" id="{6EEC602E-940B-4A43-A6DF-C51985F5218E}"/>
              </a:ext>
            </a:extLst>
          </p:cNvPr>
          <p:cNvSpPr/>
          <p:nvPr/>
        </p:nvSpPr>
        <p:spPr>
          <a:xfrm>
            <a:off x="2917825" y="5018088"/>
            <a:ext cx="1331913" cy="419100"/>
          </a:xfrm>
          <a:prstGeom prst="cube">
            <a:avLst>
              <a:gd name="adj" fmla="val 4931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572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 sz="1400" b="1" dirty="0">
              <a:solidFill>
                <a:schemeClr val="tx1"/>
              </a:solidFill>
            </a:endParaRPr>
          </a:p>
        </p:txBody>
      </p:sp>
      <p:sp>
        <p:nvSpPr>
          <p:cNvPr id="59" name="Cube 58">
            <a:extLst>
              <a:ext uri="{FF2B5EF4-FFF2-40B4-BE49-F238E27FC236}">
                <a16:creationId xmlns:a16="http://schemas.microsoft.com/office/drawing/2014/main" id="{9A1748FA-7F89-427D-BAC7-68DB2DD6209D}"/>
              </a:ext>
            </a:extLst>
          </p:cNvPr>
          <p:cNvSpPr/>
          <p:nvPr/>
        </p:nvSpPr>
        <p:spPr>
          <a:xfrm>
            <a:off x="4335463" y="5018088"/>
            <a:ext cx="1468437" cy="419100"/>
          </a:xfrm>
          <a:prstGeom prst="cube">
            <a:avLst>
              <a:gd name="adj" fmla="val 4931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572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 sz="1400" b="1" dirty="0">
              <a:solidFill>
                <a:schemeClr val="tx1"/>
              </a:solidFill>
            </a:endParaRPr>
          </a:p>
        </p:txBody>
      </p:sp>
      <p:sp>
        <p:nvSpPr>
          <p:cNvPr id="60" name="Cube 59">
            <a:extLst>
              <a:ext uri="{FF2B5EF4-FFF2-40B4-BE49-F238E27FC236}">
                <a16:creationId xmlns:a16="http://schemas.microsoft.com/office/drawing/2014/main" id="{AA9AED0A-46DF-436E-8120-842EB8361459}"/>
              </a:ext>
            </a:extLst>
          </p:cNvPr>
          <p:cNvSpPr/>
          <p:nvPr/>
        </p:nvSpPr>
        <p:spPr>
          <a:xfrm>
            <a:off x="5926138" y="5018088"/>
            <a:ext cx="1371600" cy="419100"/>
          </a:xfrm>
          <a:prstGeom prst="cube">
            <a:avLst>
              <a:gd name="adj" fmla="val 4931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900" b="1" dirty="0" err="1">
                <a:solidFill>
                  <a:schemeClr val="tx1"/>
                </a:solidFill>
              </a:rPr>
              <a:t>Other</a:t>
            </a:r>
            <a:r>
              <a:rPr lang="fr-CA" sz="900" b="1" dirty="0">
                <a:solidFill>
                  <a:schemeClr val="tx1"/>
                </a:solidFill>
              </a:rPr>
              <a:t> </a:t>
            </a:r>
            <a:r>
              <a:rPr lang="fr-CA" sz="900" b="1" dirty="0" err="1">
                <a:solidFill>
                  <a:schemeClr val="tx1"/>
                </a:solidFill>
              </a:rPr>
              <a:t>features</a:t>
            </a:r>
            <a:r>
              <a:rPr lang="fr-CA" sz="900" b="1" dirty="0">
                <a:solidFill>
                  <a:schemeClr val="tx1"/>
                </a:solidFill>
              </a:rPr>
              <a:t> of </a:t>
            </a:r>
            <a:r>
              <a:rPr lang="fr-CA" sz="900" b="1" dirty="0" err="1">
                <a:solidFill>
                  <a:schemeClr val="tx1"/>
                </a:solidFill>
              </a:rPr>
              <a:t>insulin</a:t>
            </a:r>
            <a:r>
              <a:rPr lang="fr-CA" sz="900" b="1" dirty="0">
                <a:solidFill>
                  <a:schemeClr val="tx1"/>
                </a:solidFill>
              </a:rPr>
              <a:t> </a:t>
            </a:r>
            <a:r>
              <a:rPr lang="fr-CA" sz="900" b="1" dirty="0" err="1">
                <a:solidFill>
                  <a:schemeClr val="tx1"/>
                </a:solidFill>
              </a:rPr>
              <a:t>resistance</a:t>
            </a:r>
            <a:endParaRPr lang="fr-CA" sz="900" b="1" dirty="0">
              <a:solidFill>
                <a:schemeClr val="tx1"/>
              </a:solidFill>
            </a:endParaRPr>
          </a:p>
        </p:txBody>
      </p:sp>
      <p:sp>
        <p:nvSpPr>
          <p:cNvPr id="61" name="Cube 60">
            <a:extLst>
              <a:ext uri="{FF2B5EF4-FFF2-40B4-BE49-F238E27FC236}">
                <a16:creationId xmlns:a16="http://schemas.microsoft.com/office/drawing/2014/main" id="{0471A486-A7A4-4246-9BE2-347B3FBC3A75}"/>
              </a:ext>
            </a:extLst>
          </p:cNvPr>
          <p:cNvSpPr/>
          <p:nvPr/>
        </p:nvSpPr>
        <p:spPr>
          <a:xfrm>
            <a:off x="7396163" y="5018088"/>
            <a:ext cx="1468437" cy="419100"/>
          </a:xfrm>
          <a:prstGeom prst="cube">
            <a:avLst>
              <a:gd name="adj" fmla="val 4931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572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 sz="1400" b="1" dirty="0">
              <a:solidFill>
                <a:schemeClr val="tx1"/>
              </a:solidFill>
            </a:endParaRPr>
          </a:p>
        </p:txBody>
      </p:sp>
      <p:sp>
        <p:nvSpPr>
          <p:cNvPr id="62" name="Cube 61">
            <a:extLst>
              <a:ext uri="{FF2B5EF4-FFF2-40B4-BE49-F238E27FC236}">
                <a16:creationId xmlns:a16="http://schemas.microsoft.com/office/drawing/2014/main" id="{2E03D1CA-DF6C-45C4-B83B-41E1C59E6C08}"/>
              </a:ext>
            </a:extLst>
          </p:cNvPr>
          <p:cNvSpPr/>
          <p:nvPr/>
        </p:nvSpPr>
        <p:spPr>
          <a:xfrm>
            <a:off x="3557588" y="5522913"/>
            <a:ext cx="5438775" cy="1263650"/>
          </a:xfrm>
          <a:prstGeom prst="cube">
            <a:avLst>
              <a:gd name="adj" fmla="val 4896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5725" eaLnBrk="1" fontAlgn="auto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CA" sz="900" b="1" kern="100" dirty="0" err="1">
                <a:solidFill>
                  <a:schemeClr val="tx1"/>
                </a:solidFill>
              </a:rPr>
              <a:t>Legend</a:t>
            </a:r>
            <a:r>
              <a:rPr lang="fr-CA" sz="900" b="1" kern="100" dirty="0">
                <a:solidFill>
                  <a:schemeClr val="tx1"/>
                </a:solidFill>
              </a:rPr>
              <a:t>:</a:t>
            </a:r>
          </a:p>
          <a:p>
            <a:pPr marL="85725" eaLnBrk="1" fontAlgn="auto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kern="100" dirty="0">
                <a:solidFill>
                  <a:schemeClr val="tx1"/>
                </a:solidFill>
              </a:rPr>
              <a:t>WHO, World Health Organization; EGIR, European Group for the Study of Insulin Resistance;</a:t>
            </a:r>
          </a:p>
          <a:p>
            <a:pPr marL="85725" eaLnBrk="1" fontAlgn="auto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kern="100" dirty="0">
                <a:solidFill>
                  <a:schemeClr val="tx1"/>
                </a:solidFill>
              </a:rPr>
              <a:t>NCEP-ATP III, National Cholesterol Education Program-Adult Treatment Panel III; AACE,</a:t>
            </a:r>
          </a:p>
          <a:p>
            <a:pPr marL="85725" eaLnBrk="1" fontAlgn="auto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kern="100" dirty="0">
                <a:solidFill>
                  <a:schemeClr val="tx1"/>
                </a:solidFill>
              </a:rPr>
              <a:t>American Association of Clinical Endocrinologists; IDF, International Diabetes Federation;</a:t>
            </a:r>
          </a:p>
          <a:p>
            <a:pPr marL="85725" eaLnBrk="1" fontAlgn="auto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CA" sz="900" b="1" kern="100" dirty="0">
                <a:solidFill>
                  <a:schemeClr val="tx1"/>
                </a:solidFill>
              </a:rPr>
              <a:t>T2D, type 2 </a:t>
            </a:r>
            <a:r>
              <a:rPr lang="fr-CA" sz="900" b="1" kern="100" dirty="0" err="1">
                <a:solidFill>
                  <a:schemeClr val="tx1"/>
                </a:solidFill>
              </a:rPr>
              <a:t>diabetes</a:t>
            </a:r>
            <a:r>
              <a:rPr lang="fr-CA" sz="900" b="1" kern="100" dirty="0">
                <a:solidFill>
                  <a:schemeClr val="tx1"/>
                </a:solidFill>
              </a:rPr>
              <a:t>; WHR, </a:t>
            </a:r>
            <a:r>
              <a:rPr lang="fr-CA" sz="900" b="1" kern="100" dirty="0" err="1">
                <a:solidFill>
                  <a:schemeClr val="tx1"/>
                </a:solidFill>
              </a:rPr>
              <a:t>waist</a:t>
            </a:r>
            <a:r>
              <a:rPr lang="fr-CA" sz="900" b="1" kern="100" dirty="0">
                <a:solidFill>
                  <a:schemeClr val="tx1"/>
                </a:solidFill>
              </a:rPr>
              <a:t>-to-hip ratio; WC, </a:t>
            </a:r>
            <a:r>
              <a:rPr lang="fr-CA" sz="900" b="1" kern="100" dirty="0" err="1">
                <a:solidFill>
                  <a:schemeClr val="tx1"/>
                </a:solidFill>
              </a:rPr>
              <a:t>waist</a:t>
            </a:r>
            <a:r>
              <a:rPr lang="fr-CA" sz="900" b="1" kern="100" dirty="0">
                <a:solidFill>
                  <a:schemeClr val="tx1"/>
                </a:solidFill>
              </a:rPr>
              <a:t> </a:t>
            </a:r>
            <a:r>
              <a:rPr lang="fr-CA" sz="900" b="1" kern="100" dirty="0" err="1">
                <a:solidFill>
                  <a:schemeClr val="tx1"/>
                </a:solidFill>
              </a:rPr>
              <a:t>circumference</a:t>
            </a:r>
            <a:r>
              <a:rPr lang="fr-CA" sz="900" b="1" kern="100" dirty="0">
                <a:solidFill>
                  <a:schemeClr val="tx1"/>
                </a:solidFill>
              </a:rPr>
              <a:t>; BMI, body mass index; and TG, </a:t>
            </a:r>
            <a:r>
              <a:rPr lang="fr-CA" sz="900" b="1" kern="100" dirty="0" err="1">
                <a:solidFill>
                  <a:schemeClr val="tx1"/>
                </a:solidFill>
              </a:rPr>
              <a:t>triglycerides</a:t>
            </a:r>
            <a:r>
              <a:rPr lang="fr-CA" sz="900" b="1" kern="100" dirty="0">
                <a:solidFill>
                  <a:schemeClr val="tx1"/>
                </a:solidFill>
              </a:rPr>
              <a:t>.</a:t>
            </a:r>
          </a:p>
          <a:p>
            <a:pPr marL="85725" eaLnBrk="1" fontAlgn="auto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fr-CA" sz="900" b="1" kern="100" dirty="0">
              <a:solidFill>
                <a:schemeClr val="tx1"/>
              </a:solidFill>
            </a:endParaRPr>
          </a:p>
          <a:p>
            <a:pPr marL="85725" eaLnBrk="1" fontAlgn="auto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kern="100" dirty="0">
                <a:solidFill>
                  <a:schemeClr val="tx1"/>
                </a:solidFill>
              </a:rPr>
              <a:t>*Insulin sensitivity measured under </a:t>
            </a:r>
            <a:r>
              <a:rPr lang="en-US" sz="900" b="1" kern="100" dirty="0" err="1">
                <a:solidFill>
                  <a:schemeClr val="tx1"/>
                </a:solidFill>
              </a:rPr>
              <a:t>hyperinsulinemic-euglycemic</a:t>
            </a:r>
            <a:r>
              <a:rPr lang="en-US" sz="900" b="1" kern="100" dirty="0">
                <a:solidFill>
                  <a:schemeClr val="tx1"/>
                </a:solidFill>
              </a:rPr>
              <a:t> conditions.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bg1">
                <a:alpha val="49000"/>
              </a:schemeClr>
            </a:gs>
            <a:gs pos="100000">
              <a:schemeClr val="bg1">
                <a:alpha val="32000"/>
              </a:schemeClr>
            </a:gs>
          </a:gsLst>
          <a:lin ang="16200000" scaled="0"/>
          <a:tileRect/>
        </a:gradFill>
        <a:ln w="12700">
          <a:solidFill>
            <a:schemeClr val="bg2"/>
          </a:solidFill>
        </a:ln>
      </a:spPr>
      <a:bodyPr anchor="ctr"/>
      <a:lstStyle>
        <a:defPPr>
          <a:defRPr sz="105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10423</TotalTime>
  <Words>451</Words>
  <Application>Microsoft Office PowerPoint</Application>
  <PresentationFormat>Affichage à l'écran (4:3)</PresentationFormat>
  <Paragraphs>51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Wingdings</vt:lpstr>
      <vt:lpstr>Calibri</vt:lpstr>
      <vt:lpstr>Conception personnalisée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Original</dc:title>
  <dc:creator>Alain Cyr</dc:creator>
  <dc:description/>
  <cp:lastModifiedBy>Isabelle Martineau</cp:lastModifiedBy>
  <cp:revision>658</cp:revision>
  <dcterms:created xsi:type="dcterms:W3CDTF">2007-08-27T23:55:38Z</dcterms:created>
  <dcterms:modified xsi:type="dcterms:W3CDTF">2022-11-30T18:29:13Z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Original</vt:lpwstr>
  </property>
  <property fmtid="{D5CDD505-2E9C-101B-9397-08002B2CF9AE}" pid="3" name="SlideDescription">
    <vt:lpwstr/>
  </property>
</Properties>
</file>