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490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11F627F6-F527-4C37-AD07-384FAEF1E4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AC9DC9DE-9FB6-4538-82BF-7ABF55EF85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18866488-3C2F-404B-9DA8-BFAF5437239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2431F312-40CF-4B1A-B88F-568D876B44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F906CA1E-9045-4080-917E-02B51A6F1A5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F9E61460-3826-40E0-8E7F-3DE76E0644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672B0D5C-DFA1-4A50-9EA6-76DBFAA87E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70330AC7-F159-4845-A4A1-1030882E63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ABA1877C-0E6B-470D-B32C-1C7D9E3F1D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 36" descr="2-EffectWeight-Fig2-FILM.png">
            <a:extLst>
              <a:ext uri="{FF2B5EF4-FFF2-40B4-BE49-F238E27FC236}">
                <a16:creationId xmlns:a16="http://schemas.microsoft.com/office/drawing/2014/main" id="{3F66F4BF-4986-40C7-8CFB-DBF8CBBFE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63" y="919163"/>
            <a:ext cx="819467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Cube 38">
            <a:extLst>
              <a:ext uri="{FF2B5EF4-FFF2-40B4-BE49-F238E27FC236}">
                <a16:creationId xmlns:a16="http://schemas.microsoft.com/office/drawing/2014/main" id="{EEE430CE-4CF3-4711-B117-43F7F55F38BE}"/>
              </a:ext>
            </a:extLst>
          </p:cNvPr>
          <p:cNvSpPr/>
          <p:nvPr/>
        </p:nvSpPr>
        <p:spPr>
          <a:xfrm>
            <a:off x="107950" y="1096963"/>
            <a:ext cx="1470025" cy="314325"/>
          </a:xfrm>
          <a:prstGeom prst="cube">
            <a:avLst>
              <a:gd name="adj" fmla="val 8777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 err="1">
                <a:solidFill>
                  <a:schemeClr val="tx1"/>
                </a:solidFill>
              </a:rPr>
              <a:t>Sedentary</a:t>
            </a:r>
            <a:r>
              <a:rPr lang="fr-CA" sz="1100" b="1" dirty="0">
                <a:solidFill>
                  <a:schemeClr val="tx1"/>
                </a:solidFill>
              </a:rPr>
              <a:t> Obese</a:t>
            </a:r>
          </a:p>
        </p:txBody>
      </p:sp>
      <p:sp>
        <p:nvSpPr>
          <p:cNvPr id="45" name="Cube 44">
            <a:extLst>
              <a:ext uri="{FF2B5EF4-FFF2-40B4-BE49-F238E27FC236}">
                <a16:creationId xmlns:a16="http://schemas.microsoft.com/office/drawing/2014/main" id="{C3F4B19D-EF0C-4907-90AE-7989E0C68DBB}"/>
              </a:ext>
            </a:extLst>
          </p:cNvPr>
          <p:cNvSpPr/>
          <p:nvPr/>
        </p:nvSpPr>
        <p:spPr>
          <a:xfrm>
            <a:off x="2886075" y="1052513"/>
            <a:ext cx="1470025" cy="404812"/>
          </a:xfrm>
          <a:prstGeom prst="cube">
            <a:avLst>
              <a:gd name="adj" fmla="val 8777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 err="1">
                <a:solidFill>
                  <a:schemeClr val="tx1"/>
                </a:solidFill>
              </a:rPr>
              <a:t>Exercise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Without</a:t>
            </a:r>
            <a:r>
              <a:rPr lang="fr-CA" sz="1100" b="1" dirty="0">
                <a:solidFill>
                  <a:schemeClr val="tx1"/>
                </a:solidFill>
              </a:rPr>
              <a:t>  </a:t>
            </a:r>
            <a:r>
              <a:rPr lang="fr-CA" sz="1100" b="1" dirty="0" err="1">
                <a:solidFill>
                  <a:schemeClr val="tx1"/>
                </a:solidFill>
              </a:rPr>
              <a:t>Weight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Loss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46" name="Cube 45">
            <a:extLst>
              <a:ext uri="{FF2B5EF4-FFF2-40B4-BE49-F238E27FC236}">
                <a16:creationId xmlns:a16="http://schemas.microsoft.com/office/drawing/2014/main" id="{83675193-FB69-4275-A392-A409C8E0E70C}"/>
              </a:ext>
            </a:extLst>
          </p:cNvPr>
          <p:cNvSpPr/>
          <p:nvPr/>
        </p:nvSpPr>
        <p:spPr>
          <a:xfrm>
            <a:off x="5710238" y="1052513"/>
            <a:ext cx="1470025" cy="404812"/>
          </a:xfrm>
          <a:prstGeom prst="cube">
            <a:avLst>
              <a:gd name="adj" fmla="val 8777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 err="1">
                <a:solidFill>
                  <a:schemeClr val="tx1"/>
                </a:solidFill>
              </a:rPr>
              <a:t>Exercise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With</a:t>
            </a:r>
            <a:r>
              <a:rPr lang="fr-CA" sz="1100" b="1" dirty="0">
                <a:solidFill>
                  <a:schemeClr val="tx1"/>
                </a:solidFill>
              </a:rPr>
              <a:t>  </a:t>
            </a:r>
            <a:r>
              <a:rPr lang="fr-CA" sz="1100" b="1" dirty="0" err="1">
                <a:solidFill>
                  <a:schemeClr val="tx1"/>
                </a:solidFill>
              </a:rPr>
              <a:t>Weight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Loss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054" name="ZoneTexte 46">
            <a:extLst>
              <a:ext uri="{FF2B5EF4-FFF2-40B4-BE49-F238E27FC236}">
                <a16:creationId xmlns:a16="http://schemas.microsoft.com/office/drawing/2014/main" id="{16A26116-4648-41E8-ACE8-361EAA194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7363" y="2259013"/>
            <a:ext cx="514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IAF</a:t>
            </a:r>
          </a:p>
        </p:txBody>
      </p:sp>
      <p:sp>
        <p:nvSpPr>
          <p:cNvPr id="2055" name="ZoneTexte 47">
            <a:extLst>
              <a:ext uri="{FF2B5EF4-FFF2-40B4-BE49-F238E27FC236}">
                <a16:creationId xmlns:a16="http://schemas.microsoft.com/office/drawing/2014/main" id="{B9B8F2D7-A791-420F-B832-72D570082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6638" y="2259013"/>
            <a:ext cx="5159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IAF</a:t>
            </a:r>
          </a:p>
        </p:txBody>
      </p:sp>
      <p:sp>
        <p:nvSpPr>
          <p:cNvPr id="2056" name="ZoneTexte 48">
            <a:extLst>
              <a:ext uri="{FF2B5EF4-FFF2-40B4-BE49-F238E27FC236}">
                <a16:creationId xmlns:a16="http://schemas.microsoft.com/office/drawing/2014/main" id="{5F2EE88C-2198-4941-8E1A-018FECA86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475" y="2259013"/>
            <a:ext cx="515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IAF</a:t>
            </a:r>
          </a:p>
        </p:txBody>
      </p:sp>
      <p:sp>
        <p:nvSpPr>
          <p:cNvPr id="50" name="Cube 49">
            <a:extLst>
              <a:ext uri="{FF2B5EF4-FFF2-40B4-BE49-F238E27FC236}">
                <a16:creationId xmlns:a16="http://schemas.microsoft.com/office/drawing/2014/main" id="{F747918E-B3FD-4C80-9BBC-BCD61C90807D}"/>
              </a:ext>
            </a:extLst>
          </p:cNvPr>
          <p:cNvSpPr/>
          <p:nvPr/>
        </p:nvSpPr>
        <p:spPr>
          <a:xfrm>
            <a:off x="636588" y="5432425"/>
            <a:ext cx="7772400" cy="735013"/>
          </a:xfrm>
          <a:prstGeom prst="cube">
            <a:avLst>
              <a:gd name="adj" fmla="val 5118"/>
            </a:avLst>
          </a:prstGeom>
          <a:solidFill>
            <a:schemeClr val="bg1">
              <a:alpha val="50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Ins="9000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</a:rPr>
              <a:t>Exercise without weight loss is associated with reduction in intra-abdominal fat (10-20%) and a consequent reduction in waist circumference. However, exercise-induced weight loss leads to greater reductions in both intra-abdominal fat (30%) and waist circumference.</a:t>
            </a:r>
            <a:endParaRPr lang="fr-CA" sz="1200" b="1" dirty="0">
              <a:solidFill>
                <a:schemeClr val="tx1"/>
              </a:solidFill>
            </a:endParaRPr>
          </a:p>
        </p:txBody>
      </p:sp>
      <p:sp>
        <p:nvSpPr>
          <p:cNvPr id="2058" name="Titre 35">
            <a:extLst>
              <a:ext uri="{FF2B5EF4-FFF2-40B4-BE49-F238E27FC236}">
                <a16:creationId xmlns:a16="http://schemas.microsoft.com/office/drawing/2014/main" id="{9F4600DB-8F22-464E-A1E4-CA0C582D7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9525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EFFECTS OF EXERCISE WITH AND WITHOUT CONSEQUENT WEIGHT LOSS ON CHANGES IN INTRA-ABDOMINAL FAT (IAF)</a:t>
            </a:r>
            <a:endParaRPr lang="fr-CA" altLang="fr-FR" sz="20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72</Words>
  <Application>Microsoft Office PowerPoint</Application>
  <PresentationFormat>Affichage à l'écran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EFFECTS OF EXERCISE WITH AND WITHOUT CONSEQUENT WEIGHT LOSS ON CHANGES IN INTRA-ABDOMINAL FAT (IAF)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EFFECTS OF EXERCISE WITH AND WITHOUT CONSEQUENT WEIGHT LOSS ON CHANGES IN INTRA-ABDOMINAL FAT (IAF)</dc:description>
  <cp:lastModifiedBy>Isabelle Martineau</cp:lastModifiedBy>
  <cp:revision>427</cp:revision>
  <dcterms:created xsi:type="dcterms:W3CDTF">2007-08-27T23:55:38Z</dcterms:created>
  <dcterms:modified xsi:type="dcterms:W3CDTF">2022-11-30T18:39:05Z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EFFECTS OF EXERCISE WITH AND WITHOUT CONSEQUENT WEIGHT LOSS ON CHANGES IN INTRA-ABDOMINAL FAT (IAF)</vt:lpwstr>
  </property>
</Properties>
</file>