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171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0599CADC-D515-4F50-93B6-4E1827F2CBC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5C7D3D5B-1AA5-40BB-B4B1-8D447AA17CAE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DEFF296-4999-4DC0-84C2-14B2C9779FB7}" type="datetimeFigureOut">
              <a:rPr lang="fr-FR"/>
              <a:pPr>
                <a:defRPr/>
              </a:pPr>
              <a:t>30/11/2022</a:t>
            </a:fld>
            <a:endParaRPr lang="fr-CA"/>
          </a:p>
        </p:txBody>
      </p:sp>
      <p:sp>
        <p:nvSpPr>
          <p:cNvPr id="4" name="Espace réservé de l'image des diapositives 3">
            <a:extLst>
              <a:ext uri="{FF2B5EF4-FFF2-40B4-BE49-F238E27FC236}">
                <a16:creationId xmlns:a16="http://schemas.microsoft.com/office/drawing/2014/main" id="{E27DB694-A3B1-4F37-9EF2-F8F18B6213C5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CA" noProof="0"/>
          </a:p>
        </p:txBody>
      </p:sp>
      <p:sp>
        <p:nvSpPr>
          <p:cNvPr id="5" name="Espace réservé des commentaires 4">
            <a:extLst>
              <a:ext uri="{FF2B5EF4-FFF2-40B4-BE49-F238E27FC236}">
                <a16:creationId xmlns:a16="http://schemas.microsoft.com/office/drawing/2014/main" id="{85130F21-CA79-444D-8DE7-FD16E7CB9C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  <a:endParaRPr lang="fr-CA" noProof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A7DF8CE-78A3-460F-A02A-D871298794C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39374D6-2C97-4F2B-8C94-CCE8DCB36AB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2ED47941-4E9A-45FB-BFDE-C0D33EA3FB3B}" type="slidenum">
              <a:rPr lang="fr-CA" altLang="fr-FR"/>
              <a:pPr/>
              <a:t>‹N°›</a:t>
            </a:fld>
            <a:endParaRPr lang="fr-CA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CB11C69D-B9BD-4C47-BAAE-125F93E0CCB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F752E870-78EC-45CC-96B2-9BA243FECD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alt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62173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>
            <a:extLst>
              <a:ext uri="{FF2B5EF4-FFF2-40B4-BE49-F238E27FC236}">
                <a16:creationId xmlns:a16="http://schemas.microsoft.com/office/drawing/2014/main" id="{DB269BF0-C970-40B9-B1A5-4A07AAE871C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9275"/>
            <a:ext cx="9144000" cy="630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14">
            <a:extLst>
              <a:ext uri="{FF2B5EF4-FFF2-40B4-BE49-F238E27FC236}">
                <a16:creationId xmlns:a16="http://schemas.microsoft.com/office/drawing/2014/main" id="{75A05326-180F-4A7C-B42F-FE7E5299882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863"/>
            <a:ext cx="9144000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401" name="Line 17">
            <a:extLst>
              <a:ext uri="{FF2B5EF4-FFF2-40B4-BE49-F238E27FC236}">
                <a16:creationId xmlns:a16="http://schemas.microsoft.com/office/drawing/2014/main" id="{E9E4A936-D577-4D83-A9D5-BBE786FC394F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0" y="819150"/>
            <a:ext cx="722788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CA">
              <a:latin typeface="+mn-lt"/>
            </a:endParaRPr>
          </a:p>
        </p:txBody>
      </p:sp>
      <p:sp>
        <p:nvSpPr>
          <p:cNvPr id="16394" name="Rectangle 10">
            <a:extLst>
              <a:ext uri="{FF2B5EF4-FFF2-40B4-BE49-F238E27FC236}">
                <a16:creationId xmlns:a16="http://schemas.microsoft.com/office/drawing/2014/main" id="{FC8499CF-D788-4728-A207-F73EF34759D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79388" y="6308725"/>
            <a:ext cx="3140075" cy="360363"/>
          </a:xfrm>
          <a:prstGeom prst="rect">
            <a:avLst/>
          </a:prstGeom>
          <a:solidFill>
            <a:srgbClr val="D8ECEA">
              <a:alpha val="89000"/>
            </a:srgbClr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4" dir="b"/>
          </a:scene3d>
          <a:sp3d extrusionH="201600" prstMaterial="legacyMatte">
            <a:bevelT w="13500" h="13500" prst="angle"/>
            <a:bevelB w="13500" h="13500" prst="angle"/>
            <a:extrusionClr>
              <a:srgbClr val="D8ECEA"/>
            </a:extrusionClr>
          </a:sp3d>
        </p:spPr>
        <p:txBody>
          <a:bodyPr wrap="none" anchor="ctr">
            <a:flatTx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1000">
                <a:latin typeface="+mn-lt"/>
              </a:rPr>
              <a:t>Source: International Chair on Cardiometabolic Risk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1000">
                <a:latin typeface="+mn-lt"/>
              </a:rPr>
              <a:t>www.cardiometabolic-risk.org </a:t>
            </a:r>
          </a:p>
        </p:txBody>
      </p:sp>
      <p:sp>
        <p:nvSpPr>
          <p:cNvPr id="16391" name="Rectangle 7">
            <a:extLst>
              <a:ext uri="{FF2B5EF4-FFF2-40B4-BE49-F238E27FC236}">
                <a16:creationId xmlns:a16="http://schemas.microsoft.com/office/drawing/2014/main" id="{65324BD0-A054-4551-9DC5-502432AE9CB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61925" cy="819150"/>
          </a:xfrm>
          <a:prstGeom prst="rect">
            <a:avLst/>
          </a:prstGeom>
          <a:solidFill>
            <a:srgbClr val="C8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CA">
              <a:latin typeface="+mn-lt"/>
            </a:endParaRPr>
          </a:p>
        </p:txBody>
      </p:sp>
      <p:sp>
        <p:nvSpPr>
          <p:cNvPr id="16400" name="Rectangle 16">
            <a:extLst>
              <a:ext uri="{FF2B5EF4-FFF2-40B4-BE49-F238E27FC236}">
                <a16:creationId xmlns:a16="http://schemas.microsoft.com/office/drawing/2014/main" id="{E2CB2B7D-D1B9-4793-97D1-212B5D51AC5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61925" cy="98425"/>
          </a:xfrm>
          <a:prstGeom prst="rect">
            <a:avLst/>
          </a:prstGeom>
          <a:solidFill>
            <a:srgbClr val="FE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CA">
              <a:latin typeface="+mn-lt"/>
            </a:endParaRPr>
          </a:p>
        </p:txBody>
      </p:sp>
      <p:sp>
        <p:nvSpPr>
          <p:cNvPr id="1032" name="Rectangle 11">
            <a:extLst>
              <a:ext uri="{FF2B5EF4-FFF2-40B4-BE49-F238E27FC236}">
                <a16:creationId xmlns:a16="http://schemas.microsoft.com/office/drawing/2014/main" id="{55F6A69B-DEAD-496A-8A0F-212D670B2F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188913"/>
            <a:ext cx="8280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fr-CA" altLang="fr-FR"/>
              <a:t>Cliquez et modifiez le titre</a:t>
            </a:r>
          </a:p>
        </p:txBody>
      </p:sp>
      <p:pic>
        <p:nvPicPr>
          <p:cNvPr id="1033" name="Picture 18">
            <a:extLst>
              <a:ext uri="{FF2B5EF4-FFF2-40B4-BE49-F238E27FC236}">
                <a16:creationId xmlns:a16="http://schemas.microsoft.com/office/drawing/2014/main" id="{253F53A1-A4C7-4B4C-AA31-A7EB1BE888F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0113" y="142875"/>
            <a:ext cx="461962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Rectangle 20">
            <a:extLst>
              <a:ext uri="{FF2B5EF4-FFF2-40B4-BE49-F238E27FC236}">
                <a16:creationId xmlns:a16="http://schemas.microsoft.com/office/drawing/2014/main" id="{6F3A950B-084C-47EB-A866-36B5F97C86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76250" y="1179513"/>
            <a:ext cx="8229600" cy="4905375"/>
          </a:xfrm>
          <a:prstGeom prst="rect">
            <a:avLst/>
          </a:prstGeom>
          <a:solidFill>
            <a:srgbClr val="CCE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fr-CA" altLang="fr-FR"/>
              <a:t>Cliquez pour modifier les styles du texte du masque</a:t>
            </a:r>
          </a:p>
          <a:p>
            <a:pPr lvl="1"/>
            <a:r>
              <a:rPr lang="fr-CA" altLang="fr-FR"/>
              <a:t>Deuxième niveau</a:t>
            </a:r>
          </a:p>
          <a:p>
            <a:pPr lvl="2"/>
            <a:r>
              <a:rPr lang="fr-CA" altLang="fr-FR"/>
              <a:t>Troisième niveau</a:t>
            </a:r>
          </a:p>
          <a:p>
            <a:pPr lvl="3"/>
            <a:r>
              <a:rPr lang="fr-CA" altLang="fr-FR"/>
              <a:t>Quatrième niveau</a:t>
            </a:r>
          </a:p>
          <a:p>
            <a:pPr lvl="4"/>
            <a:r>
              <a:rPr lang="fr-CA" altLang="fr-FR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9pPr>
    </p:titleStyle>
    <p:bodyStyle>
      <a:lvl1pPr marL="449263" indent="-4492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r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322388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730375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138363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955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30527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5099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9671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35">
            <a:extLst>
              <a:ext uri="{FF2B5EF4-FFF2-40B4-BE49-F238E27FC236}">
                <a16:creationId xmlns:a16="http://schemas.microsoft.com/office/drawing/2014/main" id="{197AEC8B-7604-4105-BC27-22A4578685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388" y="53975"/>
            <a:ext cx="8280400" cy="708025"/>
          </a:xfrm>
        </p:spPr>
        <p:txBody>
          <a:bodyPr/>
          <a:lstStyle/>
          <a:p>
            <a:r>
              <a:rPr lang="en-US" altLang="fr-FR" sz="2000">
                <a:solidFill>
                  <a:schemeClr val="tx1"/>
                </a:solidFill>
              </a:rPr>
              <a:t>EXAMPLE OF A SKINFOLD CALIPER AND OF A SKINFOLD MEASURMENT (BICEPS)</a:t>
            </a:r>
            <a:endParaRPr lang="fr-FR" altLang="fr-FR" sz="2000">
              <a:solidFill>
                <a:schemeClr val="tx1"/>
              </a:solidFill>
            </a:endParaRPr>
          </a:p>
        </p:txBody>
      </p:sp>
      <p:sp>
        <p:nvSpPr>
          <p:cNvPr id="5" name="Cube 4">
            <a:extLst>
              <a:ext uri="{FF2B5EF4-FFF2-40B4-BE49-F238E27FC236}">
                <a16:creationId xmlns:a16="http://schemas.microsoft.com/office/drawing/2014/main" id="{11A78326-FF24-496A-9265-8A3FAFD0C1FD}"/>
              </a:ext>
            </a:extLst>
          </p:cNvPr>
          <p:cNvSpPr/>
          <p:nvPr/>
        </p:nvSpPr>
        <p:spPr>
          <a:xfrm>
            <a:off x="349250" y="1739900"/>
            <a:ext cx="4652963" cy="3594100"/>
          </a:xfrm>
          <a:prstGeom prst="cube">
            <a:avLst>
              <a:gd name="adj" fmla="val 5183"/>
            </a:avLst>
          </a:prstGeom>
          <a:gradFill flip="none" rotWithShape="1">
            <a:gsLst>
              <a:gs pos="0">
                <a:schemeClr val="bg1">
                  <a:alpha val="49000"/>
                </a:schemeClr>
              </a:gs>
              <a:gs pos="100000">
                <a:schemeClr val="bg1">
                  <a:alpha val="32000"/>
                </a:schemeClr>
              </a:gs>
            </a:gsLst>
            <a:lin ang="16200000" scaled="0"/>
            <a:tileRect/>
          </a:gra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CA" sz="1050" dirty="0">
              <a:solidFill>
                <a:schemeClr val="tx1"/>
              </a:solidFill>
            </a:endParaRPr>
          </a:p>
        </p:txBody>
      </p:sp>
      <p:sp>
        <p:nvSpPr>
          <p:cNvPr id="6" name="Cube 5">
            <a:extLst>
              <a:ext uri="{FF2B5EF4-FFF2-40B4-BE49-F238E27FC236}">
                <a16:creationId xmlns:a16="http://schemas.microsoft.com/office/drawing/2014/main" id="{F2FF1723-353C-4300-82E1-9A28941AE789}"/>
              </a:ext>
            </a:extLst>
          </p:cNvPr>
          <p:cNvSpPr/>
          <p:nvPr/>
        </p:nvSpPr>
        <p:spPr>
          <a:xfrm>
            <a:off x="5270500" y="1739900"/>
            <a:ext cx="3497263" cy="3594100"/>
          </a:xfrm>
          <a:prstGeom prst="cube">
            <a:avLst>
              <a:gd name="adj" fmla="val 5183"/>
            </a:avLst>
          </a:prstGeom>
          <a:gradFill flip="none" rotWithShape="1">
            <a:gsLst>
              <a:gs pos="0">
                <a:schemeClr val="bg1">
                  <a:alpha val="49000"/>
                </a:schemeClr>
              </a:gs>
              <a:gs pos="100000">
                <a:schemeClr val="bg1">
                  <a:alpha val="32000"/>
                </a:schemeClr>
              </a:gs>
            </a:gsLst>
            <a:lin ang="16200000" scaled="0"/>
            <a:tileRect/>
          </a:gra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CA" sz="1050" dirty="0">
              <a:solidFill>
                <a:schemeClr val="tx1"/>
              </a:solidFill>
            </a:endParaRPr>
          </a:p>
        </p:txBody>
      </p:sp>
      <p:pic>
        <p:nvPicPr>
          <p:cNvPr id="2053" name="Image 6" descr="diapo_4b.jpg">
            <a:extLst>
              <a:ext uri="{FF2B5EF4-FFF2-40B4-BE49-F238E27FC236}">
                <a16:creationId xmlns:a16="http://schemas.microsoft.com/office/drawing/2014/main" id="{445DC707-D27B-4628-9A41-AFA222697D5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4350" y="1979613"/>
            <a:ext cx="2714625" cy="327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Image 7" descr="diapo_4a.jpg">
            <a:extLst>
              <a:ext uri="{FF2B5EF4-FFF2-40B4-BE49-F238E27FC236}">
                <a16:creationId xmlns:a16="http://schemas.microsoft.com/office/drawing/2014/main" id="{BF44AD01-459E-44AB-A535-0BD05D06A16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700" y="1997075"/>
            <a:ext cx="4370388" cy="327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Conception personnalisée">
  <a:themeElements>
    <a:clrScheme name="Conception personnalisé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onception personnalisé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 flip="none" rotWithShape="1">
          <a:gsLst>
            <a:gs pos="0">
              <a:schemeClr val="bg1">
                <a:alpha val="49000"/>
              </a:schemeClr>
            </a:gs>
            <a:gs pos="100000">
              <a:schemeClr val="bg1">
                <a:alpha val="32000"/>
              </a:schemeClr>
            </a:gs>
          </a:gsLst>
          <a:lin ang="16200000" scaled="0"/>
          <a:tileRect/>
        </a:gradFill>
        <a:ln w="12700">
          <a:solidFill>
            <a:schemeClr val="bg2"/>
          </a:solidFill>
        </a:ln>
      </a:spPr>
      <a:bodyPr anchor="ctr"/>
      <a:lstStyle>
        <a:defPPr>
          <a:defRPr sz="1050" dirty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Conception personnalisé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10423</TotalTime>
  <Words>13</Words>
  <Application>Microsoft Office PowerPoint</Application>
  <PresentationFormat>Affichage à l'écran (4:3)</PresentationFormat>
  <Paragraphs>1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Wingdings</vt:lpstr>
      <vt:lpstr>Calibri</vt:lpstr>
      <vt:lpstr>Conception personnalisée</vt:lpstr>
      <vt:lpstr>EXAMPLE OF A SKINFOLD CALIPER AND OF A SKINFOLD MEASURMENT (BICEPS)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Original</dc:title>
  <dc:creator>Alain Cyr</dc:creator>
  <dc:description>EXAMPLE OF A SKINFOLD CALIPER AND OF A SKINFOLD MEASURMENT (BICEPS)</dc:description>
  <cp:lastModifiedBy>Isabelle Martineau</cp:lastModifiedBy>
  <cp:revision>658</cp:revision>
  <dcterms:created xsi:type="dcterms:W3CDTF">2007-08-27T23:55:38Z</dcterms:created>
  <dcterms:modified xsi:type="dcterms:W3CDTF">2022-11-30T18:59:34Z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Original</vt:lpwstr>
  </property>
  <property fmtid="{D5CDD505-2E9C-101B-9397-08002B2CF9AE}" pid="3" name="SlideDescription">
    <vt:lpwstr>EXAMPLE OF A SKINFOLD CALIPER AND OF A SKINFOLD MEASURMENT (BICEPS)</vt:lpwstr>
  </property>
</Properties>
</file>