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3"/>
  </p:notesMasterIdLst>
  <p:handoutMasterIdLst>
    <p:handoutMasterId r:id="rId4"/>
  </p:handoutMasterIdLst>
  <p:sldIdLst>
    <p:sldId id="371" r:id="rId2"/>
  </p:sldIdLst>
  <p:sldSz cx="9144000" cy="6858000" type="screen4x3"/>
  <p:notesSz cx="6858000" cy="9077325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CC99"/>
    <a:srgbClr val="F8D46E"/>
    <a:srgbClr val="FDE169"/>
    <a:srgbClr val="333333"/>
    <a:srgbClr val="CCECFF"/>
    <a:srgbClr val="525252"/>
    <a:srgbClr val="B2B2B2"/>
    <a:srgbClr val="9A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45" autoAdjust="0"/>
    <p:restoredTop sz="93161" autoAdjust="0"/>
  </p:normalViewPr>
  <p:slideViewPr>
    <p:cSldViewPr>
      <p:cViewPr varScale="1">
        <p:scale>
          <a:sx n="103" d="100"/>
          <a:sy n="103" d="100"/>
        </p:scale>
        <p:origin x="19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8" y="-88"/>
      </p:cViewPr>
      <p:guideLst>
        <p:guide orient="horz" pos="2859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fr-FR"/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endParaRPr lang="fr-FR"/>
          </a:p>
        </p:txBody>
      </p:sp>
      <p:sp>
        <p:nvSpPr>
          <p:cNvPr id="398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fr-FR"/>
          </a:p>
        </p:txBody>
      </p:sp>
      <p:sp>
        <p:nvSpPr>
          <p:cNvPr id="398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fld id="{D1DDD177-B0BA-432C-A3C8-11EA211BACDF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en-US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81038"/>
            <a:ext cx="4538662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11650"/>
            <a:ext cx="5486400" cy="408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171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defTabSz="893763">
              <a:defRPr sz="1200"/>
            </a:lvl1pPr>
          </a:lstStyle>
          <a:p>
            <a:endParaRPr lang="en-US"/>
          </a:p>
        </p:txBody>
      </p:sp>
      <p:sp>
        <p:nvSpPr>
          <p:cNvPr id="159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21713"/>
            <a:ext cx="297180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53" tIns="45527" rIns="91053" bIns="45527" numCol="1" anchor="b" anchorCtr="0" compatLnSpc="1">
            <a:prstTxWarp prst="textNoShape">
              <a:avLst/>
            </a:prstTxWarp>
          </a:bodyPr>
          <a:lstStyle>
            <a:lvl1pPr algn="r" defTabSz="893763">
              <a:defRPr sz="1200"/>
            </a:lvl1pPr>
          </a:lstStyle>
          <a:p>
            <a:fld id="{775894A5-E9E6-4C2B-A772-3E8635977242}" type="slidenum">
              <a:rPr lang="fr-CA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98F1-0A15-432C-B48F-657E33C48901}" type="datetimeFigureOut">
              <a:rPr lang="fr-CA" smtClean="0"/>
              <a:pPr/>
              <a:t>2022-11-29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0C35-DE3F-483C-B1C2-0BD51EF388D6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98F1-0A15-432C-B48F-657E33C48901}" type="datetimeFigureOut">
              <a:rPr lang="fr-CA" smtClean="0"/>
              <a:pPr/>
              <a:t>2022-11-29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0C35-DE3F-483C-B1C2-0BD51EF388D6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98F1-0A15-432C-B48F-657E33C48901}" type="datetimeFigureOut">
              <a:rPr lang="fr-CA" smtClean="0"/>
              <a:pPr/>
              <a:t>2022-11-29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0C35-DE3F-483C-B1C2-0BD51EF388D6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3238"/>
            <a:ext cx="9144000" cy="635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4"/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ea typeface="+mn-ea"/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179388" y="6308725"/>
            <a:ext cx="34575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/>
              <a:t>Source: International Chair on Cardiometabolic Risk</a:t>
            </a:r>
          </a:p>
          <a:p>
            <a:pPr>
              <a:defRPr/>
            </a:pPr>
            <a:r>
              <a:rPr lang="fr-CA" sz="1000"/>
              <a:t>www.cardiometabolic-risk.org 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9" name="Picture 13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6313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3238"/>
            <a:ext cx="9144000" cy="635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472"/>
            <a:ext cx="916251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4"/>
          <p:cNvSpPr>
            <a:spLocks noChangeShapeType="1"/>
          </p:cNvSpPr>
          <p:nvPr userDrawn="1"/>
        </p:nvSpPr>
        <p:spPr bwMode="auto">
          <a:xfrm flipV="1">
            <a:off x="0" y="818710"/>
            <a:ext cx="7227295" cy="44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 sz="1800">
              <a:ea typeface="+mn-ea"/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179388" y="6308725"/>
            <a:ext cx="34575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 dirty="0"/>
              <a:t>Source: International Chair on Cardiometabolic </a:t>
            </a:r>
            <a:r>
              <a:rPr lang="fr-CA" sz="1000" dirty="0" err="1"/>
              <a:t>Risk</a:t>
            </a:r>
            <a:endParaRPr lang="fr-CA" sz="1000" dirty="0"/>
          </a:p>
          <a:p>
            <a:pPr>
              <a:defRPr/>
            </a:pPr>
            <a:r>
              <a:rPr lang="fr-CA" sz="1000" dirty="0"/>
              <a:t>www.myhealthywaist.org 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/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/>
          </a:p>
        </p:txBody>
      </p:sp>
      <p:pic>
        <p:nvPicPr>
          <p:cNvPr id="9" name="Picture 13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98F1-0A15-432C-B48F-657E33C48901}" type="datetimeFigureOut">
              <a:rPr lang="fr-CA" smtClean="0"/>
              <a:pPr/>
              <a:t>2022-11-29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0C35-DE3F-483C-B1C2-0BD51EF388D6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98F1-0A15-432C-B48F-657E33C48901}" type="datetimeFigureOut">
              <a:rPr lang="fr-CA" smtClean="0"/>
              <a:pPr/>
              <a:t>2022-11-29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0C35-DE3F-483C-B1C2-0BD51EF388D6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98F1-0A15-432C-B48F-657E33C48901}" type="datetimeFigureOut">
              <a:rPr lang="fr-CA" smtClean="0"/>
              <a:pPr/>
              <a:t>2022-11-29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0C35-DE3F-483C-B1C2-0BD51EF388D6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98F1-0A15-432C-B48F-657E33C48901}" type="datetimeFigureOut">
              <a:rPr lang="fr-CA" smtClean="0"/>
              <a:pPr/>
              <a:t>2022-11-29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0C35-DE3F-483C-B1C2-0BD51EF388D6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98F1-0A15-432C-B48F-657E33C48901}" type="datetimeFigureOut">
              <a:rPr lang="fr-CA" smtClean="0"/>
              <a:pPr/>
              <a:t>2022-11-29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0C35-DE3F-483C-B1C2-0BD51EF388D6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98F1-0A15-432C-B48F-657E33C48901}" type="datetimeFigureOut">
              <a:rPr lang="fr-CA" smtClean="0"/>
              <a:pPr/>
              <a:t>2022-11-29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0C35-DE3F-483C-B1C2-0BD51EF388D6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98F1-0A15-432C-B48F-657E33C48901}" type="datetimeFigureOut">
              <a:rPr lang="fr-CA" smtClean="0"/>
              <a:pPr/>
              <a:t>2022-11-29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0C35-DE3F-483C-B1C2-0BD51EF388D6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D98F1-0A15-432C-B48F-657E33C48901}" type="datetimeFigureOut">
              <a:rPr lang="fr-CA" smtClean="0"/>
              <a:pPr/>
              <a:t>2022-11-29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40C35-DE3F-483C-B1C2-0BD51EF388D6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D98F1-0A15-432C-B48F-657E33C48901}" type="datetimeFigureOut">
              <a:rPr lang="fr-CA" smtClean="0"/>
              <a:pPr/>
              <a:t>2022-11-29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40C35-DE3F-483C-B1C2-0BD51EF388D6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"/>
          <p:cNvSpPr txBox="1">
            <a:spLocks/>
          </p:cNvSpPr>
          <p:nvPr/>
        </p:nvSpPr>
        <p:spPr>
          <a:xfrm>
            <a:off x="179388" y="94349"/>
            <a:ext cx="8038017" cy="646331"/>
          </a:xfrm>
          <a:prstGeom prst="rect">
            <a:avLst/>
          </a:prstGeom>
        </p:spPr>
        <p:txBody>
          <a:bodyPr anchor="ctr"/>
          <a:lstStyle/>
          <a:p>
            <a:pPr eaLnBrk="0" hangingPunct="0">
              <a:defRPr/>
            </a:pPr>
            <a:r>
              <a:rPr lang="en-US" sz="1800" b="1" kern="0" dirty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EXHAUSTION OF ENDOTHELIAL REPAIR CAPACITY</a:t>
            </a:r>
            <a:endParaRPr lang="fr-FR" sz="1800" b="1" kern="0" dirty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Arc 4"/>
          <p:cNvSpPr/>
          <p:nvPr/>
        </p:nvSpPr>
        <p:spPr>
          <a:xfrm rot="10800000">
            <a:off x="2052228" y="2921460"/>
            <a:ext cx="1080120" cy="1080119"/>
          </a:xfrm>
          <a:prstGeom prst="arc">
            <a:avLst/>
          </a:prstGeom>
          <a:ln>
            <a:solidFill>
              <a:srgbClr val="3F3F3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Arc 5"/>
          <p:cNvSpPr/>
          <p:nvPr/>
        </p:nvSpPr>
        <p:spPr>
          <a:xfrm rot="5400000">
            <a:off x="5940660" y="2993467"/>
            <a:ext cx="1080120" cy="936104"/>
          </a:xfrm>
          <a:prstGeom prst="arc">
            <a:avLst/>
          </a:prstGeom>
          <a:ln>
            <a:solidFill>
              <a:srgbClr val="3F3F3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836204" y="2964430"/>
            <a:ext cx="1162498" cy="52322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CA" sz="2800" b="1" dirty="0" err="1">
                <a:latin typeface="Arial" pitchFamily="34" charset="0"/>
                <a:cs typeface="Arial" pitchFamily="34" charset="0"/>
              </a:rPr>
              <a:t>Injury</a:t>
            </a:r>
            <a:endParaRPr lang="fr-C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940660" y="2964430"/>
            <a:ext cx="1303562" cy="52322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CA" sz="2800" b="1" dirty="0" err="1">
                <a:latin typeface="Arial" pitchFamily="34" charset="0"/>
                <a:cs typeface="Arial" pitchFamily="34" charset="0"/>
              </a:rPr>
              <a:t>Repair</a:t>
            </a:r>
            <a:endParaRPr lang="fr-C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457309" y="1019634"/>
            <a:ext cx="4155305" cy="46166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fr-CA" sz="2400" b="1" dirty="0" err="1">
                <a:latin typeface="Arial" pitchFamily="34" charset="0"/>
                <a:cs typeface="Arial" pitchFamily="34" charset="0"/>
              </a:rPr>
              <a:t>Cardiovascular</a:t>
            </a:r>
            <a:r>
              <a:rPr lang="fr-CA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fr-CA" sz="2400" b="1" dirty="0" err="1">
                <a:latin typeface="Arial" pitchFamily="34" charset="0"/>
                <a:cs typeface="Arial" pitchFamily="34" charset="0"/>
              </a:rPr>
              <a:t>risk</a:t>
            </a:r>
            <a:r>
              <a:rPr lang="fr-CA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fr-CA" sz="2400" b="1" dirty="0" err="1">
                <a:latin typeface="Arial" pitchFamily="34" charset="0"/>
                <a:cs typeface="Arial" pitchFamily="34" charset="0"/>
              </a:rPr>
              <a:t>factors</a:t>
            </a:r>
            <a:endParaRPr lang="fr-C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741842" y="1667706"/>
            <a:ext cx="3586238" cy="46166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fr-CA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Chronic </a:t>
            </a:r>
            <a:r>
              <a:rPr lang="fr-CA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vascular</a:t>
            </a:r>
            <a:r>
              <a:rPr lang="fr-CA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A" sz="24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insult</a:t>
            </a:r>
            <a:endParaRPr lang="fr-CA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582077" y="3674638"/>
            <a:ext cx="3892411" cy="83099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fr-CA" sz="2400" b="1" dirty="0" err="1">
                <a:latin typeface="Arial" pitchFamily="34" charset="0"/>
                <a:cs typeface="Arial" pitchFamily="34" charset="0"/>
              </a:rPr>
              <a:t>Endothelial</a:t>
            </a:r>
            <a:r>
              <a:rPr lang="fr-CA" sz="2400" b="1" dirty="0">
                <a:latin typeface="Arial" pitchFamily="34" charset="0"/>
                <a:cs typeface="Arial" pitchFamily="34" charset="0"/>
              </a:rPr>
              <a:t> and </a:t>
            </a:r>
            <a:r>
              <a:rPr lang="fr-CA" sz="2400" b="1" dirty="0" err="1">
                <a:latin typeface="Arial" pitchFamily="34" charset="0"/>
                <a:cs typeface="Arial" pitchFamily="34" charset="0"/>
              </a:rPr>
              <a:t>vascular</a:t>
            </a:r>
            <a:r>
              <a:rPr lang="fr-CA" sz="24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fr-CA" sz="2400" b="1" dirty="0" err="1">
                <a:latin typeface="Arial" pitchFamily="34" charset="0"/>
                <a:cs typeface="Arial" pitchFamily="34" charset="0"/>
              </a:rPr>
              <a:t>senescence</a:t>
            </a:r>
            <a:endParaRPr lang="fr-C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797800" y="5153707"/>
            <a:ext cx="3478837" cy="61555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CA" sz="3400" b="1" dirty="0" err="1">
                <a:latin typeface="Arial" pitchFamily="34" charset="0"/>
                <a:cs typeface="Arial" pitchFamily="34" charset="0"/>
              </a:rPr>
              <a:t>Atherosclerosis</a:t>
            </a:r>
            <a:endParaRPr lang="fr-CA" sz="3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7338246" y="2810542"/>
            <a:ext cx="1824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>
                <a:solidFill>
                  <a:srgbClr val="3F3F3F"/>
                </a:solidFill>
                <a:latin typeface="Arial" pitchFamily="34" charset="0"/>
                <a:cs typeface="Arial" pitchFamily="34" charset="0"/>
                <a:sym typeface="Symbol"/>
              </a:rPr>
              <a:t> </a:t>
            </a:r>
            <a:r>
              <a:rPr lang="fr-CA" sz="1600" b="1" dirty="0" err="1">
                <a:solidFill>
                  <a:srgbClr val="3F3F3F"/>
                </a:solidFill>
                <a:latin typeface="Arial" pitchFamily="34" charset="0"/>
                <a:cs typeface="Arial" pitchFamily="34" charset="0"/>
              </a:rPr>
              <a:t>Endothelial</a:t>
            </a:r>
            <a:r>
              <a:rPr lang="fr-CA" sz="1600" b="1" dirty="0">
                <a:solidFill>
                  <a:srgbClr val="3F3F3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A" sz="1600" b="1" dirty="0" err="1">
                <a:solidFill>
                  <a:srgbClr val="3F3F3F"/>
                </a:solidFill>
                <a:latin typeface="Arial" pitchFamily="34" charset="0"/>
                <a:cs typeface="Arial" pitchFamily="34" charset="0"/>
              </a:rPr>
              <a:t>progenitor</a:t>
            </a:r>
            <a:r>
              <a:rPr lang="fr-CA" sz="1600" b="1" dirty="0">
                <a:solidFill>
                  <a:srgbClr val="3F3F3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A" sz="1600" b="1" dirty="0" err="1">
                <a:solidFill>
                  <a:srgbClr val="3F3F3F"/>
                </a:solidFill>
                <a:latin typeface="Arial" pitchFamily="34" charset="0"/>
                <a:cs typeface="Arial" pitchFamily="34" charset="0"/>
              </a:rPr>
              <a:t>cell</a:t>
            </a:r>
            <a:r>
              <a:rPr lang="fr-CA" sz="1600" b="1" dirty="0">
                <a:solidFill>
                  <a:srgbClr val="3F3F3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A" sz="1600" b="1" dirty="0" err="1">
                <a:solidFill>
                  <a:srgbClr val="3F3F3F"/>
                </a:solidFill>
                <a:latin typeface="Arial" pitchFamily="34" charset="0"/>
                <a:cs typeface="Arial" pitchFamily="34" charset="0"/>
              </a:rPr>
              <a:t>levels</a:t>
            </a:r>
            <a:endParaRPr lang="fr-CA" sz="1600" b="1" baseline="30000" dirty="0">
              <a:solidFill>
                <a:srgbClr val="3F3F3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71500" y="2810542"/>
            <a:ext cx="1728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>
                <a:solidFill>
                  <a:srgbClr val="3F3F3F"/>
                </a:solidFill>
                <a:latin typeface="Arial" pitchFamily="34" charset="0"/>
                <a:cs typeface="Arial" pitchFamily="34" charset="0"/>
                <a:sym typeface="Symbol"/>
              </a:rPr>
              <a:t> </a:t>
            </a:r>
            <a:r>
              <a:rPr lang="fr-CA" sz="1600" b="1" dirty="0" err="1">
                <a:solidFill>
                  <a:srgbClr val="3F3F3F"/>
                </a:solidFill>
                <a:latin typeface="Arial" pitchFamily="34" charset="0"/>
                <a:cs typeface="Arial" pitchFamily="34" charset="0"/>
              </a:rPr>
              <a:t>Circulating</a:t>
            </a:r>
            <a:r>
              <a:rPr lang="fr-CA" sz="1600" b="1" dirty="0">
                <a:solidFill>
                  <a:srgbClr val="3F3F3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A" sz="1600" b="1" dirty="0" err="1">
                <a:solidFill>
                  <a:srgbClr val="3F3F3F"/>
                </a:solidFill>
                <a:latin typeface="Arial" pitchFamily="34" charset="0"/>
                <a:cs typeface="Arial" pitchFamily="34" charset="0"/>
              </a:rPr>
              <a:t>endothelial</a:t>
            </a:r>
            <a:r>
              <a:rPr lang="fr-CA" sz="1600" b="1" dirty="0">
                <a:solidFill>
                  <a:srgbClr val="3F3F3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A" sz="1600" b="1" dirty="0" err="1">
                <a:solidFill>
                  <a:srgbClr val="3F3F3F"/>
                </a:solidFill>
                <a:latin typeface="Arial" pitchFamily="34" charset="0"/>
                <a:cs typeface="Arial" pitchFamily="34" charset="0"/>
              </a:rPr>
              <a:t>cell</a:t>
            </a:r>
            <a:r>
              <a:rPr lang="fr-CA" sz="1600" b="1" dirty="0">
                <a:solidFill>
                  <a:srgbClr val="3F3F3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CA" sz="1600" b="1" dirty="0" err="1">
                <a:solidFill>
                  <a:srgbClr val="3F3F3F"/>
                </a:solidFill>
                <a:latin typeface="Arial" pitchFamily="34" charset="0"/>
                <a:cs typeface="Arial" pitchFamily="34" charset="0"/>
              </a:rPr>
              <a:t>levels</a:t>
            </a:r>
            <a:endParaRPr lang="fr-CA" sz="1600" b="1" baseline="30000" dirty="0">
              <a:solidFill>
                <a:srgbClr val="3F3F3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ccolade fermante 14"/>
          <p:cNvSpPr/>
          <p:nvPr/>
        </p:nvSpPr>
        <p:spPr>
          <a:xfrm rot="16200000">
            <a:off x="4240250" y="581198"/>
            <a:ext cx="576064" cy="3960440"/>
          </a:xfrm>
          <a:prstGeom prst="rightBrace">
            <a:avLst>
              <a:gd name="adj1" fmla="val 83333"/>
              <a:gd name="adj2" fmla="val 50000"/>
            </a:avLst>
          </a:prstGeom>
          <a:ln>
            <a:solidFill>
              <a:srgbClr val="3F3F3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Flèche vers le haut 15"/>
          <p:cNvSpPr/>
          <p:nvPr/>
        </p:nvSpPr>
        <p:spPr>
          <a:xfrm>
            <a:off x="3132348" y="2938008"/>
            <a:ext cx="288032" cy="576064"/>
          </a:xfrm>
          <a:prstGeom prst="up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Flèche vers le haut 16"/>
          <p:cNvSpPr/>
          <p:nvPr/>
        </p:nvSpPr>
        <p:spPr>
          <a:xfrm rot="10800000" flipH="1">
            <a:off x="5508612" y="2938008"/>
            <a:ext cx="288032" cy="576064"/>
          </a:xfrm>
          <a:prstGeom prst="up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lèche vers le haut 17"/>
          <p:cNvSpPr/>
          <p:nvPr/>
        </p:nvSpPr>
        <p:spPr>
          <a:xfrm rot="10800000" flipH="1">
            <a:off x="4456275" y="4577643"/>
            <a:ext cx="144016" cy="504056"/>
          </a:xfrm>
          <a:prstGeom prst="upArrow">
            <a:avLst/>
          </a:prstGeom>
          <a:solidFill>
            <a:srgbClr val="3F3F3F"/>
          </a:solidFill>
          <a:ln>
            <a:solidFill>
              <a:srgbClr val="1C1C1C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5022051" y="6218987"/>
            <a:ext cx="3960440" cy="495378"/>
          </a:xfrm>
          <a:prstGeom prst="rect">
            <a:avLst/>
          </a:prstGeom>
          <a:solidFill>
            <a:srgbClr val="D8ECEA">
              <a:alpha val="89018"/>
            </a:srgbClr>
          </a:solidFill>
          <a:ln w="9525">
            <a:miter lim="800000"/>
            <a:headEnd/>
            <a:tailEnd/>
          </a:ln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anchor="ctr">
            <a:flatTx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fr-CA" sz="1000" dirty="0" err="1">
                <a:latin typeface="Arial" pitchFamily="34" charset="0"/>
                <a:cs typeface="Arial" pitchFamily="34" charset="0"/>
              </a:rPr>
              <a:t>Adapted</a:t>
            </a:r>
            <a:r>
              <a:rPr lang="fr-CA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fr-CA" sz="1000" dirty="0" err="1">
                <a:latin typeface="Arial" pitchFamily="34" charset="0"/>
                <a:cs typeface="Arial" pitchFamily="34" charset="0"/>
              </a:rPr>
              <a:t>from</a:t>
            </a:r>
            <a:r>
              <a:rPr lang="fr-CA" sz="1000" dirty="0">
                <a:latin typeface="Arial" pitchFamily="34" charset="0"/>
                <a:cs typeface="Arial" pitchFamily="34" charset="0"/>
              </a:rPr>
              <a:t> Boos CJ et al. 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J Am </a:t>
            </a:r>
            <a:r>
              <a:rPr lang="en-US" sz="1000" dirty="0" err="1">
                <a:latin typeface="Arial" pitchFamily="34" charset="0"/>
                <a:cs typeface="Arial" pitchFamily="34" charset="0"/>
              </a:rPr>
              <a:t>Coll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dirty="0" err="1">
                <a:latin typeface="Arial" pitchFamily="34" charset="0"/>
                <a:cs typeface="Arial" pitchFamily="34" charset="0"/>
              </a:rPr>
              <a:t>Cardiol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 2006; 48: 1538-47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1000" dirty="0">
                <a:latin typeface="Arial" pitchFamily="34" charset="0"/>
                <a:cs typeface="Arial" pitchFamily="34" charset="0"/>
              </a:rPr>
              <a:t> and </a:t>
            </a:r>
            <a:r>
              <a:rPr lang="fr-CA" sz="1000" dirty="0">
                <a:latin typeface="Arial" pitchFamily="34" charset="0"/>
                <a:cs typeface="Arial" pitchFamily="34" charset="0"/>
              </a:rPr>
              <a:t>Werner N et al. N </a:t>
            </a:r>
            <a:r>
              <a:rPr lang="fr-CA" sz="1000" dirty="0" err="1">
                <a:latin typeface="Arial" pitchFamily="34" charset="0"/>
                <a:cs typeface="Arial" pitchFamily="34" charset="0"/>
              </a:rPr>
              <a:t>Engl</a:t>
            </a:r>
            <a:r>
              <a:rPr lang="fr-CA" sz="1000" dirty="0">
                <a:latin typeface="Arial" pitchFamily="34" charset="0"/>
                <a:cs typeface="Arial" pitchFamily="34" charset="0"/>
              </a:rPr>
              <a:t> J Med 2005; 353: 999-1007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Cha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Chaire</Template>
  <TotalTime>11547</TotalTime>
  <Words>60</Words>
  <Application>Microsoft Office PowerPoint</Application>
  <PresentationFormat>Affichage à l'écran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Symbol</vt:lpstr>
      <vt:lpstr>Chaire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710</cp:revision>
  <dcterms:created xsi:type="dcterms:W3CDTF">2010-05-11T23:29:01Z</dcterms:created>
  <dcterms:modified xsi:type="dcterms:W3CDTF">2022-11-29T19:19:39Z</dcterms:modified>
</cp:coreProperties>
</file>