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99"/>
    <a:srgbClr val="F8D46E"/>
    <a:srgbClr val="FDE169"/>
    <a:srgbClr val="333333"/>
    <a:srgbClr val="CCECFF"/>
    <a:srgbClr val="525252"/>
    <a:srgbClr val="B2B2B2"/>
    <a:srgbClr val="9A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3161" autoAdjust="0"/>
  </p:normalViewPr>
  <p:slideViewPr>
    <p:cSldViewPr>
      <p:cViewPr varScale="1">
        <p:scale>
          <a:sx n="103" d="100"/>
          <a:sy n="103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/>
              <a:t>Source: International Chair on Cardiometabolic Risk</a:t>
            </a:r>
          </a:p>
          <a:p>
            <a:pPr>
              <a:defRPr/>
            </a:pPr>
            <a:r>
              <a:rPr lang="fr-CA" sz="1000"/>
              <a:t>www.cardiometabolic-risk.org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1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72"/>
            <a:ext cx="916251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 flipV="1">
            <a:off x="0" y="818710"/>
            <a:ext cx="7227295" cy="44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 dirty="0"/>
              <a:t>Source: International Chair on Cardiometabolic </a:t>
            </a:r>
            <a:r>
              <a:rPr lang="fr-CA" sz="1000" dirty="0" err="1"/>
              <a:t>Risk</a:t>
            </a:r>
            <a:endParaRPr lang="fr-CA" sz="1000" dirty="0"/>
          </a:p>
          <a:p>
            <a:pPr>
              <a:defRPr/>
            </a:pPr>
            <a:r>
              <a:rPr lang="fr-CA" sz="1000" dirty="0"/>
              <a:t>www.myhealthywaist.org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98F1-0A15-432C-B48F-657E33C48901}" type="datetimeFigureOut">
              <a:rPr lang="fr-CA" smtClean="0"/>
              <a:pPr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0C35-DE3F-483C-B1C2-0BD51EF388D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"/>
          <p:cNvSpPr txBox="1">
            <a:spLocks/>
          </p:cNvSpPr>
          <p:nvPr/>
        </p:nvSpPr>
        <p:spPr>
          <a:xfrm>
            <a:off x="179388" y="94349"/>
            <a:ext cx="8038017" cy="646331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1800" b="1" kern="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EXHAUSTION OF ENDOTHELIAL REPAIR CAPACITY</a:t>
            </a:r>
            <a:endParaRPr lang="fr-FR" sz="1800" b="1" kern="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rc 4"/>
          <p:cNvSpPr/>
          <p:nvPr/>
        </p:nvSpPr>
        <p:spPr>
          <a:xfrm rot="10800000">
            <a:off x="2052228" y="2921460"/>
            <a:ext cx="1080120" cy="1080119"/>
          </a:xfrm>
          <a:prstGeom prst="arc">
            <a:avLst/>
          </a:prstGeom>
          <a:ln>
            <a:solidFill>
              <a:srgbClr val="3F3F3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rc 5"/>
          <p:cNvSpPr/>
          <p:nvPr/>
        </p:nvSpPr>
        <p:spPr>
          <a:xfrm rot="5400000">
            <a:off x="5940660" y="2993467"/>
            <a:ext cx="1080120" cy="936104"/>
          </a:xfrm>
          <a:prstGeom prst="arc">
            <a:avLst/>
          </a:prstGeom>
          <a:ln>
            <a:solidFill>
              <a:srgbClr val="3F3F3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6204" y="2964430"/>
            <a:ext cx="1162498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sz="2800" b="1" dirty="0" err="1">
                <a:latin typeface="Arial" pitchFamily="34" charset="0"/>
                <a:cs typeface="Arial" pitchFamily="34" charset="0"/>
              </a:rPr>
              <a:t>Injury</a:t>
            </a:r>
            <a:endParaRPr lang="fr-C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40660" y="2964430"/>
            <a:ext cx="1303562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sz="2800" b="1" dirty="0" err="1">
                <a:latin typeface="Arial" pitchFamily="34" charset="0"/>
                <a:cs typeface="Arial" pitchFamily="34" charset="0"/>
              </a:rPr>
              <a:t>Repair</a:t>
            </a:r>
            <a:endParaRPr lang="fr-C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57309" y="1019634"/>
            <a:ext cx="415530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CA" sz="2400" b="1" dirty="0" err="1">
                <a:latin typeface="Arial" pitchFamily="34" charset="0"/>
                <a:cs typeface="Arial" pitchFamily="34" charset="0"/>
              </a:rPr>
              <a:t>Cardiovascular</a:t>
            </a:r>
            <a:r>
              <a:rPr lang="fr-C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400" b="1" dirty="0" err="1">
                <a:latin typeface="Arial" pitchFamily="34" charset="0"/>
                <a:cs typeface="Arial" pitchFamily="34" charset="0"/>
              </a:rPr>
              <a:t>risk</a:t>
            </a:r>
            <a:r>
              <a:rPr lang="fr-C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2400" b="1" dirty="0" err="1">
                <a:latin typeface="Arial" pitchFamily="34" charset="0"/>
                <a:cs typeface="Arial" pitchFamily="34" charset="0"/>
              </a:rPr>
              <a:t>factors</a:t>
            </a:r>
            <a:endParaRPr lang="fr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41842" y="1667706"/>
            <a:ext cx="3586238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CA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Chronic </a:t>
            </a:r>
            <a:r>
              <a:rPr lang="fr-CA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vascular</a:t>
            </a:r>
            <a:r>
              <a:rPr lang="fr-CA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insult</a:t>
            </a:r>
            <a:endParaRPr lang="fr-CA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82077" y="3674638"/>
            <a:ext cx="3892411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CA" sz="2400" b="1" dirty="0" err="1">
                <a:latin typeface="Arial" pitchFamily="34" charset="0"/>
                <a:cs typeface="Arial" pitchFamily="34" charset="0"/>
              </a:rPr>
              <a:t>Endothelial</a:t>
            </a:r>
            <a:r>
              <a:rPr lang="fr-CA" sz="2400" b="1" dirty="0">
                <a:latin typeface="Arial" pitchFamily="34" charset="0"/>
                <a:cs typeface="Arial" pitchFamily="34" charset="0"/>
              </a:rPr>
              <a:t> and </a:t>
            </a:r>
            <a:r>
              <a:rPr lang="fr-CA" sz="2400" b="1" dirty="0" err="1">
                <a:latin typeface="Arial" pitchFamily="34" charset="0"/>
                <a:cs typeface="Arial" pitchFamily="34" charset="0"/>
              </a:rPr>
              <a:t>vascular</a:t>
            </a:r>
            <a:r>
              <a:rPr lang="fr-CA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fr-CA" sz="2400" b="1" dirty="0" err="1">
                <a:latin typeface="Arial" pitchFamily="34" charset="0"/>
                <a:cs typeface="Arial" pitchFamily="34" charset="0"/>
              </a:rPr>
              <a:t>senescence</a:t>
            </a:r>
            <a:endParaRPr lang="fr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97800" y="5153707"/>
            <a:ext cx="3478837" cy="61555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sz="3400" b="1" dirty="0" err="1">
                <a:latin typeface="Arial" pitchFamily="34" charset="0"/>
                <a:cs typeface="Arial" pitchFamily="34" charset="0"/>
              </a:rPr>
              <a:t>Atherosclerosis</a:t>
            </a:r>
            <a:endParaRPr lang="fr-CA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338246" y="2810542"/>
            <a:ext cx="1824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  <a:sym typeface="Symbol"/>
              </a:rPr>
              <a:t>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Endothelial</a:t>
            </a:r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progenitor</a:t>
            </a:r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cell</a:t>
            </a:r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levels</a:t>
            </a:r>
            <a:endParaRPr lang="fr-CA" sz="1600" b="1" baseline="30000" dirty="0">
              <a:solidFill>
                <a:srgbClr val="3F3F3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1500" y="281054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  <a:sym typeface="Symbol"/>
              </a:rPr>
              <a:t>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Circulating</a:t>
            </a:r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endothelial</a:t>
            </a:r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cell</a:t>
            </a:r>
            <a:r>
              <a:rPr lang="fr-CA" sz="1600" b="1" dirty="0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sz="1600" b="1" dirty="0" err="1">
                <a:solidFill>
                  <a:srgbClr val="3F3F3F"/>
                </a:solidFill>
                <a:latin typeface="Arial" pitchFamily="34" charset="0"/>
                <a:cs typeface="Arial" pitchFamily="34" charset="0"/>
              </a:rPr>
              <a:t>levels</a:t>
            </a:r>
            <a:endParaRPr lang="fr-CA" sz="1600" b="1" baseline="30000" dirty="0">
              <a:solidFill>
                <a:srgbClr val="3F3F3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ccolade fermante 14"/>
          <p:cNvSpPr/>
          <p:nvPr/>
        </p:nvSpPr>
        <p:spPr>
          <a:xfrm rot="16200000">
            <a:off x="4240250" y="581198"/>
            <a:ext cx="576064" cy="3960440"/>
          </a:xfrm>
          <a:prstGeom prst="rightBrace">
            <a:avLst>
              <a:gd name="adj1" fmla="val 83333"/>
              <a:gd name="adj2" fmla="val 50000"/>
            </a:avLst>
          </a:prstGeom>
          <a:ln>
            <a:solidFill>
              <a:srgbClr val="3F3F3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èche vers le haut 15"/>
          <p:cNvSpPr/>
          <p:nvPr/>
        </p:nvSpPr>
        <p:spPr>
          <a:xfrm>
            <a:off x="3132348" y="2938008"/>
            <a:ext cx="288032" cy="576064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lèche vers le haut 16"/>
          <p:cNvSpPr/>
          <p:nvPr/>
        </p:nvSpPr>
        <p:spPr>
          <a:xfrm rot="10800000" flipH="1">
            <a:off x="5508612" y="2938008"/>
            <a:ext cx="288032" cy="576064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lèche vers le haut 17"/>
          <p:cNvSpPr/>
          <p:nvPr/>
        </p:nvSpPr>
        <p:spPr>
          <a:xfrm rot="10800000" flipH="1">
            <a:off x="4456275" y="4577643"/>
            <a:ext cx="144016" cy="504056"/>
          </a:xfrm>
          <a:prstGeom prst="upArrow">
            <a:avLst/>
          </a:prstGeom>
          <a:solidFill>
            <a:srgbClr val="3F3F3F"/>
          </a:solidFill>
          <a:ln>
            <a:solidFill>
              <a:srgbClr val="1C1C1C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022051" y="6218987"/>
            <a:ext cx="3960440" cy="495378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anchor="ctr">
            <a:flatTx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fr-CA" sz="1000" dirty="0" err="1">
                <a:latin typeface="Arial" pitchFamily="34" charset="0"/>
                <a:cs typeface="Arial" pitchFamily="34" charset="0"/>
              </a:rPr>
              <a:t>Adapted</a:t>
            </a:r>
            <a:r>
              <a:rPr lang="fr-CA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000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fr-CA" sz="1000" dirty="0">
                <a:latin typeface="Arial" pitchFamily="34" charset="0"/>
                <a:cs typeface="Arial" pitchFamily="34" charset="0"/>
              </a:rPr>
              <a:t> Boos CJ et al.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J Am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Coll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Cardiol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2006; 48: 1538-47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 and </a:t>
            </a:r>
            <a:r>
              <a:rPr lang="fr-CA" sz="1000" dirty="0">
                <a:latin typeface="Arial" pitchFamily="34" charset="0"/>
                <a:cs typeface="Arial" pitchFamily="34" charset="0"/>
              </a:rPr>
              <a:t>Werner N et al. N </a:t>
            </a:r>
            <a:r>
              <a:rPr lang="fr-CA" sz="1000" dirty="0" err="1">
                <a:latin typeface="Arial" pitchFamily="34" charset="0"/>
                <a:cs typeface="Arial" pitchFamily="34" charset="0"/>
              </a:rPr>
              <a:t>Engl</a:t>
            </a:r>
            <a:r>
              <a:rPr lang="fr-CA" sz="1000" dirty="0">
                <a:latin typeface="Arial" pitchFamily="34" charset="0"/>
                <a:cs typeface="Arial" pitchFamily="34" charset="0"/>
              </a:rPr>
              <a:t> J Med 2005; 353: 999-1007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h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Chaire</Template>
  <TotalTime>11547</TotalTime>
  <Words>60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Symbol</vt:lpstr>
      <vt:lpstr>Chaire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710</cp:revision>
  <dcterms:created xsi:type="dcterms:W3CDTF">2010-05-11T23:29:01Z</dcterms:created>
  <dcterms:modified xsi:type="dcterms:W3CDTF">2022-11-29T19:19:39Z</dcterms:modified>
</cp:coreProperties>
</file>