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6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9144000" cy="6858000" type="screen4x3"/>
  <p:notesSz cx="7010400" cy="92964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9E4FF"/>
    <a:srgbClr val="CCECFF"/>
    <a:srgbClr val="717171"/>
    <a:srgbClr val="333333"/>
    <a:srgbClr val="CCFF99"/>
    <a:srgbClr val="00FF00"/>
    <a:srgbClr val="99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41" autoAdjust="0"/>
    <p:restoredTop sz="94646" autoAdjust="0"/>
  </p:normalViewPr>
  <p:slideViewPr>
    <p:cSldViewPr snapToGrid="0">
      <p:cViewPr varScale="1">
        <p:scale>
          <a:sx n="111" d="100"/>
          <a:sy n="111" d="100"/>
        </p:scale>
        <p:origin x="18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20"/>
    </p:cViewPr>
  </p:sorterViewPr>
  <p:notesViewPr>
    <p:cSldViewPr snapToGrid="0">
      <p:cViewPr varScale="1">
        <p:scale>
          <a:sx n="56" d="100"/>
          <a:sy n="56" d="100"/>
        </p:scale>
        <p:origin x="-2490" y="-90"/>
      </p:cViewPr>
      <p:guideLst>
        <p:guide orient="horz" pos="2928"/>
        <p:guide pos="22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04353A13-1F68-4EAA-B729-A976FDD63C4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0EF92E12-B89F-48DF-9469-1CDB877E7A2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0" name="Rectangle 4">
            <a:extLst>
              <a:ext uri="{FF2B5EF4-FFF2-40B4-BE49-F238E27FC236}">
                <a16:creationId xmlns:a16="http://schemas.microsoft.com/office/drawing/2014/main" id="{5AE10284-0C45-4F2B-8E4A-D3DA7EB2C07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1" name="Rectangle 5">
            <a:extLst>
              <a:ext uri="{FF2B5EF4-FFF2-40B4-BE49-F238E27FC236}">
                <a16:creationId xmlns:a16="http://schemas.microsoft.com/office/drawing/2014/main" id="{EF206850-7C76-4C3A-865D-2F50992EC76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34AD41D-6BFC-4296-9C00-4C8F31475160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47536252-341D-4E48-851E-CF49CC8A69B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954D43F5-E613-4D95-BE5A-5DF7A846DFA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9D3FD2C4-74CC-4FC1-90A4-5AFFEAE384DB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9" name="Rectangle 5">
            <a:extLst>
              <a:ext uri="{FF2B5EF4-FFF2-40B4-BE49-F238E27FC236}">
                <a16:creationId xmlns:a16="http://schemas.microsoft.com/office/drawing/2014/main" id="{4F154C6D-5E3A-42A2-B284-03645712A47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>
            <a:extLst>
              <a:ext uri="{FF2B5EF4-FFF2-40B4-BE49-F238E27FC236}">
                <a16:creationId xmlns:a16="http://schemas.microsoft.com/office/drawing/2014/main" id="{5A212E7B-3AE5-43CB-B273-A6B9FBBCDA2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51" name="Rectangle 7">
            <a:extLst>
              <a:ext uri="{FF2B5EF4-FFF2-40B4-BE49-F238E27FC236}">
                <a16:creationId xmlns:a16="http://schemas.microsoft.com/office/drawing/2014/main" id="{D56D7084-A964-48CA-9E04-E83B65AF5A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4AD184-499F-4300-B141-D693D4CCC343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>
            <a:extLst>
              <a:ext uri="{FF2B5EF4-FFF2-40B4-BE49-F238E27FC236}">
                <a16:creationId xmlns:a16="http://schemas.microsoft.com/office/drawing/2014/main" id="{19AA211B-3D44-4957-9346-DB8DD71CD9D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4">
            <a:extLst>
              <a:ext uri="{FF2B5EF4-FFF2-40B4-BE49-F238E27FC236}">
                <a16:creationId xmlns:a16="http://schemas.microsoft.com/office/drawing/2014/main" id="{7606C51E-9899-4315-8BA0-B58BBA14A56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89376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074C7E-CFE0-44C0-95FC-46145F88FA5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273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D39CB74-9E5C-4100-99B0-C5462A083B6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3894C825-774A-455F-A8EC-39F99BDDF5D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pic>
        <p:nvPicPr>
          <p:cNvPr id="8" name="Picture 13">
            <a:extLst>
              <a:ext uri="{FF2B5EF4-FFF2-40B4-BE49-F238E27FC236}">
                <a16:creationId xmlns:a16="http://schemas.microsoft.com/office/drawing/2014/main" id="{B3582254-310B-4761-BC8D-CCC05DAF6AF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63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657225" y="1179513"/>
            <a:ext cx="7772400" cy="1470025"/>
          </a:xfrm>
          <a:solidFill>
            <a:schemeClr val="accent1"/>
          </a:solidFill>
          <a:ln w="28575">
            <a:solidFill>
              <a:schemeClr val="bg1"/>
            </a:solidFill>
          </a:ln>
        </p:spPr>
        <p:txBody>
          <a:bodyPr/>
          <a:lstStyle>
            <a:lvl1pPr algn="ctr">
              <a:defRPr sz="4000" b="0"/>
            </a:lvl1pPr>
          </a:lstStyle>
          <a:p>
            <a:r>
              <a:rPr lang="fr-CA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463947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92720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5425" y="188913"/>
            <a:ext cx="2130425" cy="589597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243637" cy="58959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06899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76250" y="1179513"/>
            <a:ext cx="8229600" cy="4905375"/>
          </a:xfrm>
        </p:spPr>
        <p:txBody>
          <a:bodyPr/>
          <a:lstStyle/>
          <a:p>
            <a:pPr lvl="0"/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3990027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67250" y="1179513"/>
            <a:ext cx="4038600" cy="23764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67250" y="3708400"/>
            <a:ext cx="4038600" cy="23764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129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07481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562100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67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55321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82789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9607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9415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912255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160190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51B5BE66-57F4-405F-B454-B0B0985EEE9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4">
            <a:extLst>
              <a:ext uri="{FF2B5EF4-FFF2-40B4-BE49-F238E27FC236}">
                <a16:creationId xmlns:a16="http://schemas.microsoft.com/office/drawing/2014/main" id="{B7D4270A-467B-4DA5-A9E3-EFA93321745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5E388874-22C4-4A99-A246-3AB2E474BF0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B3DE95C5-78B6-4103-97AC-3407A813BA0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C757D870-DBF5-420F-BBC9-377BAA60D55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B19E8C52-0D09-4FD9-8F59-1C285243B49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032" name="Rectangle 11">
            <a:extLst>
              <a:ext uri="{FF2B5EF4-FFF2-40B4-BE49-F238E27FC236}">
                <a16:creationId xmlns:a16="http://schemas.microsoft.com/office/drawing/2014/main" id="{67D6EF2A-CF33-4D5E-ABB1-318A218D7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033" name="Picture 18">
            <a:extLst>
              <a:ext uri="{FF2B5EF4-FFF2-40B4-BE49-F238E27FC236}">
                <a16:creationId xmlns:a16="http://schemas.microsoft.com/office/drawing/2014/main" id="{DCD860B2-2766-4D94-8425-530CB1D766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>
            <a:extLst>
              <a:ext uri="{FF2B5EF4-FFF2-40B4-BE49-F238E27FC236}">
                <a16:creationId xmlns:a16="http://schemas.microsoft.com/office/drawing/2014/main" id="{587D27CA-9457-4E70-B405-ABFD48CE1F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9" r:id="rId1"/>
    <p:sldLayoutId id="2147484138" r:id="rId2"/>
    <p:sldLayoutId id="2147484137" r:id="rId3"/>
    <p:sldLayoutId id="2147484136" r:id="rId4"/>
    <p:sldLayoutId id="2147484135" r:id="rId5"/>
    <p:sldLayoutId id="2147484134" r:id="rId6"/>
    <p:sldLayoutId id="2147484133" r:id="rId7"/>
    <p:sldLayoutId id="2147484132" r:id="rId8"/>
    <p:sldLayoutId id="2147484131" r:id="rId9"/>
    <p:sldLayoutId id="2147484130" r:id="rId10"/>
    <p:sldLayoutId id="2147484129" r:id="rId11"/>
    <p:sldLayoutId id="2147484128" r:id="rId12"/>
    <p:sldLayoutId id="214748412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 3" descr="34-Glucose_Insulin_fig1-FILM_fond.png">
            <a:extLst>
              <a:ext uri="{FF2B5EF4-FFF2-40B4-BE49-F238E27FC236}">
                <a16:creationId xmlns:a16="http://schemas.microsoft.com/office/drawing/2014/main" id="{9465D883-6629-4842-8852-7308D76C04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0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itre 1">
            <a:extLst>
              <a:ext uri="{FF2B5EF4-FFF2-40B4-BE49-F238E27FC236}">
                <a16:creationId xmlns:a16="http://schemas.microsoft.com/office/drawing/2014/main" id="{D7B6E7B5-B2AF-48C4-B716-ED27A4E15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17488"/>
            <a:ext cx="8280400" cy="400050"/>
          </a:xfrm>
        </p:spPr>
        <p:txBody>
          <a:bodyPr/>
          <a:lstStyle/>
          <a:p>
            <a:r>
              <a:rPr lang="fr-CA" altLang="fr-FR" sz="2000">
                <a:solidFill>
                  <a:schemeClr val="tx1"/>
                </a:solidFill>
              </a:rPr>
              <a:t>GLUCOSE TRANSPORTERS (GLUT)</a:t>
            </a:r>
            <a:endParaRPr lang="fr-FR" altLang="fr-FR" sz="2000">
              <a:solidFill>
                <a:schemeClr val="tx1"/>
              </a:solidFill>
            </a:endParaRPr>
          </a:p>
        </p:txBody>
      </p:sp>
      <p:sp>
        <p:nvSpPr>
          <p:cNvPr id="6148" name="ZoneTexte 4">
            <a:extLst>
              <a:ext uri="{FF2B5EF4-FFF2-40B4-BE49-F238E27FC236}">
                <a16:creationId xmlns:a16="http://schemas.microsoft.com/office/drawing/2014/main" id="{EE58206B-E7BC-45A6-8926-25D40F14F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8850" y="2959100"/>
            <a:ext cx="1073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2400" b="1"/>
              <a:t>Inside</a:t>
            </a:r>
          </a:p>
        </p:txBody>
      </p:sp>
      <p:sp>
        <p:nvSpPr>
          <p:cNvPr id="6149" name="ZoneTexte 5">
            <a:extLst>
              <a:ext uri="{FF2B5EF4-FFF2-40B4-BE49-F238E27FC236}">
                <a16:creationId xmlns:a16="http://schemas.microsoft.com/office/drawing/2014/main" id="{2AB1239E-3322-4595-BE57-B8D36275A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9925" y="5746750"/>
            <a:ext cx="1328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2400" b="1"/>
              <a:t>Outside</a:t>
            </a:r>
          </a:p>
        </p:txBody>
      </p:sp>
      <p:pic>
        <p:nvPicPr>
          <p:cNvPr id="6150" name="Image 6" descr="boite.png">
            <a:extLst>
              <a:ext uri="{FF2B5EF4-FFF2-40B4-BE49-F238E27FC236}">
                <a16:creationId xmlns:a16="http://schemas.microsoft.com/office/drawing/2014/main" id="{B5481E7E-64A9-49DB-A61E-AE7B0BAAAA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152525"/>
            <a:ext cx="3078163" cy="468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33">
            <a:extLst>
              <a:ext uri="{FF2B5EF4-FFF2-40B4-BE49-F238E27FC236}">
                <a16:creationId xmlns:a16="http://schemas.microsoft.com/office/drawing/2014/main" id="{CE26FC96-534F-45B4-9DA5-95A34DFEE95C}"/>
              </a:ext>
            </a:extLst>
          </p:cNvPr>
          <p:cNvGrpSpPr>
            <a:grpSpLocks/>
          </p:cNvGrpSpPr>
          <p:nvPr/>
        </p:nvGrpSpPr>
        <p:grpSpPr bwMode="auto">
          <a:xfrm>
            <a:off x="3933825" y="2011363"/>
            <a:ext cx="1355725" cy="427037"/>
            <a:chOff x="2229" y="714"/>
            <a:chExt cx="916" cy="511"/>
          </a:xfrm>
        </p:grpSpPr>
        <p:sp>
          <p:nvSpPr>
            <p:cNvPr id="6184" name="Rectangle 34">
              <a:extLst>
                <a:ext uri="{FF2B5EF4-FFF2-40B4-BE49-F238E27FC236}">
                  <a16:creationId xmlns:a16="http://schemas.microsoft.com/office/drawing/2014/main" id="{688F10CB-DBF1-4FB9-87E7-B97A7068DF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912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31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400" b="1"/>
                <a:t> Step 1</a:t>
              </a:r>
            </a:p>
          </p:txBody>
        </p:sp>
        <p:sp>
          <p:nvSpPr>
            <p:cNvPr id="6185" name="Rectangle 35">
              <a:extLst>
                <a:ext uri="{FF2B5EF4-FFF2-40B4-BE49-F238E27FC236}">
                  <a16:creationId xmlns:a16="http://schemas.microsoft.com/office/drawing/2014/main" id="{05514355-E8F5-4E07-AD3C-E4F35416F0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9" y="715"/>
              <a:ext cx="42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000" b="1"/>
            </a:p>
          </p:txBody>
        </p:sp>
      </p:grpSp>
      <p:grpSp>
        <p:nvGrpSpPr>
          <p:cNvPr id="3" name="Group 33">
            <a:extLst>
              <a:ext uri="{FF2B5EF4-FFF2-40B4-BE49-F238E27FC236}">
                <a16:creationId xmlns:a16="http://schemas.microsoft.com/office/drawing/2014/main" id="{67E89A2D-5639-41E7-9FF1-FD1A3F10D8D3}"/>
              </a:ext>
            </a:extLst>
          </p:cNvPr>
          <p:cNvGrpSpPr>
            <a:grpSpLocks/>
          </p:cNvGrpSpPr>
          <p:nvPr/>
        </p:nvGrpSpPr>
        <p:grpSpPr bwMode="auto">
          <a:xfrm>
            <a:off x="4068763" y="3051175"/>
            <a:ext cx="1354137" cy="427038"/>
            <a:chOff x="2229" y="714"/>
            <a:chExt cx="916" cy="511"/>
          </a:xfrm>
        </p:grpSpPr>
        <p:sp>
          <p:nvSpPr>
            <p:cNvPr id="6182" name="Rectangle 34">
              <a:extLst>
                <a:ext uri="{FF2B5EF4-FFF2-40B4-BE49-F238E27FC236}">
                  <a16:creationId xmlns:a16="http://schemas.microsoft.com/office/drawing/2014/main" id="{3EBC1765-9B95-4D5A-99D3-4E233C1B4B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912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31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400" b="1"/>
                <a:t> Step 2</a:t>
              </a:r>
            </a:p>
          </p:txBody>
        </p:sp>
        <p:sp>
          <p:nvSpPr>
            <p:cNvPr id="6183" name="Rectangle 35">
              <a:extLst>
                <a:ext uri="{FF2B5EF4-FFF2-40B4-BE49-F238E27FC236}">
                  <a16:creationId xmlns:a16="http://schemas.microsoft.com/office/drawing/2014/main" id="{0E92613C-F7C4-4016-904B-1EA12FD56C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9" y="715"/>
              <a:ext cx="42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000" b="1"/>
            </a:p>
          </p:txBody>
        </p:sp>
      </p:grpSp>
      <p:grpSp>
        <p:nvGrpSpPr>
          <p:cNvPr id="4" name="Group 33">
            <a:extLst>
              <a:ext uri="{FF2B5EF4-FFF2-40B4-BE49-F238E27FC236}">
                <a16:creationId xmlns:a16="http://schemas.microsoft.com/office/drawing/2014/main" id="{37D2ED97-2409-4A9A-BB3B-4C8F40AED0E5}"/>
              </a:ext>
            </a:extLst>
          </p:cNvPr>
          <p:cNvGrpSpPr>
            <a:grpSpLocks/>
          </p:cNvGrpSpPr>
          <p:nvPr/>
        </p:nvGrpSpPr>
        <p:grpSpPr bwMode="auto">
          <a:xfrm>
            <a:off x="3970338" y="4019550"/>
            <a:ext cx="1354137" cy="427038"/>
            <a:chOff x="2229" y="714"/>
            <a:chExt cx="916" cy="511"/>
          </a:xfrm>
        </p:grpSpPr>
        <p:sp>
          <p:nvSpPr>
            <p:cNvPr id="6180" name="Rectangle 34">
              <a:extLst>
                <a:ext uri="{FF2B5EF4-FFF2-40B4-BE49-F238E27FC236}">
                  <a16:creationId xmlns:a16="http://schemas.microsoft.com/office/drawing/2014/main" id="{FD6E77BA-2B2E-41EF-B2B9-C1A728FA80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912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31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400" b="1"/>
                <a:t> Step 3</a:t>
              </a:r>
            </a:p>
          </p:txBody>
        </p:sp>
        <p:sp>
          <p:nvSpPr>
            <p:cNvPr id="6181" name="Rectangle 35">
              <a:extLst>
                <a:ext uri="{FF2B5EF4-FFF2-40B4-BE49-F238E27FC236}">
                  <a16:creationId xmlns:a16="http://schemas.microsoft.com/office/drawing/2014/main" id="{45F71BBE-9362-428B-8571-B52891288E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9" y="715"/>
              <a:ext cx="42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000" b="1"/>
            </a:p>
          </p:txBody>
        </p:sp>
      </p:grpSp>
      <p:grpSp>
        <p:nvGrpSpPr>
          <p:cNvPr id="5" name="Group 33">
            <a:extLst>
              <a:ext uri="{FF2B5EF4-FFF2-40B4-BE49-F238E27FC236}">
                <a16:creationId xmlns:a16="http://schemas.microsoft.com/office/drawing/2014/main" id="{50EE5087-85C6-4902-AE3A-FE1CC70047A3}"/>
              </a:ext>
            </a:extLst>
          </p:cNvPr>
          <p:cNvGrpSpPr>
            <a:grpSpLocks/>
          </p:cNvGrpSpPr>
          <p:nvPr/>
        </p:nvGrpSpPr>
        <p:grpSpPr bwMode="auto">
          <a:xfrm>
            <a:off x="3675063" y="4960938"/>
            <a:ext cx="1354137" cy="427037"/>
            <a:chOff x="2229" y="714"/>
            <a:chExt cx="916" cy="511"/>
          </a:xfrm>
        </p:grpSpPr>
        <p:sp>
          <p:nvSpPr>
            <p:cNvPr id="6178" name="Rectangle 34">
              <a:extLst>
                <a:ext uri="{FF2B5EF4-FFF2-40B4-BE49-F238E27FC236}">
                  <a16:creationId xmlns:a16="http://schemas.microsoft.com/office/drawing/2014/main" id="{92E63D13-80DF-4AA2-A77E-700EB424DC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912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31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400" b="1"/>
                <a:t> Step 4</a:t>
              </a:r>
            </a:p>
          </p:txBody>
        </p:sp>
        <p:sp>
          <p:nvSpPr>
            <p:cNvPr id="6179" name="Rectangle 35">
              <a:extLst>
                <a:ext uri="{FF2B5EF4-FFF2-40B4-BE49-F238E27FC236}">
                  <a16:creationId xmlns:a16="http://schemas.microsoft.com/office/drawing/2014/main" id="{2BA06626-533E-4F26-ABB5-483106B401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9" y="715"/>
              <a:ext cx="42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000" b="1"/>
            </a:p>
          </p:txBody>
        </p:sp>
      </p:grpSp>
      <p:sp>
        <p:nvSpPr>
          <p:cNvPr id="20" name="Rogner un rectangle à un seul coin 19">
            <a:extLst>
              <a:ext uri="{FF2B5EF4-FFF2-40B4-BE49-F238E27FC236}">
                <a16:creationId xmlns:a16="http://schemas.microsoft.com/office/drawing/2014/main" id="{F4508A90-E278-45A3-9963-1DCA3CBB671A}"/>
              </a:ext>
            </a:extLst>
          </p:cNvPr>
          <p:cNvSpPr/>
          <p:nvPr/>
        </p:nvSpPr>
        <p:spPr bwMode="auto">
          <a:xfrm flipH="1">
            <a:off x="5746377" y="1313329"/>
            <a:ext cx="1094400" cy="484094"/>
          </a:xfrm>
          <a:prstGeom prst="snip1Rect">
            <a:avLst>
              <a:gd name="adj" fmla="val 3688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lnSpc>
                <a:spcPts val="1500"/>
              </a:lnSpc>
              <a:defRPr/>
            </a:pPr>
            <a:r>
              <a:rPr lang="fr-CA" sz="1400" b="1" dirty="0" err="1">
                <a:solidFill>
                  <a:schemeClr val="tx1"/>
                </a:solidFill>
              </a:rPr>
              <a:t>Organ</a:t>
            </a:r>
            <a:endParaRPr lang="fr-CA" sz="1400" b="1" dirty="0">
              <a:solidFill>
                <a:schemeClr val="tx1"/>
              </a:solidFill>
            </a:endParaRPr>
          </a:p>
        </p:txBody>
      </p:sp>
      <p:sp>
        <p:nvSpPr>
          <p:cNvPr id="21" name="Rogner un rectangle à un seul coin 20">
            <a:extLst>
              <a:ext uri="{FF2B5EF4-FFF2-40B4-BE49-F238E27FC236}">
                <a16:creationId xmlns:a16="http://schemas.microsoft.com/office/drawing/2014/main" id="{44AC6117-57A6-4E36-A74D-B068C0853953}"/>
              </a:ext>
            </a:extLst>
          </p:cNvPr>
          <p:cNvSpPr/>
          <p:nvPr/>
        </p:nvSpPr>
        <p:spPr bwMode="auto">
          <a:xfrm flipH="1">
            <a:off x="6974541" y="1313329"/>
            <a:ext cx="1094400" cy="484094"/>
          </a:xfrm>
          <a:prstGeom prst="snip1Rect">
            <a:avLst>
              <a:gd name="adj" fmla="val 3688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anchor="ctr"/>
          <a:lstStyle/>
          <a:p>
            <a:pPr algn="ctr">
              <a:lnSpc>
                <a:spcPts val="1500"/>
              </a:lnSpc>
              <a:defRPr/>
            </a:pPr>
            <a:r>
              <a:rPr lang="fr-CA" sz="1400" b="1" dirty="0">
                <a:solidFill>
                  <a:schemeClr val="tx1"/>
                </a:solidFill>
              </a:rPr>
              <a:t>Transporter</a:t>
            </a:r>
          </a:p>
        </p:txBody>
      </p:sp>
      <p:sp>
        <p:nvSpPr>
          <p:cNvPr id="22" name="Cube 21">
            <a:extLst>
              <a:ext uri="{FF2B5EF4-FFF2-40B4-BE49-F238E27FC236}">
                <a16:creationId xmlns:a16="http://schemas.microsoft.com/office/drawing/2014/main" id="{802BBE1F-F3E2-44F5-854B-59FF1F212D8E}"/>
              </a:ext>
            </a:extLst>
          </p:cNvPr>
          <p:cNvSpPr/>
          <p:nvPr/>
        </p:nvSpPr>
        <p:spPr>
          <a:xfrm>
            <a:off x="3667125" y="1155700"/>
            <a:ext cx="1497013" cy="395288"/>
          </a:xfrm>
          <a:prstGeom prst="cube">
            <a:avLst>
              <a:gd name="adj" fmla="val 4310"/>
            </a:avLst>
          </a:prstGeom>
          <a:solidFill>
            <a:schemeClr val="bg1">
              <a:alpha val="31000"/>
            </a:schemeClr>
          </a:solidFill>
          <a:ln w="31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9388">
              <a:defRPr/>
            </a:pPr>
            <a:r>
              <a:rPr lang="fr-CA" sz="1400" b="1" dirty="0">
                <a:solidFill>
                  <a:schemeClr val="tx1"/>
                </a:solidFill>
              </a:rPr>
              <a:t>D-Glucose</a:t>
            </a:r>
          </a:p>
        </p:txBody>
      </p:sp>
      <p:pic>
        <p:nvPicPr>
          <p:cNvPr id="6162" name="Image 22" descr="triangle.png">
            <a:extLst>
              <a:ext uri="{FF2B5EF4-FFF2-40B4-BE49-F238E27FC236}">
                <a16:creationId xmlns:a16="http://schemas.microsoft.com/office/drawing/2014/main" id="{9569FBDF-517E-4F42-B308-173FA15EF9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00000" flipV="1">
            <a:off x="3649662" y="1208088"/>
            <a:ext cx="206375" cy="10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Cube 23">
            <a:extLst>
              <a:ext uri="{FF2B5EF4-FFF2-40B4-BE49-F238E27FC236}">
                <a16:creationId xmlns:a16="http://schemas.microsoft.com/office/drawing/2014/main" id="{15EB62CD-EC9B-4578-90FA-320686D155CC}"/>
              </a:ext>
            </a:extLst>
          </p:cNvPr>
          <p:cNvSpPr/>
          <p:nvPr/>
        </p:nvSpPr>
        <p:spPr>
          <a:xfrm>
            <a:off x="5746750" y="1866900"/>
            <a:ext cx="1093788" cy="395288"/>
          </a:xfrm>
          <a:prstGeom prst="cube">
            <a:avLst>
              <a:gd name="adj" fmla="val 4310"/>
            </a:avLst>
          </a:prstGeom>
          <a:solidFill>
            <a:schemeClr val="bg1">
              <a:alpha val="31000"/>
            </a:schemeClr>
          </a:solidFill>
          <a:ln w="31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8900">
              <a:defRPr/>
            </a:pPr>
            <a:r>
              <a:rPr lang="fr-CA" sz="1050" b="1" dirty="0">
                <a:solidFill>
                  <a:schemeClr val="tx1"/>
                </a:solidFill>
              </a:rPr>
              <a:t>Blood-</a:t>
            </a:r>
            <a:r>
              <a:rPr lang="fr-CA" sz="1050" b="1" dirty="0" err="1">
                <a:solidFill>
                  <a:schemeClr val="tx1"/>
                </a:solidFill>
              </a:rPr>
              <a:t>brain</a:t>
            </a:r>
            <a:endParaRPr lang="fr-CA" sz="1050" b="1" dirty="0">
              <a:solidFill>
                <a:schemeClr val="tx1"/>
              </a:solidFill>
            </a:endParaRPr>
          </a:p>
          <a:p>
            <a:pPr marL="88900">
              <a:defRPr/>
            </a:pPr>
            <a:r>
              <a:rPr lang="fr-CA" sz="1050" b="1" dirty="0" err="1">
                <a:solidFill>
                  <a:schemeClr val="tx1"/>
                </a:solidFill>
              </a:rPr>
              <a:t>barrier</a:t>
            </a:r>
            <a:endParaRPr lang="fr-CA" sz="1050" b="1" dirty="0">
              <a:solidFill>
                <a:schemeClr val="tx1"/>
              </a:solidFill>
            </a:endParaRPr>
          </a:p>
        </p:txBody>
      </p:sp>
      <p:sp>
        <p:nvSpPr>
          <p:cNvPr id="25" name="Cube 24">
            <a:extLst>
              <a:ext uri="{FF2B5EF4-FFF2-40B4-BE49-F238E27FC236}">
                <a16:creationId xmlns:a16="http://schemas.microsoft.com/office/drawing/2014/main" id="{DA1A72A9-6369-41BE-AA49-E04AF8D0528A}"/>
              </a:ext>
            </a:extLst>
          </p:cNvPr>
          <p:cNvSpPr/>
          <p:nvPr/>
        </p:nvSpPr>
        <p:spPr>
          <a:xfrm>
            <a:off x="5746750" y="2332038"/>
            <a:ext cx="1093788" cy="393700"/>
          </a:xfrm>
          <a:prstGeom prst="cube">
            <a:avLst>
              <a:gd name="adj" fmla="val 4310"/>
            </a:avLst>
          </a:prstGeom>
          <a:solidFill>
            <a:schemeClr val="bg1">
              <a:alpha val="31000"/>
            </a:schemeClr>
          </a:solidFill>
          <a:ln w="31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8900">
              <a:defRPr/>
            </a:pPr>
            <a:r>
              <a:rPr lang="fr-CA" sz="1400" b="1" dirty="0" err="1">
                <a:solidFill>
                  <a:schemeClr val="tx1"/>
                </a:solidFill>
              </a:rPr>
              <a:t>Brain</a:t>
            </a:r>
            <a:endParaRPr lang="fr-CA" sz="1400" b="1" dirty="0">
              <a:solidFill>
                <a:schemeClr val="tx1"/>
              </a:solidFill>
            </a:endParaRPr>
          </a:p>
        </p:txBody>
      </p:sp>
      <p:sp>
        <p:nvSpPr>
          <p:cNvPr id="26" name="Cube 25">
            <a:extLst>
              <a:ext uri="{FF2B5EF4-FFF2-40B4-BE49-F238E27FC236}">
                <a16:creationId xmlns:a16="http://schemas.microsoft.com/office/drawing/2014/main" id="{5AA0CC9D-8E8B-4E10-BAB4-3CD96F89BD5E}"/>
              </a:ext>
            </a:extLst>
          </p:cNvPr>
          <p:cNvSpPr/>
          <p:nvPr/>
        </p:nvSpPr>
        <p:spPr>
          <a:xfrm>
            <a:off x="5746750" y="2795588"/>
            <a:ext cx="1093788" cy="395287"/>
          </a:xfrm>
          <a:prstGeom prst="cube">
            <a:avLst>
              <a:gd name="adj" fmla="val 4310"/>
            </a:avLst>
          </a:prstGeom>
          <a:solidFill>
            <a:schemeClr val="bg1">
              <a:alpha val="31000"/>
            </a:schemeClr>
          </a:solidFill>
          <a:ln w="31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8900">
              <a:defRPr/>
            </a:pPr>
            <a:r>
              <a:rPr lang="fr-CA" sz="1400" b="1" dirty="0">
                <a:solidFill>
                  <a:schemeClr val="tx1"/>
                </a:solidFill>
              </a:rPr>
              <a:t>Intestine</a:t>
            </a:r>
          </a:p>
        </p:txBody>
      </p:sp>
      <p:sp>
        <p:nvSpPr>
          <p:cNvPr id="27" name="Cube 26">
            <a:extLst>
              <a:ext uri="{FF2B5EF4-FFF2-40B4-BE49-F238E27FC236}">
                <a16:creationId xmlns:a16="http://schemas.microsoft.com/office/drawing/2014/main" id="{528B9425-0CF5-4F60-BA53-45EF59744E3E}"/>
              </a:ext>
            </a:extLst>
          </p:cNvPr>
          <p:cNvSpPr/>
          <p:nvPr/>
        </p:nvSpPr>
        <p:spPr>
          <a:xfrm>
            <a:off x="5746750" y="3260725"/>
            <a:ext cx="1093788" cy="393700"/>
          </a:xfrm>
          <a:prstGeom prst="cube">
            <a:avLst>
              <a:gd name="adj" fmla="val 4310"/>
            </a:avLst>
          </a:prstGeom>
          <a:solidFill>
            <a:schemeClr val="bg1">
              <a:alpha val="31000"/>
            </a:schemeClr>
          </a:solidFill>
          <a:ln w="31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8900">
              <a:defRPr/>
            </a:pPr>
            <a:r>
              <a:rPr lang="fr-CA" sz="1400" b="1" dirty="0" err="1">
                <a:solidFill>
                  <a:schemeClr val="tx1"/>
                </a:solidFill>
              </a:rPr>
              <a:t>Liver</a:t>
            </a:r>
            <a:endParaRPr lang="fr-CA" sz="1400" b="1" dirty="0">
              <a:solidFill>
                <a:schemeClr val="tx1"/>
              </a:solidFill>
            </a:endParaRPr>
          </a:p>
        </p:txBody>
      </p:sp>
      <p:sp>
        <p:nvSpPr>
          <p:cNvPr id="28" name="Cube 27">
            <a:extLst>
              <a:ext uri="{FF2B5EF4-FFF2-40B4-BE49-F238E27FC236}">
                <a16:creationId xmlns:a16="http://schemas.microsoft.com/office/drawing/2014/main" id="{B8970693-23D3-479B-B0D3-BBF77A955B3E}"/>
              </a:ext>
            </a:extLst>
          </p:cNvPr>
          <p:cNvSpPr/>
          <p:nvPr/>
        </p:nvSpPr>
        <p:spPr>
          <a:xfrm>
            <a:off x="5746750" y="3724275"/>
            <a:ext cx="1093788" cy="393700"/>
          </a:xfrm>
          <a:prstGeom prst="cube">
            <a:avLst>
              <a:gd name="adj" fmla="val 4310"/>
            </a:avLst>
          </a:prstGeom>
          <a:solidFill>
            <a:schemeClr val="bg1">
              <a:alpha val="31000"/>
            </a:schemeClr>
          </a:solidFill>
          <a:ln w="31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8900">
              <a:defRPr/>
            </a:pPr>
            <a:r>
              <a:rPr lang="fr-CA" sz="1050" b="1" dirty="0">
                <a:solidFill>
                  <a:schemeClr val="tx1"/>
                </a:solidFill>
              </a:rPr>
              <a:t>Adipose tissue</a:t>
            </a:r>
          </a:p>
        </p:txBody>
      </p:sp>
      <p:sp>
        <p:nvSpPr>
          <p:cNvPr id="29" name="Cube 28">
            <a:extLst>
              <a:ext uri="{FF2B5EF4-FFF2-40B4-BE49-F238E27FC236}">
                <a16:creationId xmlns:a16="http://schemas.microsoft.com/office/drawing/2014/main" id="{4A7F054A-89B0-4E4E-A22A-FE8C006DA9FD}"/>
              </a:ext>
            </a:extLst>
          </p:cNvPr>
          <p:cNvSpPr/>
          <p:nvPr/>
        </p:nvSpPr>
        <p:spPr>
          <a:xfrm>
            <a:off x="5746750" y="4187825"/>
            <a:ext cx="1093788" cy="395288"/>
          </a:xfrm>
          <a:prstGeom prst="cube">
            <a:avLst>
              <a:gd name="adj" fmla="val 4310"/>
            </a:avLst>
          </a:prstGeom>
          <a:solidFill>
            <a:schemeClr val="bg1">
              <a:alpha val="31000"/>
            </a:schemeClr>
          </a:solidFill>
          <a:ln w="31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8900">
              <a:defRPr/>
            </a:pPr>
            <a:r>
              <a:rPr lang="fr-CA" sz="1400" b="1" dirty="0">
                <a:solidFill>
                  <a:schemeClr val="tx1"/>
                </a:solidFill>
              </a:rPr>
              <a:t>Muscle</a:t>
            </a:r>
          </a:p>
        </p:txBody>
      </p:sp>
      <p:sp>
        <p:nvSpPr>
          <p:cNvPr id="30" name="Cube 29">
            <a:extLst>
              <a:ext uri="{FF2B5EF4-FFF2-40B4-BE49-F238E27FC236}">
                <a16:creationId xmlns:a16="http://schemas.microsoft.com/office/drawing/2014/main" id="{4B18BE5C-5DCC-44FC-8C65-4D8844141CCC}"/>
              </a:ext>
            </a:extLst>
          </p:cNvPr>
          <p:cNvSpPr/>
          <p:nvPr/>
        </p:nvSpPr>
        <p:spPr>
          <a:xfrm>
            <a:off x="5746750" y="4652963"/>
            <a:ext cx="1093788" cy="393700"/>
          </a:xfrm>
          <a:prstGeom prst="cube">
            <a:avLst>
              <a:gd name="adj" fmla="val 4310"/>
            </a:avLst>
          </a:prstGeom>
          <a:solidFill>
            <a:schemeClr val="bg1">
              <a:alpha val="31000"/>
            </a:schemeClr>
          </a:solidFill>
          <a:ln w="31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8900">
              <a:defRPr/>
            </a:pPr>
            <a:r>
              <a:rPr lang="fr-CA" sz="1400" b="1" dirty="0" err="1">
                <a:solidFill>
                  <a:schemeClr val="tx1"/>
                </a:solidFill>
              </a:rPr>
              <a:t>Pancreas</a:t>
            </a:r>
            <a:endParaRPr lang="fr-CA" sz="1400" b="1" dirty="0">
              <a:solidFill>
                <a:schemeClr val="tx1"/>
              </a:solidFill>
            </a:endParaRPr>
          </a:p>
        </p:txBody>
      </p:sp>
      <p:sp>
        <p:nvSpPr>
          <p:cNvPr id="31" name="Cube 30">
            <a:extLst>
              <a:ext uri="{FF2B5EF4-FFF2-40B4-BE49-F238E27FC236}">
                <a16:creationId xmlns:a16="http://schemas.microsoft.com/office/drawing/2014/main" id="{9CA80349-347E-496C-B8F6-89C025A17CC1}"/>
              </a:ext>
            </a:extLst>
          </p:cNvPr>
          <p:cNvSpPr/>
          <p:nvPr/>
        </p:nvSpPr>
        <p:spPr>
          <a:xfrm>
            <a:off x="6975475" y="1866900"/>
            <a:ext cx="1093788" cy="395288"/>
          </a:xfrm>
          <a:prstGeom prst="cube">
            <a:avLst>
              <a:gd name="adj" fmla="val 4310"/>
            </a:avLst>
          </a:prstGeom>
          <a:solidFill>
            <a:schemeClr val="bg1">
              <a:alpha val="31000"/>
            </a:schemeClr>
          </a:solidFill>
          <a:ln w="31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8900">
              <a:defRPr/>
            </a:pPr>
            <a:r>
              <a:rPr lang="fr-CA" sz="1400" b="1" dirty="0">
                <a:solidFill>
                  <a:schemeClr val="tx1"/>
                </a:solidFill>
              </a:rPr>
              <a:t>GLUT 1</a:t>
            </a:r>
          </a:p>
        </p:txBody>
      </p:sp>
      <p:sp>
        <p:nvSpPr>
          <p:cNvPr id="32" name="Cube 31">
            <a:extLst>
              <a:ext uri="{FF2B5EF4-FFF2-40B4-BE49-F238E27FC236}">
                <a16:creationId xmlns:a16="http://schemas.microsoft.com/office/drawing/2014/main" id="{CD41D973-0300-436D-B2F8-0BC00E1455B4}"/>
              </a:ext>
            </a:extLst>
          </p:cNvPr>
          <p:cNvSpPr/>
          <p:nvPr/>
        </p:nvSpPr>
        <p:spPr>
          <a:xfrm>
            <a:off x="6975475" y="2332038"/>
            <a:ext cx="1093788" cy="393700"/>
          </a:xfrm>
          <a:prstGeom prst="cube">
            <a:avLst>
              <a:gd name="adj" fmla="val 4310"/>
            </a:avLst>
          </a:prstGeom>
          <a:solidFill>
            <a:schemeClr val="bg1">
              <a:alpha val="31000"/>
            </a:schemeClr>
          </a:solidFill>
          <a:ln w="31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8900">
              <a:defRPr/>
            </a:pPr>
            <a:r>
              <a:rPr lang="fr-CA" sz="1400" b="1" dirty="0">
                <a:solidFill>
                  <a:schemeClr val="tx1"/>
                </a:solidFill>
              </a:rPr>
              <a:t>GLUT 3</a:t>
            </a:r>
          </a:p>
        </p:txBody>
      </p:sp>
      <p:sp>
        <p:nvSpPr>
          <p:cNvPr id="33" name="Cube 32">
            <a:extLst>
              <a:ext uri="{FF2B5EF4-FFF2-40B4-BE49-F238E27FC236}">
                <a16:creationId xmlns:a16="http://schemas.microsoft.com/office/drawing/2014/main" id="{A6BAA4EF-6C18-40F9-A7B2-CFDEFCDF085E}"/>
              </a:ext>
            </a:extLst>
          </p:cNvPr>
          <p:cNvSpPr/>
          <p:nvPr/>
        </p:nvSpPr>
        <p:spPr>
          <a:xfrm>
            <a:off x="6975475" y="2795588"/>
            <a:ext cx="1093788" cy="395287"/>
          </a:xfrm>
          <a:prstGeom prst="cube">
            <a:avLst>
              <a:gd name="adj" fmla="val 4310"/>
            </a:avLst>
          </a:prstGeom>
          <a:solidFill>
            <a:schemeClr val="bg1">
              <a:alpha val="31000"/>
            </a:schemeClr>
          </a:solidFill>
          <a:ln w="31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8900">
              <a:defRPr/>
            </a:pPr>
            <a:r>
              <a:rPr lang="fr-CA" sz="1400" b="1" dirty="0">
                <a:solidFill>
                  <a:schemeClr val="tx1"/>
                </a:solidFill>
              </a:rPr>
              <a:t>GLUT 5</a:t>
            </a:r>
          </a:p>
        </p:txBody>
      </p:sp>
      <p:sp>
        <p:nvSpPr>
          <p:cNvPr id="34" name="Cube 33">
            <a:extLst>
              <a:ext uri="{FF2B5EF4-FFF2-40B4-BE49-F238E27FC236}">
                <a16:creationId xmlns:a16="http://schemas.microsoft.com/office/drawing/2014/main" id="{04651A91-2B6B-466A-B673-FABADA45CD8B}"/>
              </a:ext>
            </a:extLst>
          </p:cNvPr>
          <p:cNvSpPr/>
          <p:nvPr/>
        </p:nvSpPr>
        <p:spPr>
          <a:xfrm>
            <a:off x="6975475" y="3260725"/>
            <a:ext cx="1093788" cy="393700"/>
          </a:xfrm>
          <a:prstGeom prst="cube">
            <a:avLst>
              <a:gd name="adj" fmla="val 4310"/>
            </a:avLst>
          </a:prstGeom>
          <a:solidFill>
            <a:schemeClr val="bg1">
              <a:alpha val="31000"/>
            </a:schemeClr>
          </a:solidFill>
          <a:ln w="31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8900">
              <a:defRPr/>
            </a:pPr>
            <a:r>
              <a:rPr lang="fr-CA" sz="1400" b="1" dirty="0">
                <a:solidFill>
                  <a:schemeClr val="tx1"/>
                </a:solidFill>
              </a:rPr>
              <a:t>GLUT 2</a:t>
            </a:r>
          </a:p>
        </p:txBody>
      </p:sp>
      <p:sp>
        <p:nvSpPr>
          <p:cNvPr id="35" name="Cube 34">
            <a:extLst>
              <a:ext uri="{FF2B5EF4-FFF2-40B4-BE49-F238E27FC236}">
                <a16:creationId xmlns:a16="http://schemas.microsoft.com/office/drawing/2014/main" id="{16EF84B7-279E-4D73-A601-A15444077C6B}"/>
              </a:ext>
            </a:extLst>
          </p:cNvPr>
          <p:cNvSpPr/>
          <p:nvPr/>
        </p:nvSpPr>
        <p:spPr>
          <a:xfrm>
            <a:off x="6975475" y="4652963"/>
            <a:ext cx="1093788" cy="393700"/>
          </a:xfrm>
          <a:prstGeom prst="cube">
            <a:avLst>
              <a:gd name="adj" fmla="val 4310"/>
            </a:avLst>
          </a:prstGeom>
          <a:solidFill>
            <a:schemeClr val="bg1">
              <a:alpha val="31000"/>
            </a:schemeClr>
          </a:solidFill>
          <a:ln w="31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8900">
              <a:defRPr/>
            </a:pPr>
            <a:r>
              <a:rPr lang="fr-CA" sz="1400" b="1" dirty="0">
                <a:solidFill>
                  <a:schemeClr val="tx1"/>
                </a:solidFill>
              </a:rPr>
              <a:t>GLUT 2</a:t>
            </a:r>
          </a:p>
        </p:txBody>
      </p:sp>
      <p:sp>
        <p:nvSpPr>
          <p:cNvPr id="36" name="Cube 35">
            <a:extLst>
              <a:ext uri="{FF2B5EF4-FFF2-40B4-BE49-F238E27FC236}">
                <a16:creationId xmlns:a16="http://schemas.microsoft.com/office/drawing/2014/main" id="{3FB1EFFA-AE2F-4B08-851F-6FD93CBEA698}"/>
              </a:ext>
            </a:extLst>
          </p:cNvPr>
          <p:cNvSpPr/>
          <p:nvPr/>
        </p:nvSpPr>
        <p:spPr>
          <a:xfrm>
            <a:off x="6975475" y="3724275"/>
            <a:ext cx="1093788" cy="393700"/>
          </a:xfrm>
          <a:prstGeom prst="cube">
            <a:avLst>
              <a:gd name="adj" fmla="val 4310"/>
            </a:avLst>
          </a:prstGeom>
          <a:solidFill>
            <a:schemeClr val="bg1">
              <a:alpha val="31000"/>
            </a:schemeClr>
          </a:solidFill>
          <a:ln w="31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CA" sz="1050" b="1" dirty="0">
                <a:solidFill>
                  <a:schemeClr val="tx1"/>
                </a:solidFill>
              </a:rPr>
              <a:t> GLUT 4</a:t>
            </a:r>
            <a:r>
              <a:rPr lang="fr-CA" sz="1050" b="1" dirty="0">
                <a:solidFill>
                  <a:srgbClr val="C00000"/>
                </a:solidFill>
              </a:rPr>
              <a:t>*</a:t>
            </a:r>
          </a:p>
          <a:p>
            <a:pPr algn="ctr">
              <a:defRPr/>
            </a:pPr>
            <a:r>
              <a:rPr lang="fr-CA" sz="1050" b="1" dirty="0">
                <a:solidFill>
                  <a:schemeClr val="tx1"/>
                </a:solidFill>
              </a:rPr>
              <a:t>(GLUT 1)</a:t>
            </a:r>
          </a:p>
        </p:txBody>
      </p:sp>
      <p:sp>
        <p:nvSpPr>
          <p:cNvPr id="37" name="Cube 36">
            <a:extLst>
              <a:ext uri="{FF2B5EF4-FFF2-40B4-BE49-F238E27FC236}">
                <a16:creationId xmlns:a16="http://schemas.microsoft.com/office/drawing/2014/main" id="{708379DA-15CE-4E0E-8D2D-48DAE8D448BE}"/>
              </a:ext>
            </a:extLst>
          </p:cNvPr>
          <p:cNvSpPr/>
          <p:nvPr/>
        </p:nvSpPr>
        <p:spPr>
          <a:xfrm>
            <a:off x="6975475" y="4187825"/>
            <a:ext cx="1093788" cy="395288"/>
          </a:xfrm>
          <a:prstGeom prst="cube">
            <a:avLst>
              <a:gd name="adj" fmla="val 4310"/>
            </a:avLst>
          </a:prstGeom>
          <a:solidFill>
            <a:schemeClr val="bg1">
              <a:alpha val="31000"/>
            </a:schemeClr>
          </a:solidFill>
          <a:ln w="31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CA" sz="1050" b="1" dirty="0">
                <a:solidFill>
                  <a:schemeClr val="tx1"/>
                </a:solidFill>
              </a:rPr>
              <a:t> GLUT 4</a:t>
            </a:r>
            <a:r>
              <a:rPr lang="fr-CA" sz="1050" b="1" dirty="0">
                <a:solidFill>
                  <a:srgbClr val="C00000"/>
                </a:solidFill>
              </a:rPr>
              <a:t>*</a:t>
            </a:r>
          </a:p>
          <a:p>
            <a:pPr algn="ctr">
              <a:defRPr/>
            </a:pPr>
            <a:r>
              <a:rPr lang="fr-CA" sz="1050" b="1" dirty="0">
                <a:solidFill>
                  <a:schemeClr val="tx1"/>
                </a:solidFill>
              </a:rPr>
              <a:t>(GLUT 1)</a:t>
            </a:r>
          </a:p>
        </p:txBody>
      </p:sp>
      <p:sp>
        <p:nvSpPr>
          <p:cNvPr id="6177" name="ZoneTexte 37">
            <a:extLst>
              <a:ext uri="{FF2B5EF4-FFF2-40B4-BE49-F238E27FC236}">
                <a16:creationId xmlns:a16="http://schemas.microsoft.com/office/drawing/2014/main" id="{5ED1E4EB-7248-416C-969A-97B2CD315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2288" y="5118100"/>
            <a:ext cx="14509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>
                <a:solidFill>
                  <a:srgbClr val="C00000"/>
                </a:solidFill>
              </a:rPr>
              <a:t>*</a:t>
            </a:r>
            <a:r>
              <a:rPr lang="fr-CA" altLang="fr-FR" sz="1200" b="1"/>
              <a:t>Insulin-sensitive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Conception personnalisé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7602</TotalTime>
  <Words>59</Words>
  <Application>Microsoft Office PowerPoint</Application>
  <PresentationFormat>Affichage à l'écran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Wingdings</vt:lpstr>
      <vt:lpstr>Conception personnalisée</vt:lpstr>
      <vt:lpstr>GLUCOSE TRANSPORTERS (GLUT)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510</cp:revision>
  <dcterms:created xsi:type="dcterms:W3CDTF">2007-08-27T23:55:38Z</dcterms:created>
  <dcterms:modified xsi:type="dcterms:W3CDTF">2022-11-30T16:21:20Z</dcterms:modified>
</cp:coreProperties>
</file>