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04353A13-1F68-4EAA-B729-A976FDD63C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0EF92E12-B89F-48DF-9469-1CDB877E7A2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5AE10284-0C45-4F2B-8E4A-D3DA7EB2C07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EF206850-7C76-4C3A-865D-2F50992EC76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4AD41D-6BFC-4296-9C00-4C8F3147516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47536252-341D-4E48-851E-CF49CC8A69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954D43F5-E613-4D95-BE5A-5DF7A846DFA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D3FD2C4-74CC-4FC1-90A4-5AFFEAE384D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4F154C6D-5E3A-42A2-B284-03645712A4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5A212E7B-3AE5-43CB-B273-A6B9FBBCDA2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D56D7084-A964-48CA-9E04-E83B65AF5A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4AD184-499F-4300-B141-D693D4CCC343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19AA211B-3D44-4957-9346-DB8DD71CD9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7606C51E-9899-4315-8BA0-B58BBA14A56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074C7E-CFE0-44C0-95FC-46145F88FA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39CB74-9E5C-4100-99B0-C5462A083B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894C825-774A-455F-A8EC-39F99BDDF5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B3582254-310B-4761-BC8D-CCC05DAF6A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6394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272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6899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990027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2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748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6210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532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278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607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41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1225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6019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51B5BE66-57F4-405F-B454-B0B0985EEE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B7D4270A-467B-4DA5-A9E3-EFA9332174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5E388874-22C4-4A99-A246-3AB2E474BF0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B3DE95C5-78B6-4103-97AC-3407A813BA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C757D870-DBF5-420F-BBC9-377BAA60D5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B19E8C52-0D09-4FD9-8F59-1C285243B4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67D6EF2A-CF33-4D5E-ABB1-318A218D7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DCD860B2-2766-4D94-8425-530CB1D766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587D27CA-9457-4E70-B405-ABFD48CE1F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 descr="34-Glucose_Insulin_fig1-FILM_fond.png">
            <a:extLst>
              <a:ext uri="{FF2B5EF4-FFF2-40B4-BE49-F238E27FC236}">
                <a16:creationId xmlns:a16="http://schemas.microsoft.com/office/drawing/2014/main" id="{9465D883-6629-4842-8852-7308D76C0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re 1">
            <a:extLst>
              <a:ext uri="{FF2B5EF4-FFF2-40B4-BE49-F238E27FC236}">
                <a16:creationId xmlns:a16="http://schemas.microsoft.com/office/drawing/2014/main" id="{D7B6E7B5-B2AF-48C4-B716-ED27A4E1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17488"/>
            <a:ext cx="8280400" cy="400050"/>
          </a:xfrm>
        </p:spPr>
        <p:txBody>
          <a:bodyPr/>
          <a:lstStyle/>
          <a:p>
            <a:r>
              <a:rPr lang="fr-CA" altLang="fr-FR" sz="2000">
                <a:solidFill>
                  <a:schemeClr val="tx1"/>
                </a:solidFill>
              </a:rPr>
              <a:t>GLUCOSE TRANSPORTERS (GLUT)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6148" name="ZoneTexte 4">
            <a:extLst>
              <a:ext uri="{FF2B5EF4-FFF2-40B4-BE49-F238E27FC236}">
                <a16:creationId xmlns:a16="http://schemas.microsoft.com/office/drawing/2014/main" id="{EE58206B-E7BC-45A6-8926-25D40F14F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50" y="2959100"/>
            <a:ext cx="1073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 b="1"/>
              <a:t>Inside</a:t>
            </a:r>
          </a:p>
        </p:txBody>
      </p:sp>
      <p:sp>
        <p:nvSpPr>
          <p:cNvPr id="6149" name="ZoneTexte 5">
            <a:extLst>
              <a:ext uri="{FF2B5EF4-FFF2-40B4-BE49-F238E27FC236}">
                <a16:creationId xmlns:a16="http://schemas.microsoft.com/office/drawing/2014/main" id="{2AB1239E-3322-4595-BE57-B8D36275A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5" y="5746750"/>
            <a:ext cx="132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 b="1"/>
              <a:t>Outside</a:t>
            </a:r>
          </a:p>
        </p:txBody>
      </p:sp>
      <p:pic>
        <p:nvPicPr>
          <p:cNvPr id="6150" name="Image 6" descr="boite.png">
            <a:extLst>
              <a:ext uri="{FF2B5EF4-FFF2-40B4-BE49-F238E27FC236}">
                <a16:creationId xmlns:a16="http://schemas.microsoft.com/office/drawing/2014/main" id="{B5481E7E-64A9-49DB-A61E-AE7B0BAAAA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52525"/>
            <a:ext cx="3078163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3">
            <a:extLst>
              <a:ext uri="{FF2B5EF4-FFF2-40B4-BE49-F238E27FC236}">
                <a16:creationId xmlns:a16="http://schemas.microsoft.com/office/drawing/2014/main" id="{CE26FC96-534F-45B4-9DA5-95A34DFEE95C}"/>
              </a:ext>
            </a:extLst>
          </p:cNvPr>
          <p:cNvGrpSpPr>
            <a:grpSpLocks/>
          </p:cNvGrpSpPr>
          <p:nvPr/>
        </p:nvGrpSpPr>
        <p:grpSpPr bwMode="auto">
          <a:xfrm>
            <a:off x="3933825" y="2011363"/>
            <a:ext cx="1355725" cy="427037"/>
            <a:chOff x="2229" y="714"/>
            <a:chExt cx="916" cy="511"/>
          </a:xfrm>
        </p:grpSpPr>
        <p:sp>
          <p:nvSpPr>
            <p:cNvPr id="6184" name="Rectangle 34">
              <a:extLst>
                <a:ext uri="{FF2B5EF4-FFF2-40B4-BE49-F238E27FC236}">
                  <a16:creationId xmlns:a16="http://schemas.microsoft.com/office/drawing/2014/main" id="{688F10CB-DBF1-4FB9-87E7-B97A7068D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1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Step 1</a:t>
              </a:r>
            </a:p>
          </p:txBody>
        </p:sp>
        <p:sp>
          <p:nvSpPr>
            <p:cNvPr id="6185" name="Rectangle 35">
              <a:extLst>
                <a:ext uri="{FF2B5EF4-FFF2-40B4-BE49-F238E27FC236}">
                  <a16:creationId xmlns:a16="http://schemas.microsoft.com/office/drawing/2014/main" id="{05514355-E8F5-4E07-AD3C-E4F35416F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67E89A2D-5639-41E7-9FF1-FD1A3F10D8D3}"/>
              </a:ext>
            </a:extLst>
          </p:cNvPr>
          <p:cNvGrpSpPr>
            <a:grpSpLocks/>
          </p:cNvGrpSpPr>
          <p:nvPr/>
        </p:nvGrpSpPr>
        <p:grpSpPr bwMode="auto">
          <a:xfrm>
            <a:off x="4068763" y="3051175"/>
            <a:ext cx="1354137" cy="427038"/>
            <a:chOff x="2229" y="714"/>
            <a:chExt cx="916" cy="511"/>
          </a:xfrm>
        </p:grpSpPr>
        <p:sp>
          <p:nvSpPr>
            <p:cNvPr id="6182" name="Rectangle 34">
              <a:extLst>
                <a:ext uri="{FF2B5EF4-FFF2-40B4-BE49-F238E27FC236}">
                  <a16:creationId xmlns:a16="http://schemas.microsoft.com/office/drawing/2014/main" id="{3EBC1765-9B95-4D5A-99D3-4E233C1B4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1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Step 2</a:t>
              </a:r>
            </a:p>
          </p:txBody>
        </p:sp>
        <p:sp>
          <p:nvSpPr>
            <p:cNvPr id="6183" name="Rectangle 35">
              <a:extLst>
                <a:ext uri="{FF2B5EF4-FFF2-40B4-BE49-F238E27FC236}">
                  <a16:creationId xmlns:a16="http://schemas.microsoft.com/office/drawing/2014/main" id="{0E92613C-F7C4-4016-904B-1EA12FD56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37D2ED97-2409-4A9A-BB3B-4C8F40AED0E5}"/>
              </a:ext>
            </a:extLst>
          </p:cNvPr>
          <p:cNvGrpSpPr>
            <a:grpSpLocks/>
          </p:cNvGrpSpPr>
          <p:nvPr/>
        </p:nvGrpSpPr>
        <p:grpSpPr bwMode="auto">
          <a:xfrm>
            <a:off x="3970338" y="4019550"/>
            <a:ext cx="1354137" cy="427038"/>
            <a:chOff x="2229" y="714"/>
            <a:chExt cx="916" cy="511"/>
          </a:xfrm>
        </p:grpSpPr>
        <p:sp>
          <p:nvSpPr>
            <p:cNvPr id="6180" name="Rectangle 34">
              <a:extLst>
                <a:ext uri="{FF2B5EF4-FFF2-40B4-BE49-F238E27FC236}">
                  <a16:creationId xmlns:a16="http://schemas.microsoft.com/office/drawing/2014/main" id="{FD6E77BA-2B2E-41EF-B2B9-C1A728FA8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1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Step 3</a:t>
              </a:r>
            </a:p>
          </p:txBody>
        </p:sp>
        <p:sp>
          <p:nvSpPr>
            <p:cNvPr id="6181" name="Rectangle 35">
              <a:extLst>
                <a:ext uri="{FF2B5EF4-FFF2-40B4-BE49-F238E27FC236}">
                  <a16:creationId xmlns:a16="http://schemas.microsoft.com/office/drawing/2014/main" id="{45F71BBE-9362-428B-8571-B52891288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5" name="Group 33">
            <a:extLst>
              <a:ext uri="{FF2B5EF4-FFF2-40B4-BE49-F238E27FC236}">
                <a16:creationId xmlns:a16="http://schemas.microsoft.com/office/drawing/2014/main" id="{50EE5087-85C6-4902-AE3A-FE1CC70047A3}"/>
              </a:ext>
            </a:extLst>
          </p:cNvPr>
          <p:cNvGrpSpPr>
            <a:grpSpLocks/>
          </p:cNvGrpSpPr>
          <p:nvPr/>
        </p:nvGrpSpPr>
        <p:grpSpPr bwMode="auto">
          <a:xfrm>
            <a:off x="3675063" y="4960938"/>
            <a:ext cx="1354137" cy="427037"/>
            <a:chOff x="2229" y="714"/>
            <a:chExt cx="916" cy="511"/>
          </a:xfrm>
        </p:grpSpPr>
        <p:sp>
          <p:nvSpPr>
            <p:cNvPr id="6178" name="Rectangle 34">
              <a:extLst>
                <a:ext uri="{FF2B5EF4-FFF2-40B4-BE49-F238E27FC236}">
                  <a16:creationId xmlns:a16="http://schemas.microsoft.com/office/drawing/2014/main" id="{92E63D13-80DF-4AA2-A77E-700EB424D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1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 Step 4</a:t>
              </a:r>
            </a:p>
          </p:txBody>
        </p:sp>
        <p:sp>
          <p:nvSpPr>
            <p:cNvPr id="6179" name="Rectangle 35">
              <a:extLst>
                <a:ext uri="{FF2B5EF4-FFF2-40B4-BE49-F238E27FC236}">
                  <a16:creationId xmlns:a16="http://schemas.microsoft.com/office/drawing/2014/main" id="{2BA06626-533E-4F26-ABB5-483106B40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F4508A90-E278-45A3-9963-1DCA3CBB671A}"/>
              </a:ext>
            </a:extLst>
          </p:cNvPr>
          <p:cNvSpPr/>
          <p:nvPr/>
        </p:nvSpPr>
        <p:spPr bwMode="auto">
          <a:xfrm flipH="1">
            <a:off x="5746377" y="1313329"/>
            <a:ext cx="1094400" cy="484094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Organ</a:t>
            </a:r>
            <a:endParaRPr lang="fr-CA" sz="1400" b="1" dirty="0">
              <a:solidFill>
                <a:schemeClr val="tx1"/>
              </a:solidFill>
            </a:endParaRPr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44AC6117-57A6-4E36-A74D-B068C0853953}"/>
              </a:ext>
            </a:extLst>
          </p:cNvPr>
          <p:cNvSpPr/>
          <p:nvPr/>
        </p:nvSpPr>
        <p:spPr bwMode="auto">
          <a:xfrm flipH="1">
            <a:off x="6974541" y="1313329"/>
            <a:ext cx="1094400" cy="484094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400" b="1" dirty="0">
                <a:solidFill>
                  <a:schemeClr val="tx1"/>
                </a:solidFill>
              </a:rPr>
              <a:t>Transporter</a:t>
            </a:r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802BBE1F-F3E2-44F5-854B-59FF1F212D8E}"/>
              </a:ext>
            </a:extLst>
          </p:cNvPr>
          <p:cNvSpPr/>
          <p:nvPr/>
        </p:nvSpPr>
        <p:spPr>
          <a:xfrm>
            <a:off x="3667125" y="1155700"/>
            <a:ext cx="1497013" cy="395288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>
              <a:defRPr/>
            </a:pPr>
            <a:r>
              <a:rPr lang="fr-CA" sz="1400" b="1" dirty="0">
                <a:solidFill>
                  <a:schemeClr val="tx1"/>
                </a:solidFill>
              </a:rPr>
              <a:t>D-Glucose</a:t>
            </a:r>
          </a:p>
        </p:txBody>
      </p:sp>
      <p:pic>
        <p:nvPicPr>
          <p:cNvPr id="6162" name="Image 22" descr="triangle.png">
            <a:extLst>
              <a:ext uri="{FF2B5EF4-FFF2-40B4-BE49-F238E27FC236}">
                <a16:creationId xmlns:a16="http://schemas.microsoft.com/office/drawing/2014/main" id="{9569FBDF-517E-4F42-B308-173FA15EF9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00000" flipV="1">
            <a:off x="3649662" y="1208088"/>
            <a:ext cx="206375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ube 23">
            <a:extLst>
              <a:ext uri="{FF2B5EF4-FFF2-40B4-BE49-F238E27FC236}">
                <a16:creationId xmlns:a16="http://schemas.microsoft.com/office/drawing/2014/main" id="{15EB62CD-EC9B-4578-90FA-320686D155CC}"/>
              </a:ext>
            </a:extLst>
          </p:cNvPr>
          <p:cNvSpPr/>
          <p:nvPr/>
        </p:nvSpPr>
        <p:spPr>
          <a:xfrm>
            <a:off x="5746750" y="1866900"/>
            <a:ext cx="1093788" cy="395288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>
              <a:defRPr/>
            </a:pPr>
            <a:r>
              <a:rPr lang="fr-CA" sz="1050" b="1" dirty="0">
                <a:solidFill>
                  <a:schemeClr val="tx1"/>
                </a:solidFill>
              </a:rPr>
              <a:t>Blood-</a:t>
            </a:r>
            <a:r>
              <a:rPr lang="fr-CA" sz="1050" b="1" dirty="0" err="1">
                <a:solidFill>
                  <a:schemeClr val="tx1"/>
                </a:solidFill>
              </a:rPr>
              <a:t>brain</a:t>
            </a:r>
            <a:endParaRPr lang="fr-CA" sz="1050" b="1" dirty="0">
              <a:solidFill>
                <a:schemeClr val="tx1"/>
              </a:solidFill>
            </a:endParaRPr>
          </a:p>
          <a:p>
            <a:pPr marL="88900"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barrier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5" name="Cube 24">
            <a:extLst>
              <a:ext uri="{FF2B5EF4-FFF2-40B4-BE49-F238E27FC236}">
                <a16:creationId xmlns:a16="http://schemas.microsoft.com/office/drawing/2014/main" id="{DA1A72A9-6369-41BE-AA49-E04AF8D0528A}"/>
              </a:ext>
            </a:extLst>
          </p:cNvPr>
          <p:cNvSpPr/>
          <p:nvPr/>
        </p:nvSpPr>
        <p:spPr>
          <a:xfrm>
            <a:off x="5746750" y="2332038"/>
            <a:ext cx="1093788" cy="393700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Brain</a:t>
            </a:r>
            <a:endParaRPr lang="fr-CA" sz="1400" b="1" dirty="0">
              <a:solidFill>
                <a:schemeClr val="tx1"/>
              </a:solidFill>
            </a:endParaRPr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5AA0CC9D-8E8B-4E10-BAB4-3CD96F89BD5E}"/>
              </a:ext>
            </a:extLst>
          </p:cNvPr>
          <p:cNvSpPr/>
          <p:nvPr/>
        </p:nvSpPr>
        <p:spPr>
          <a:xfrm>
            <a:off x="5746750" y="2795588"/>
            <a:ext cx="1093788" cy="395287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>
              <a:defRPr/>
            </a:pPr>
            <a:r>
              <a:rPr lang="fr-CA" sz="1400" b="1" dirty="0">
                <a:solidFill>
                  <a:schemeClr val="tx1"/>
                </a:solidFill>
              </a:rPr>
              <a:t>Intestine</a:t>
            </a: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528B9425-0CF5-4F60-BA53-45EF59744E3E}"/>
              </a:ext>
            </a:extLst>
          </p:cNvPr>
          <p:cNvSpPr/>
          <p:nvPr/>
        </p:nvSpPr>
        <p:spPr>
          <a:xfrm>
            <a:off x="5746750" y="3260725"/>
            <a:ext cx="1093788" cy="393700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Liver</a:t>
            </a:r>
            <a:endParaRPr lang="fr-CA" sz="1400" b="1" dirty="0">
              <a:solidFill>
                <a:schemeClr val="tx1"/>
              </a:solidFill>
            </a:endParaRPr>
          </a:p>
        </p:txBody>
      </p:sp>
      <p:sp>
        <p:nvSpPr>
          <p:cNvPr id="28" name="Cube 27">
            <a:extLst>
              <a:ext uri="{FF2B5EF4-FFF2-40B4-BE49-F238E27FC236}">
                <a16:creationId xmlns:a16="http://schemas.microsoft.com/office/drawing/2014/main" id="{B8970693-23D3-479B-B0D3-BBF77A955B3E}"/>
              </a:ext>
            </a:extLst>
          </p:cNvPr>
          <p:cNvSpPr/>
          <p:nvPr/>
        </p:nvSpPr>
        <p:spPr>
          <a:xfrm>
            <a:off x="5746750" y="3724275"/>
            <a:ext cx="1093788" cy="393700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>
              <a:defRPr/>
            </a:pPr>
            <a:r>
              <a:rPr lang="fr-CA" sz="1050" b="1" dirty="0">
                <a:solidFill>
                  <a:schemeClr val="tx1"/>
                </a:solidFill>
              </a:rPr>
              <a:t>Adipose tissue</a:t>
            </a:r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4A7F054A-89B0-4E4E-A22A-FE8C006DA9FD}"/>
              </a:ext>
            </a:extLst>
          </p:cNvPr>
          <p:cNvSpPr/>
          <p:nvPr/>
        </p:nvSpPr>
        <p:spPr>
          <a:xfrm>
            <a:off x="5746750" y="4187825"/>
            <a:ext cx="1093788" cy="395288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>
              <a:defRPr/>
            </a:pPr>
            <a:r>
              <a:rPr lang="fr-CA" sz="1400" b="1" dirty="0">
                <a:solidFill>
                  <a:schemeClr val="tx1"/>
                </a:solidFill>
              </a:rPr>
              <a:t>Muscle</a:t>
            </a:r>
          </a:p>
        </p:txBody>
      </p:sp>
      <p:sp>
        <p:nvSpPr>
          <p:cNvPr id="30" name="Cube 29">
            <a:extLst>
              <a:ext uri="{FF2B5EF4-FFF2-40B4-BE49-F238E27FC236}">
                <a16:creationId xmlns:a16="http://schemas.microsoft.com/office/drawing/2014/main" id="{4B18BE5C-5DCC-44FC-8C65-4D8844141CCC}"/>
              </a:ext>
            </a:extLst>
          </p:cNvPr>
          <p:cNvSpPr/>
          <p:nvPr/>
        </p:nvSpPr>
        <p:spPr>
          <a:xfrm>
            <a:off x="5746750" y="4652963"/>
            <a:ext cx="1093788" cy="393700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Pancreas</a:t>
            </a:r>
            <a:endParaRPr lang="fr-CA" sz="1400" b="1" dirty="0">
              <a:solidFill>
                <a:schemeClr val="tx1"/>
              </a:solidFill>
            </a:endParaRPr>
          </a:p>
        </p:txBody>
      </p:sp>
      <p:sp>
        <p:nvSpPr>
          <p:cNvPr id="31" name="Cube 30">
            <a:extLst>
              <a:ext uri="{FF2B5EF4-FFF2-40B4-BE49-F238E27FC236}">
                <a16:creationId xmlns:a16="http://schemas.microsoft.com/office/drawing/2014/main" id="{9CA80349-347E-496C-B8F6-89C025A17CC1}"/>
              </a:ext>
            </a:extLst>
          </p:cNvPr>
          <p:cNvSpPr/>
          <p:nvPr/>
        </p:nvSpPr>
        <p:spPr>
          <a:xfrm>
            <a:off x="6975475" y="1866900"/>
            <a:ext cx="1093788" cy="395288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>
              <a:defRPr/>
            </a:pPr>
            <a:r>
              <a:rPr lang="fr-CA" sz="1400" b="1" dirty="0">
                <a:solidFill>
                  <a:schemeClr val="tx1"/>
                </a:solidFill>
              </a:rPr>
              <a:t>GLUT 1</a:t>
            </a:r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CD41D973-0300-436D-B2F8-0BC00E1455B4}"/>
              </a:ext>
            </a:extLst>
          </p:cNvPr>
          <p:cNvSpPr/>
          <p:nvPr/>
        </p:nvSpPr>
        <p:spPr>
          <a:xfrm>
            <a:off x="6975475" y="2332038"/>
            <a:ext cx="1093788" cy="393700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>
              <a:defRPr/>
            </a:pPr>
            <a:r>
              <a:rPr lang="fr-CA" sz="1400" b="1" dirty="0">
                <a:solidFill>
                  <a:schemeClr val="tx1"/>
                </a:solidFill>
              </a:rPr>
              <a:t>GLUT 3</a:t>
            </a:r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A6BAA4EF-6C18-40F9-A7B2-CFDEFCDF085E}"/>
              </a:ext>
            </a:extLst>
          </p:cNvPr>
          <p:cNvSpPr/>
          <p:nvPr/>
        </p:nvSpPr>
        <p:spPr>
          <a:xfrm>
            <a:off x="6975475" y="2795588"/>
            <a:ext cx="1093788" cy="395287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>
              <a:defRPr/>
            </a:pPr>
            <a:r>
              <a:rPr lang="fr-CA" sz="1400" b="1" dirty="0">
                <a:solidFill>
                  <a:schemeClr val="tx1"/>
                </a:solidFill>
              </a:rPr>
              <a:t>GLUT 5</a:t>
            </a:r>
          </a:p>
        </p:txBody>
      </p:sp>
      <p:sp>
        <p:nvSpPr>
          <p:cNvPr id="34" name="Cube 33">
            <a:extLst>
              <a:ext uri="{FF2B5EF4-FFF2-40B4-BE49-F238E27FC236}">
                <a16:creationId xmlns:a16="http://schemas.microsoft.com/office/drawing/2014/main" id="{04651A91-2B6B-466A-B673-FABADA45CD8B}"/>
              </a:ext>
            </a:extLst>
          </p:cNvPr>
          <p:cNvSpPr/>
          <p:nvPr/>
        </p:nvSpPr>
        <p:spPr>
          <a:xfrm>
            <a:off x="6975475" y="3260725"/>
            <a:ext cx="1093788" cy="393700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>
              <a:defRPr/>
            </a:pPr>
            <a:r>
              <a:rPr lang="fr-CA" sz="1400" b="1" dirty="0">
                <a:solidFill>
                  <a:schemeClr val="tx1"/>
                </a:solidFill>
              </a:rPr>
              <a:t>GLUT 2</a:t>
            </a:r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16EF84B7-279E-4D73-A601-A15444077C6B}"/>
              </a:ext>
            </a:extLst>
          </p:cNvPr>
          <p:cNvSpPr/>
          <p:nvPr/>
        </p:nvSpPr>
        <p:spPr>
          <a:xfrm>
            <a:off x="6975475" y="4652963"/>
            <a:ext cx="1093788" cy="393700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>
              <a:defRPr/>
            </a:pPr>
            <a:r>
              <a:rPr lang="fr-CA" sz="1400" b="1" dirty="0">
                <a:solidFill>
                  <a:schemeClr val="tx1"/>
                </a:solidFill>
              </a:rPr>
              <a:t>GLUT 2</a:t>
            </a:r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3FB1EFFA-AE2F-4B08-851F-6FD93CBEA698}"/>
              </a:ext>
            </a:extLst>
          </p:cNvPr>
          <p:cNvSpPr/>
          <p:nvPr/>
        </p:nvSpPr>
        <p:spPr>
          <a:xfrm>
            <a:off x="6975475" y="3724275"/>
            <a:ext cx="1093788" cy="393700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050" b="1" dirty="0">
                <a:solidFill>
                  <a:schemeClr val="tx1"/>
                </a:solidFill>
              </a:rPr>
              <a:t> GLUT 4</a:t>
            </a:r>
            <a:r>
              <a:rPr lang="fr-CA" sz="1050" b="1" dirty="0">
                <a:solidFill>
                  <a:srgbClr val="C00000"/>
                </a:solidFill>
              </a:rPr>
              <a:t>*</a:t>
            </a:r>
          </a:p>
          <a:p>
            <a:pPr algn="ctr">
              <a:defRPr/>
            </a:pPr>
            <a:r>
              <a:rPr lang="fr-CA" sz="1050" b="1" dirty="0">
                <a:solidFill>
                  <a:schemeClr val="tx1"/>
                </a:solidFill>
              </a:rPr>
              <a:t>(GLUT 1)</a:t>
            </a:r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708379DA-15CE-4E0E-8D2D-48DAE8D448BE}"/>
              </a:ext>
            </a:extLst>
          </p:cNvPr>
          <p:cNvSpPr/>
          <p:nvPr/>
        </p:nvSpPr>
        <p:spPr>
          <a:xfrm>
            <a:off x="6975475" y="4187825"/>
            <a:ext cx="1093788" cy="395288"/>
          </a:xfrm>
          <a:prstGeom prst="cube">
            <a:avLst>
              <a:gd name="adj" fmla="val 4310"/>
            </a:avLst>
          </a:prstGeom>
          <a:solidFill>
            <a:schemeClr val="bg1">
              <a:alpha val="31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050" b="1" dirty="0">
                <a:solidFill>
                  <a:schemeClr val="tx1"/>
                </a:solidFill>
              </a:rPr>
              <a:t> GLUT 4</a:t>
            </a:r>
            <a:r>
              <a:rPr lang="fr-CA" sz="1050" b="1" dirty="0">
                <a:solidFill>
                  <a:srgbClr val="C00000"/>
                </a:solidFill>
              </a:rPr>
              <a:t>*</a:t>
            </a:r>
          </a:p>
          <a:p>
            <a:pPr algn="ctr">
              <a:defRPr/>
            </a:pPr>
            <a:r>
              <a:rPr lang="fr-CA" sz="1050" b="1" dirty="0">
                <a:solidFill>
                  <a:schemeClr val="tx1"/>
                </a:solidFill>
              </a:rPr>
              <a:t>(GLUT 1)</a:t>
            </a:r>
          </a:p>
        </p:txBody>
      </p:sp>
      <p:sp>
        <p:nvSpPr>
          <p:cNvPr id="6177" name="ZoneTexte 37">
            <a:extLst>
              <a:ext uri="{FF2B5EF4-FFF2-40B4-BE49-F238E27FC236}">
                <a16:creationId xmlns:a16="http://schemas.microsoft.com/office/drawing/2014/main" id="{5ED1E4EB-7248-416C-969A-97B2CD315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288" y="5118100"/>
            <a:ext cx="1450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>
                <a:solidFill>
                  <a:srgbClr val="C00000"/>
                </a:solidFill>
              </a:rPr>
              <a:t>*</a:t>
            </a:r>
            <a:r>
              <a:rPr lang="fr-CA" altLang="fr-FR" sz="1200" b="1"/>
              <a:t>Insulin-sensitive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59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GLUCOSE TRANSPORTERS (GLUT)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2022-11-30T16:21:20Z</dcterms:modified>
</cp:coreProperties>
</file>