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4FF"/>
    <a:srgbClr val="CCECFF"/>
    <a:srgbClr val="717171"/>
    <a:srgbClr val="333333"/>
    <a:srgbClr val="CCFF99"/>
    <a:srgbClr val="00FF00"/>
    <a:srgbClr val="99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F827E667-5F6B-4B2B-956A-39C7EF80AE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0CC2FC02-01E4-4FEA-8A28-0EBA6740427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69D6168A-C066-442C-B4F9-C95E8155AA6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25E730CF-269E-461D-961A-560C2302A45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48B1F7-E0AD-4C36-8F14-E913A6CB62B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7693CAAE-5635-4185-9FBF-44BAEC1D62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7E0A421-91F4-470C-BEF9-B1946CF4CBC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3A50110-CE54-4EEF-9E24-33FB6E4CFBB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558BE944-6697-4006-93FA-5CC31A2FD9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7A94ADC7-AD8E-4346-96A2-FF8DB1B17B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5FF01981-E16B-471F-938D-348787BF2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536C1F-9229-494F-951F-47C4AA1243C6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ADFC8AE0-B8D9-4D5B-BE5B-51B52306B6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6D6AC7D4-E941-4E6F-852E-0039207743E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50F3C5-815E-441B-9DBF-2551F9FF5B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2FB09B-CC9E-456E-8BDB-32E933C7E0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2BBB50-8F98-41F2-8006-57288F0DC71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2523D219-D511-4B9B-BB50-597CE1E85E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00024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81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8261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330723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46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443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3487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714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850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402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195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4098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7969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57F8D8FD-02B0-407A-A3AC-676FED6FFB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68B36522-A5FF-4B40-89B6-617A615830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931498C8-0DDD-47EA-8281-BB615C18A4A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C818F0D2-E77D-4430-8D51-B733450C75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3462BDA-CFE4-43A8-BE35-0C1208331A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6F4F0FF-E9DE-4C0F-A924-1A885C13C0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D3C4674D-69C1-43FF-8D69-9F45A0E6E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9D2ED7CF-0B88-4A96-B625-858B953C10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F8A0A936-19E5-4085-B270-85CFEA648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9" r:id="rId1"/>
    <p:sldLayoutId id="2147484138" r:id="rId2"/>
    <p:sldLayoutId id="2147484137" r:id="rId3"/>
    <p:sldLayoutId id="2147484136" r:id="rId4"/>
    <p:sldLayoutId id="2147484135" r:id="rId5"/>
    <p:sldLayoutId id="2147484134" r:id="rId6"/>
    <p:sldLayoutId id="2147484133" r:id="rId7"/>
    <p:sldLayoutId id="2147484132" r:id="rId8"/>
    <p:sldLayoutId id="2147484131" r:id="rId9"/>
    <p:sldLayoutId id="2147484130" r:id="rId10"/>
    <p:sldLayoutId id="2147484129" r:id="rId11"/>
    <p:sldLayoutId id="2147484128" r:id="rId12"/>
    <p:sldLayoutId id="21474841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3" descr="36-Glucose_Insulin_fig3-FILM_fond.png">
            <a:extLst>
              <a:ext uri="{FF2B5EF4-FFF2-40B4-BE49-F238E27FC236}">
                <a16:creationId xmlns:a16="http://schemas.microsoft.com/office/drawing/2014/main" id="{ADCBF799-6B4F-4BCA-989D-F431EC76C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re 1">
            <a:extLst>
              <a:ext uri="{FF2B5EF4-FFF2-40B4-BE49-F238E27FC236}">
                <a16:creationId xmlns:a16="http://schemas.microsoft.com/office/drawing/2014/main" id="{B0726F3B-3C71-448A-8FD4-04C578D6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6350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IMPACT OF INTRA-ABDOMINAL FAT ON PLASMA GLUCOSE-INSULIN HOMEOSTASIS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8196" name="Image 4" descr="legende.png">
            <a:extLst>
              <a:ext uri="{FF2B5EF4-FFF2-40B4-BE49-F238E27FC236}">
                <a16:creationId xmlns:a16="http://schemas.microsoft.com/office/drawing/2014/main" id="{2BA73A55-9850-4AB3-9318-1F72EE5F7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5226050"/>
            <a:ext cx="31273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ZoneTexte 21">
            <a:extLst>
              <a:ext uri="{FF2B5EF4-FFF2-40B4-BE49-F238E27FC236}">
                <a16:creationId xmlns:a16="http://schemas.microsoft.com/office/drawing/2014/main" id="{A6481028-BB6D-45A3-87A3-58C9C9C20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5210175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20267E3-8D02-4DA3-8662-605E8E89E2CE}"/>
              </a:ext>
            </a:extLst>
          </p:cNvPr>
          <p:cNvSpPr txBox="1"/>
          <p:nvPr/>
        </p:nvSpPr>
        <p:spPr>
          <a:xfrm>
            <a:off x="260350" y="5476875"/>
            <a:ext cx="3051175" cy="5778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b="1" dirty="0">
                <a:latin typeface="Arial" charset="0"/>
              </a:rPr>
              <a:t>1 different from non-obese subjects (p&lt;0.05)</a:t>
            </a:r>
          </a:p>
          <a:p>
            <a:pPr>
              <a:defRPr/>
            </a:pPr>
            <a:r>
              <a:rPr lang="en-US" sz="1050" b="1" dirty="0">
                <a:latin typeface="Arial" charset="0"/>
              </a:rPr>
              <a:t>2 different from obese subjects with</a:t>
            </a:r>
          </a:p>
          <a:p>
            <a:pPr>
              <a:defRPr/>
            </a:pPr>
            <a:r>
              <a:rPr lang="fr-CA" sz="1050" b="1" dirty="0">
                <a:latin typeface="Arial" charset="0"/>
              </a:rPr>
              <a:t>   </a:t>
            </a:r>
            <a:r>
              <a:rPr lang="fr-CA" sz="1050" b="1" dirty="0" err="1">
                <a:latin typeface="Arial" charset="0"/>
              </a:rPr>
              <a:t>low</a:t>
            </a:r>
            <a:r>
              <a:rPr lang="fr-CA" sz="1050" b="1" dirty="0">
                <a:latin typeface="Arial" charset="0"/>
              </a:rPr>
              <a:t> intra-abdominal fat (p&lt;0.05)</a:t>
            </a:r>
          </a:p>
        </p:txBody>
      </p:sp>
      <p:sp>
        <p:nvSpPr>
          <p:cNvPr id="8199" name="Rectangle 37">
            <a:extLst>
              <a:ext uri="{FF2B5EF4-FFF2-40B4-BE49-F238E27FC236}">
                <a16:creationId xmlns:a16="http://schemas.microsoft.com/office/drawing/2014/main" id="{452B1D3B-898C-4D80-AC2C-1CBA7A2B4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211888"/>
            <a:ext cx="4029075" cy="49688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Copyright© 1992 American Diabetes Association</a:t>
            </a:r>
          </a:p>
          <a:p>
            <a:pPr eaLnBrk="1" hangingPunct="1"/>
            <a:r>
              <a:rPr lang="fr-CA" altLang="fr-FR" sz="1000"/>
              <a:t>From Diabetes</a:t>
            </a:r>
            <a:r>
              <a:rPr lang="fr-CA" altLang="fr-FR" sz="1000" baseline="30000"/>
              <a:t>®</a:t>
            </a:r>
            <a:r>
              <a:rPr lang="fr-CA" altLang="fr-FR" sz="1000"/>
              <a:t>, vol. 41, 1992; 826-834</a:t>
            </a:r>
          </a:p>
          <a:p>
            <a:pPr eaLnBrk="1" hangingPunct="1"/>
            <a:r>
              <a:rPr lang="en-US" altLang="fr-FR" sz="1000"/>
              <a:t>Reprinted with permission from the American Diabetes Association</a:t>
            </a:r>
            <a:endParaRPr lang="fr-CA" altLang="fr-FR" sz="1000"/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4C7F21E8-5F3A-4968-B1C5-86A106A592C1}"/>
              </a:ext>
            </a:extLst>
          </p:cNvPr>
          <p:cNvGrpSpPr>
            <a:grpSpLocks/>
          </p:cNvGrpSpPr>
          <p:nvPr/>
        </p:nvGrpSpPr>
        <p:grpSpPr bwMode="auto">
          <a:xfrm>
            <a:off x="760413" y="1087438"/>
            <a:ext cx="1749425" cy="382587"/>
            <a:chOff x="2229" y="714"/>
            <a:chExt cx="916" cy="511"/>
          </a:xfrm>
        </p:grpSpPr>
        <p:sp>
          <p:nvSpPr>
            <p:cNvPr id="8221" name="Rectangle 34">
              <a:extLst>
                <a:ext uri="{FF2B5EF4-FFF2-40B4-BE49-F238E27FC236}">
                  <a16:creationId xmlns:a16="http://schemas.microsoft.com/office/drawing/2014/main" id="{F3A03B93-983E-4042-8EB2-998E94626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300" b="1"/>
                <a:t>Glucose (mmol/l)</a:t>
              </a:r>
            </a:p>
          </p:txBody>
        </p:sp>
        <p:sp>
          <p:nvSpPr>
            <p:cNvPr id="8222" name="Rectangle 35">
              <a:extLst>
                <a:ext uri="{FF2B5EF4-FFF2-40B4-BE49-F238E27FC236}">
                  <a16:creationId xmlns:a16="http://schemas.microsoft.com/office/drawing/2014/main" id="{A07F02E8-AB62-4902-BB3B-E7118D292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186E9C90-13FC-4940-9DAD-35A8574F753A}"/>
              </a:ext>
            </a:extLst>
          </p:cNvPr>
          <p:cNvGrpSpPr>
            <a:grpSpLocks/>
          </p:cNvGrpSpPr>
          <p:nvPr/>
        </p:nvGrpSpPr>
        <p:grpSpPr bwMode="auto">
          <a:xfrm>
            <a:off x="5322888" y="1042988"/>
            <a:ext cx="1751012" cy="382587"/>
            <a:chOff x="2229" y="714"/>
            <a:chExt cx="916" cy="511"/>
          </a:xfrm>
        </p:grpSpPr>
        <p:sp>
          <p:nvSpPr>
            <p:cNvPr id="8219" name="Rectangle 34">
              <a:extLst>
                <a:ext uri="{FF2B5EF4-FFF2-40B4-BE49-F238E27FC236}">
                  <a16:creationId xmlns:a16="http://schemas.microsoft.com/office/drawing/2014/main" id="{C2C8E049-B132-4BD7-A63D-0DE138B70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714"/>
              <a:ext cx="912" cy="5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920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300" b="1"/>
                <a:t>Insulin (pmol/l)</a:t>
              </a:r>
            </a:p>
          </p:txBody>
        </p:sp>
        <p:sp>
          <p:nvSpPr>
            <p:cNvPr id="8220" name="Rectangle 35">
              <a:extLst>
                <a:ext uri="{FF2B5EF4-FFF2-40B4-BE49-F238E27FC236}">
                  <a16:creationId xmlns:a16="http://schemas.microsoft.com/office/drawing/2014/main" id="{EF5E1B75-1E4B-4265-A790-0DC68535B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" y="715"/>
              <a:ext cx="42" cy="510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000" b="1"/>
            </a:p>
          </p:txBody>
        </p:sp>
      </p:grpSp>
      <p:sp>
        <p:nvSpPr>
          <p:cNvPr id="8202" name="ZoneTexte 14">
            <a:extLst>
              <a:ext uri="{FF2B5EF4-FFF2-40B4-BE49-F238E27FC236}">
                <a16:creationId xmlns:a16="http://schemas.microsoft.com/office/drawing/2014/main" id="{49D1208C-793C-4087-A9E2-E8DCE7C9E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1838" y="1568450"/>
            <a:ext cx="12350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Glucose area</a:t>
            </a:r>
          </a:p>
        </p:txBody>
      </p:sp>
      <p:sp>
        <p:nvSpPr>
          <p:cNvPr id="8203" name="ZoneTexte 15">
            <a:extLst>
              <a:ext uri="{FF2B5EF4-FFF2-40B4-BE49-F238E27FC236}">
                <a16:creationId xmlns:a16="http://schemas.microsoft.com/office/drawing/2014/main" id="{8768F319-520C-423A-88FD-E8A904722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1497013"/>
            <a:ext cx="11144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/>
              <a:t>Insulin area</a:t>
            </a:r>
          </a:p>
        </p:txBody>
      </p:sp>
      <p:sp>
        <p:nvSpPr>
          <p:cNvPr id="8204" name="ZoneTexte 16">
            <a:extLst>
              <a:ext uri="{FF2B5EF4-FFF2-40B4-BE49-F238E27FC236}">
                <a16:creationId xmlns:a16="http://schemas.microsoft.com/office/drawing/2014/main" id="{AC4B4A5F-8F28-4816-A01E-EE95344E7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025" y="4195763"/>
            <a:ext cx="16430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Time (minutes)</a:t>
            </a:r>
          </a:p>
        </p:txBody>
      </p:sp>
      <p:sp>
        <p:nvSpPr>
          <p:cNvPr id="8205" name="ZoneTexte 17">
            <a:extLst>
              <a:ext uri="{FF2B5EF4-FFF2-40B4-BE49-F238E27FC236}">
                <a16:creationId xmlns:a16="http://schemas.microsoft.com/office/drawing/2014/main" id="{F1A95FC6-6723-4D55-8FF7-91BED6785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538" y="4203700"/>
            <a:ext cx="16430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Time (minutes)</a:t>
            </a: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A7340CD8-B5EB-4674-8F46-14F426595ADC}"/>
              </a:ext>
            </a:extLst>
          </p:cNvPr>
          <p:cNvSpPr/>
          <p:nvPr/>
        </p:nvSpPr>
        <p:spPr>
          <a:xfrm flipH="1">
            <a:off x="1155700" y="4670425"/>
            <a:ext cx="7029450" cy="484188"/>
          </a:xfrm>
          <a:prstGeom prst="snip1Rect">
            <a:avLst>
              <a:gd name="adj" fmla="val 8975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50B330B0-A2B0-4812-966E-9459A895B0C2}"/>
              </a:ext>
            </a:extLst>
          </p:cNvPr>
          <p:cNvSpPr/>
          <p:nvPr/>
        </p:nvSpPr>
        <p:spPr>
          <a:xfrm flipH="1">
            <a:off x="1219199" y="4733164"/>
            <a:ext cx="2259105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>
              <a:defRPr/>
            </a:pPr>
            <a:r>
              <a:rPr lang="fr-CA" sz="1400" b="1" kern="100" dirty="0">
                <a:solidFill>
                  <a:schemeClr val="tx1"/>
                </a:solidFill>
              </a:rPr>
              <a:t>Non-obese</a:t>
            </a:r>
          </a:p>
        </p:txBody>
      </p:sp>
      <p:pic>
        <p:nvPicPr>
          <p:cNvPr id="8210" name="Image 21" descr="marque_verte_dégradé.png">
            <a:extLst>
              <a:ext uri="{FF2B5EF4-FFF2-40B4-BE49-F238E27FC236}">
                <a16:creationId xmlns:a16="http://schemas.microsoft.com/office/drawing/2014/main" id="{6F6F45BA-5275-4B55-AE33-6E47DE212A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4806950"/>
            <a:ext cx="222250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gner un rectangle à un seul coin 22">
            <a:extLst>
              <a:ext uri="{FF2B5EF4-FFF2-40B4-BE49-F238E27FC236}">
                <a16:creationId xmlns:a16="http://schemas.microsoft.com/office/drawing/2014/main" id="{AED2E5A6-4307-405F-A6FC-00C4547A2FD9}"/>
              </a:ext>
            </a:extLst>
          </p:cNvPr>
          <p:cNvSpPr/>
          <p:nvPr/>
        </p:nvSpPr>
        <p:spPr>
          <a:xfrm flipH="1">
            <a:off x="3550022" y="4733164"/>
            <a:ext cx="2259105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268288">
              <a:defRPr/>
            </a:pPr>
            <a:r>
              <a:rPr lang="fr-CA" sz="950" b="1" dirty="0">
                <a:solidFill>
                  <a:schemeClr val="tx1"/>
                </a:solidFill>
              </a:rPr>
              <a:t>Obese </a:t>
            </a:r>
            <a:r>
              <a:rPr lang="fr-CA" sz="950" b="1" dirty="0" err="1">
                <a:solidFill>
                  <a:schemeClr val="tx1"/>
                </a:solidFill>
              </a:rPr>
              <a:t>with</a:t>
            </a:r>
            <a:r>
              <a:rPr lang="fr-CA" sz="950" b="1" dirty="0">
                <a:solidFill>
                  <a:schemeClr val="tx1"/>
                </a:solidFill>
              </a:rPr>
              <a:t> </a:t>
            </a:r>
            <a:r>
              <a:rPr lang="fr-CA" sz="950" b="1" dirty="0" err="1">
                <a:solidFill>
                  <a:schemeClr val="tx1"/>
                </a:solidFill>
              </a:rPr>
              <a:t>low</a:t>
            </a:r>
            <a:r>
              <a:rPr lang="fr-CA" sz="950" b="1" dirty="0">
                <a:solidFill>
                  <a:schemeClr val="tx1"/>
                </a:solidFill>
              </a:rPr>
              <a:t> intra-abdominal fat accumulation</a:t>
            </a:r>
            <a:endParaRPr lang="fr-CA" sz="950" b="1" kern="100" dirty="0">
              <a:solidFill>
                <a:schemeClr val="tx1"/>
              </a:solidFill>
            </a:endParaRPr>
          </a:p>
        </p:txBody>
      </p:sp>
      <p:pic>
        <p:nvPicPr>
          <p:cNvPr id="8214" name="Image 23" descr="marque_jaune_dégradée.png">
            <a:extLst>
              <a:ext uri="{FF2B5EF4-FFF2-40B4-BE49-F238E27FC236}">
                <a16:creationId xmlns:a16="http://schemas.microsoft.com/office/drawing/2014/main" id="{518AB4AB-3C88-4D9F-ADD3-52B514BADD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8" y="4808538"/>
            <a:ext cx="2286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ogner un rectangle à un seul coin 24">
            <a:extLst>
              <a:ext uri="{FF2B5EF4-FFF2-40B4-BE49-F238E27FC236}">
                <a16:creationId xmlns:a16="http://schemas.microsoft.com/office/drawing/2014/main" id="{53B4CD34-5B20-44AB-9DAD-A15B4B7809EE}"/>
              </a:ext>
            </a:extLst>
          </p:cNvPr>
          <p:cNvSpPr/>
          <p:nvPr/>
        </p:nvSpPr>
        <p:spPr>
          <a:xfrm flipH="1">
            <a:off x="5880846" y="4733164"/>
            <a:ext cx="2259105" cy="358990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268288">
              <a:defRPr/>
            </a:pPr>
            <a:r>
              <a:rPr lang="fr-CA" sz="950" b="1" dirty="0">
                <a:solidFill>
                  <a:schemeClr val="tx1"/>
                </a:solidFill>
              </a:rPr>
              <a:t>Obese </a:t>
            </a:r>
            <a:r>
              <a:rPr lang="fr-CA" sz="950" b="1" dirty="0" err="1">
                <a:solidFill>
                  <a:schemeClr val="tx1"/>
                </a:solidFill>
              </a:rPr>
              <a:t>with</a:t>
            </a:r>
            <a:r>
              <a:rPr lang="fr-CA" sz="950" b="1" dirty="0">
                <a:solidFill>
                  <a:schemeClr val="tx1"/>
                </a:solidFill>
              </a:rPr>
              <a:t> </a:t>
            </a:r>
            <a:r>
              <a:rPr lang="fr-CA" sz="950" b="1" dirty="0" err="1">
                <a:solidFill>
                  <a:schemeClr val="tx1"/>
                </a:solidFill>
              </a:rPr>
              <a:t>high</a:t>
            </a:r>
            <a:r>
              <a:rPr lang="fr-CA" sz="950" b="1" dirty="0">
                <a:solidFill>
                  <a:schemeClr val="tx1"/>
                </a:solidFill>
              </a:rPr>
              <a:t> intra-abdominal fat accumulation</a:t>
            </a:r>
            <a:endParaRPr lang="fr-CA" sz="950" b="1" kern="100" dirty="0">
              <a:solidFill>
                <a:schemeClr val="tx1"/>
              </a:solidFill>
            </a:endParaRPr>
          </a:p>
        </p:txBody>
      </p:sp>
      <p:pic>
        <p:nvPicPr>
          <p:cNvPr id="8218" name="Image 25" descr="marque_rouge_dégradé_2.png">
            <a:extLst>
              <a:ext uri="{FF2B5EF4-FFF2-40B4-BE49-F238E27FC236}">
                <a16:creationId xmlns:a16="http://schemas.microsoft.com/office/drawing/2014/main" id="{585C948E-EC1E-44AB-A93F-FDF49C3BC6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4808538"/>
            <a:ext cx="220662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7602</TotalTime>
  <Words>95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IMPACT OF INTRA-ABDOMINAL FAT ON PLASMA GLUCOSE-INSULIN HOMEOSTASIS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510</cp:revision>
  <dcterms:created xsi:type="dcterms:W3CDTF">2007-08-27T23:55:38Z</dcterms:created>
  <dcterms:modified xsi:type="dcterms:W3CDTF">2022-11-30T18:08:53Z</dcterms:modified>
</cp:coreProperties>
</file>