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446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619940F3-FFCF-4CAC-B56A-EAACFC1355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0BF00EE1-6133-48F0-B975-7C262EC86A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803EA313-D231-45E4-ABF0-0168821693D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BB4551CB-1F6E-4154-A2FA-5D9D650332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F2E31EED-4A6C-4147-BABA-BC09566A84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0C186493-0015-4B88-8BEA-A7CB9CBAEB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C8804C2D-4EB5-4F1E-A9BE-715F72E12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5F30DB31-100E-49BD-AC4F-46B4CDBE8A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0550CED5-E07E-492D-B141-968061646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3" descr="7-Physical Activity_F1-FILM_fond.png">
            <a:extLst>
              <a:ext uri="{FF2B5EF4-FFF2-40B4-BE49-F238E27FC236}">
                <a16:creationId xmlns:a16="http://schemas.microsoft.com/office/drawing/2014/main" id="{61C7B015-2270-4ACE-AE4E-267F0D8BC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8" y="2227263"/>
            <a:ext cx="4019550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3">
            <a:extLst>
              <a:ext uri="{FF2B5EF4-FFF2-40B4-BE49-F238E27FC236}">
                <a16:creationId xmlns:a16="http://schemas.microsoft.com/office/drawing/2014/main" id="{4DF02669-0830-4DD6-A604-045DC1E937AE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4025900"/>
            <a:ext cx="2163763" cy="312738"/>
            <a:chOff x="2188" y="863"/>
            <a:chExt cx="1512" cy="389"/>
          </a:xfrm>
        </p:grpSpPr>
        <p:sp>
          <p:nvSpPr>
            <p:cNvPr id="12" name="Rectangle 34">
              <a:extLst>
                <a:ext uri="{FF2B5EF4-FFF2-40B4-BE49-F238E27FC236}">
                  <a16:creationId xmlns:a16="http://schemas.microsoft.com/office/drawing/2014/main" id="{ABEF67AB-26D5-4F39-8811-BA1968563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50" b="1" dirty="0">
                  <a:latin typeface="+mn-lt"/>
                </a:rPr>
                <a:t>Thrombosis </a:t>
              </a:r>
            </a:p>
          </p:txBody>
        </p:sp>
        <p:sp>
          <p:nvSpPr>
            <p:cNvPr id="13" name="Rectangle 35">
              <a:extLst>
                <a:ext uri="{FF2B5EF4-FFF2-40B4-BE49-F238E27FC236}">
                  <a16:creationId xmlns:a16="http://schemas.microsoft.com/office/drawing/2014/main" id="{1964AE7E-76DF-4DDF-95C1-618500412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5"/>
              <a:ext cx="30" cy="385"/>
            </a:xfrm>
            <a:prstGeom prst="rect">
              <a:avLst/>
            </a:prstGeom>
            <a:solidFill>
              <a:srgbClr val="B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50" b="1">
                <a:latin typeface="+mn-lt"/>
              </a:endParaRPr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57FAE9F6-604B-4DD7-8F02-8CB53424FB18}"/>
              </a:ext>
            </a:extLst>
          </p:cNvPr>
          <p:cNvGrpSpPr>
            <a:grpSpLocks/>
          </p:cNvGrpSpPr>
          <p:nvPr/>
        </p:nvGrpSpPr>
        <p:grpSpPr bwMode="auto">
          <a:xfrm>
            <a:off x="6765925" y="4043363"/>
            <a:ext cx="2163763" cy="312737"/>
            <a:chOff x="2188" y="863"/>
            <a:chExt cx="1512" cy="389"/>
          </a:xfrm>
        </p:grpSpPr>
        <p:sp>
          <p:nvSpPr>
            <p:cNvPr id="24" name="Rectangle 34">
              <a:extLst>
                <a:ext uri="{FF2B5EF4-FFF2-40B4-BE49-F238E27FC236}">
                  <a16:creationId xmlns:a16="http://schemas.microsoft.com/office/drawing/2014/main" id="{69E148A0-1E3F-4A04-AA80-697A57127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50" b="1" dirty="0">
                  <a:latin typeface="+mn-lt"/>
                </a:rPr>
                <a:t>Systemic Inflammation </a:t>
              </a:r>
            </a:p>
          </p:txBody>
        </p:sp>
        <p:sp>
          <p:nvSpPr>
            <p:cNvPr id="25" name="Rectangle 35">
              <a:extLst>
                <a:ext uri="{FF2B5EF4-FFF2-40B4-BE49-F238E27FC236}">
                  <a16:creationId xmlns:a16="http://schemas.microsoft.com/office/drawing/2014/main" id="{EA6EDCD4-8A15-457B-9CDC-C83794FDC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5"/>
              <a:ext cx="30" cy="385"/>
            </a:xfrm>
            <a:prstGeom prst="rect">
              <a:avLst/>
            </a:prstGeom>
            <a:solidFill>
              <a:srgbClr val="B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50" b="1">
                <a:latin typeface="+mn-lt"/>
              </a:endParaRPr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B4E78808-BB84-4774-AAF0-E0E0584211A0}"/>
              </a:ext>
            </a:extLst>
          </p:cNvPr>
          <p:cNvGrpSpPr>
            <a:grpSpLocks/>
          </p:cNvGrpSpPr>
          <p:nvPr/>
        </p:nvGrpSpPr>
        <p:grpSpPr bwMode="auto">
          <a:xfrm>
            <a:off x="6783388" y="2339975"/>
            <a:ext cx="2163762" cy="314325"/>
            <a:chOff x="2188" y="863"/>
            <a:chExt cx="1512" cy="389"/>
          </a:xfrm>
        </p:grpSpPr>
        <p:sp>
          <p:nvSpPr>
            <p:cNvPr id="27" name="Rectangle 34">
              <a:extLst>
                <a:ext uri="{FF2B5EF4-FFF2-40B4-BE49-F238E27FC236}">
                  <a16:creationId xmlns:a16="http://schemas.microsoft.com/office/drawing/2014/main" id="{2F30B3ED-B66D-4A1C-AD99-D20F35F07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50" b="1" dirty="0">
                  <a:latin typeface="+mn-lt"/>
                </a:rPr>
                <a:t>Hypertension </a:t>
              </a:r>
            </a:p>
          </p:txBody>
        </p:sp>
        <p:sp>
          <p:nvSpPr>
            <p:cNvPr id="28" name="Rectangle 35">
              <a:extLst>
                <a:ext uri="{FF2B5EF4-FFF2-40B4-BE49-F238E27FC236}">
                  <a16:creationId xmlns:a16="http://schemas.microsoft.com/office/drawing/2014/main" id="{06B62CA3-CF14-4FAB-AF60-F6A84DB71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5"/>
              <a:ext cx="30" cy="385"/>
            </a:xfrm>
            <a:prstGeom prst="rect">
              <a:avLst/>
            </a:prstGeom>
            <a:solidFill>
              <a:srgbClr val="B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50" b="1">
                <a:latin typeface="+mn-lt"/>
              </a:endParaRPr>
            </a:p>
          </p:txBody>
        </p:sp>
      </p:grpSp>
      <p:grpSp>
        <p:nvGrpSpPr>
          <p:cNvPr id="5" name="Group 33">
            <a:extLst>
              <a:ext uri="{FF2B5EF4-FFF2-40B4-BE49-F238E27FC236}">
                <a16:creationId xmlns:a16="http://schemas.microsoft.com/office/drawing/2014/main" id="{51A86892-F27C-4444-BE74-A325CE967B26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2339975"/>
            <a:ext cx="2163763" cy="314325"/>
            <a:chOff x="2188" y="863"/>
            <a:chExt cx="1512" cy="389"/>
          </a:xfrm>
        </p:grpSpPr>
        <p:sp>
          <p:nvSpPr>
            <p:cNvPr id="30" name="Rectangle 34">
              <a:extLst>
                <a:ext uri="{FF2B5EF4-FFF2-40B4-BE49-F238E27FC236}">
                  <a16:creationId xmlns:a16="http://schemas.microsoft.com/office/drawing/2014/main" id="{ADC58EAC-6A75-4860-AADE-77540A6B3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50" b="1" dirty="0">
                  <a:latin typeface="+mn-lt"/>
                </a:rPr>
                <a:t>Abdominal Obesity </a:t>
              </a:r>
            </a:p>
          </p:txBody>
        </p:sp>
        <p:sp>
          <p:nvSpPr>
            <p:cNvPr id="31" name="Rectangle 35">
              <a:extLst>
                <a:ext uri="{FF2B5EF4-FFF2-40B4-BE49-F238E27FC236}">
                  <a16:creationId xmlns:a16="http://schemas.microsoft.com/office/drawing/2014/main" id="{2E0E9B29-17BA-4A0A-9730-E3174D961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5"/>
              <a:ext cx="30" cy="385"/>
            </a:xfrm>
            <a:prstGeom prst="rect">
              <a:avLst/>
            </a:prstGeom>
            <a:solidFill>
              <a:srgbClr val="B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50" b="1">
                <a:latin typeface="+mn-lt"/>
              </a:endParaRPr>
            </a:p>
          </p:txBody>
        </p:sp>
      </p:grpSp>
      <p:grpSp>
        <p:nvGrpSpPr>
          <p:cNvPr id="6" name="Group 33">
            <a:extLst>
              <a:ext uri="{FF2B5EF4-FFF2-40B4-BE49-F238E27FC236}">
                <a16:creationId xmlns:a16="http://schemas.microsoft.com/office/drawing/2014/main" id="{B6FAD64D-044D-4730-A2FF-FA685921A3EF}"/>
              </a:ext>
            </a:extLst>
          </p:cNvPr>
          <p:cNvGrpSpPr>
            <a:grpSpLocks/>
          </p:cNvGrpSpPr>
          <p:nvPr/>
        </p:nvGrpSpPr>
        <p:grpSpPr bwMode="auto">
          <a:xfrm>
            <a:off x="4865688" y="927100"/>
            <a:ext cx="2163762" cy="314325"/>
            <a:chOff x="2188" y="863"/>
            <a:chExt cx="1512" cy="389"/>
          </a:xfrm>
        </p:grpSpPr>
        <p:sp>
          <p:nvSpPr>
            <p:cNvPr id="33" name="Rectangle 34">
              <a:extLst>
                <a:ext uri="{FF2B5EF4-FFF2-40B4-BE49-F238E27FC236}">
                  <a16:creationId xmlns:a16="http://schemas.microsoft.com/office/drawing/2014/main" id="{FD123B68-FC4F-4863-BF62-99221E554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50" b="1" dirty="0" err="1">
                  <a:latin typeface="+mn-lt"/>
                </a:rPr>
                <a:t>Atherogenic</a:t>
              </a:r>
              <a:r>
                <a:rPr lang="en-US" sz="1250" b="1" dirty="0">
                  <a:latin typeface="+mn-lt"/>
                </a:rPr>
                <a:t> </a:t>
              </a:r>
              <a:r>
                <a:rPr lang="en-US" sz="1250" b="1" dirty="0" err="1">
                  <a:latin typeface="+mn-lt"/>
                </a:rPr>
                <a:t>Dyslipidemia</a:t>
              </a:r>
              <a:r>
                <a:rPr lang="en-US" sz="1250" b="1" dirty="0">
                  <a:latin typeface="+mn-lt"/>
                </a:rPr>
                <a:t> </a:t>
              </a:r>
            </a:p>
          </p:txBody>
        </p:sp>
        <p:sp>
          <p:nvSpPr>
            <p:cNvPr id="34" name="Rectangle 35">
              <a:extLst>
                <a:ext uri="{FF2B5EF4-FFF2-40B4-BE49-F238E27FC236}">
                  <a16:creationId xmlns:a16="http://schemas.microsoft.com/office/drawing/2014/main" id="{96E3CAC4-4AC1-44FE-9384-E31F4D90D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5"/>
              <a:ext cx="30" cy="385"/>
            </a:xfrm>
            <a:prstGeom prst="rect">
              <a:avLst/>
            </a:prstGeom>
            <a:solidFill>
              <a:srgbClr val="B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50" b="1">
                <a:latin typeface="+mn-lt"/>
              </a:endParaRPr>
            </a:p>
          </p:txBody>
        </p:sp>
      </p:grpSp>
      <p:grpSp>
        <p:nvGrpSpPr>
          <p:cNvPr id="7" name="Group 33">
            <a:extLst>
              <a:ext uri="{FF2B5EF4-FFF2-40B4-BE49-F238E27FC236}">
                <a16:creationId xmlns:a16="http://schemas.microsoft.com/office/drawing/2014/main" id="{40752B71-509A-4FB6-BA19-D9889CA7A652}"/>
              </a:ext>
            </a:extLst>
          </p:cNvPr>
          <p:cNvGrpSpPr>
            <a:grpSpLocks/>
          </p:cNvGrpSpPr>
          <p:nvPr/>
        </p:nvGrpSpPr>
        <p:grpSpPr bwMode="auto">
          <a:xfrm>
            <a:off x="2363788" y="927100"/>
            <a:ext cx="2163762" cy="314325"/>
            <a:chOff x="2188" y="863"/>
            <a:chExt cx="1512" cy="389"/>
          </a:xfrm>
        </p:grpSpPr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8E11F0C8-F2C3-4807-B795-626247150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50" b="1" dirty="0">
                  <a:latin typeface="+mn-lt"/>
                </a:rPr>
                <a:t>Insulin Resistance </a:t>
              </a:r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FE390CA9-970B-4BEB-9D6C-E12E3F377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5"/>
              <a:ext cx="30" cy="385"/>
            </a:xfrm>
            <a:prstGeom prst="rect">
              <a:avLst/>
            </a:prstGeom>
            <a:solidFill>
              <a:srgbClr val="B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50" b="1">
                <a:latin typeface="+mn-lt"/>
              </a:endParaRPr>
            </a:p>
          </p:txBody>
        </p:sp>
      </p:grpSp>
      <p:sp>
        <p:nvSpPr>
          <p:cNvPr id="38" name="Rogner un rectangle avec un coin diagonal 37">
            <a:extLst>
              <a:ext uri="{FF2B5EF4-FFF2-40B4-BE49-F238E27FC236}">
                <a16:creationId xmlns:a16="http://schemas.microsoft.com/office/drawing/2014/main" id="{411E77B3-657D-4D25-B9EF-3797BB55B050}"/>
              </a:ext>
            </a:extLst>
          </p:cNvPr>
          <p:cNvSpPr/>
          <p:nvPr/>
        </p:nvSpPr>
        <p:spPr>
          <a:xfrm>
            <a:off x="1196975" y="5503863"/>
            <a:ext cx="6750050" cy="655637"/>
          </a:xfrm>
          <a:prstGeom prst="snip2DiagRect">
            <a:avLst>
              <a:gd name="adj1" fmla="val 34616"/>
              <a:gd name="adj2" fmla="val 0"/>
            </a:avLst>
          </a:prstGeom>
          <a:solidFill>
            <a:schemeClr val="bg1">
              <a:alpha val="33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Moderate intensity endurance exercise on most days of the week</a:t>
            </a:r>
            <a:endParaRPr lang="fr-CA" sz="1600" b="1" dirty="0">
              <a:solidFill>
                <a:schemeClr val="tx1"/>
              </a:solidFill>
            </a:endParaRPr>
          </a:p>
        </p:txBody>
      </p:sp>
      <p:sp>
        <p:nvSpPr>
          <p:cNvPr id="2058" name="Titre 35">
            <a:extLst>
              <a:ext uri="{FF2B5EF4-FFF2-40B4-BE49-F238E27FC236}">
                <a16:creationId xmlns:a16="http://schemas.microsoft.com/office/drawing/2014/main" id="{7FC02059-47E4-4683-8B9E-16F8B27B7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9050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IMPROVEMENTS IN CARDIOMETABOLIC RISK FACTORS</a:t>
            </a:r>
            <a:br>
              <a:rPr lang="en-US" altLang="fr-FR" sz="2000">
                <a:solidFill>
                  <a:schemeClr val="tx1"/>
                </a:solidFill>
              </a:rPr>
            </a:br>
            <a:r>
              <a:rPr lang="fr-CA" altLang="fr-FR" sz="2000">
                <a:solidFill>
                  <a:schemeClr val="tx1"/>
                </a:solidFill>
              </a:rPr>
              <a:t>INDUCED BY REGULAR EXERCISE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78EC5B8A-7BC9-493B-BD29-35BD0722407C}"/>
              </a:ext>
            </a:extLst>
          </p:cNvPr>
          <p:cNvSpPr/>
          <p:nvPr/>
        </p:nvSpPr>
        <p:spPr>
          <a:xfrm>
            <a:off x="266700" y="2697163"/>
            <a:ext cx="2163763" cy="879475"/>
          </a:xfrm>
          <a:prstGeom prst="cube">
            <a:avLst>
              <a:gd name="adj" fmla="val 3678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A 30% </a:t>
            </a:r>
            <a:r>
              <a:rPr lang="fr-CA" sz="1050" b="1" dirty="0" err="1">
                <a:solidFill>
                  <a:schemeClr val="tx1"/>
                </a:solidFill>
              </a:rPr>
              <a:t>reduction</a:t>
            </a:r>
            <a:r>
              <a:rPr lang="fr-CA" sz="1050" b="1" dirty="0">
                <a:solidFill>
                  <a:schemeClr val="tx1"/>
                </a:solidFill>
              </a:rPr>
              <a:t> in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intra-abdominal fat</a:t>
            </a:r>
          </a:p>
        </p:txBody>
      </p:sp>
      <p:sp>
        <p:nvSpPr>
          <p:cNvPr id="41" name="Cube 40">
            <a:extLst>
              <a:ext uri="{FF2B5EF4-FFF2-40B4-BE49-F238E27FC236}">
                <a16:creationId xmlns:a16="http://schemas.microsoft.com/office/drawing/2014/main" id="{9F7833EE-91FC-41CF-AA08-0F0A27F320AB}"/>
              </a:ext>
            </a:extLst>
          </p:cNvPr>
          <p:cNvSpPr/>
          <p:nvPr/>
        </p:nvSpPr>
        <p:spPr>
          <a:xfrm>
            <a:off x="266700" y="4383088"/>
            <a:ext cx="2163763" cy="879475"/>
          </a:xfrm>
          <a:prstGeom prst="cube">
            <a:avLst>
              <a:gd name="adj" fmla="val 3678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 err="1">
                <a:solidFill>
                  <a:schemeClr val="tx1"/>
                </a:solidFill>
              </a:rPr>
              <a:t>Induces</a:t>
            </a:r>
            <a:r>
              <a:rPr lang="fr-CA" sz="1050" b="1" dirty="0">
                <a:solidFill>
                  <a:schemeClr val="tx1"/>
                </a:solidFill>
              </a:rPr>
              <a:t> an anti-</a:t>
            </a:r>
            <a:r>
              <a:rPr lang="fr-CA" sz="1050" b="1" dirty="0" err="1">
                <a:solidFill>
                  <a:schemeClr val="tx1"/>
                </a:solidFill>
              </a:rPr>
              <a:t>thrombotic</a:t>
            </a:r>
            <a:endParaRPr lang="fr-CA" sz="105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state (</a:t>
            </a:r>
            <a:r>
              <a:rPr lang="fr-CA" sz="1050" b="1" dirty="0" err="1">
                <a:solidFill>
                  <a:schemeClr val="tx1"/>
                </a:solidFill>
              </a:rPr>
              <a:t>decreased</a:t>
            </a:r>
            <a:r>
              <a:rPr lang="fr-CA" sz="1050" b="1" dirty="0">
                <a:solidFill>
                  <a:schemeClr val="tx1"/>
                </a:solidFill>
              </a:rPr>
              <a:t> </a:t>
            </a:r>
            <a:r>
              <a:rPr lang="fr-CA" sz="1050" b="1" dirty="0" err="1">
                <a:solidFill>
                  <a:schemeClr val="tx1"/>
                </a:solidFill>
              </a:rPr>
              <a:t>coaguability</a:t>
            </a:r>
            <a:endParaRPr lang="fr-CA" sz="105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and </a:t>
            </a:r>
            <a:r>
              <a:rPr lang="fr-CA" sz="1050" b="1" dirty="0" err="1">
                <a:solidFill>
                  <a:schemeClr val="tx1"/>
                </a:solidFill>
              </a:rPr>
              <a:t>increased</a:t>
            </a:r>
            <a:r>
              <a:rPr lang="fr-CA" sz="1050" b="1" dirty="0">
                <a:solidFill>
                  <a:schemeClr val="tx1"/>
                </a:solidFill>
              </a:rPr>
              <a:t> </a:t>
            </a:r>
            <a:r>
              <a:rPr lang="fr-CA" sz="1050" b="1" dirty="0" err="1">
                <a:solidFill>
                  <a:schemeClr val="tx1"/>
                </a:solidFill>
              </a:rPr>
              <a:t>fibrinolysis</a:t>
            </a:r>
            <a:r>
              <a:rPr lang="fr-CA" sz="105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2" name="Cube 41">
            <a:extLst>
              <a:ext uri="{FF2B5EF4-FFF2-40B4-BE49-F238E27FC236}">
                <a16:creationId xmlns:a16="http://schemas.microsoft.com/office/drawing/2014/main" id="{9BA98618-9B3A-4CEB-8B96-73A9DF12BE21}"/>
              </a:ext>
            </a:extLst>
          </p:cNvPr>
          <p:cNvSpPr/>
          <p:nvPr/>
        </p:nvSpPr>
        <p:spPr>
          <a:xfrm>
            <a:off x="6765925" y="4400550"/>
            <a:ext cx="2163763" cy="879475"/>
          </a:xfrm>
          <a:prstGeom prst="cube">
            <a:avLst>
              <a:gd name="adj" fmla="val 3678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 err="1">
                <a:solidFill>
                  <a:schemeClr val="tx1"/>
                </a:solidFill>
              </a:rPr>
              <a:t>Approximately</a:t>
            </a:r>
            <a:r>
              <a:rPr lang="fr-CA" sz="1050" b="1" dirty="0">
                <a:solidFill>
                  <a:schemeClr val="tx1"/>
                </a:solidFill>
              </a:rPr>
              <a:t> 30% </a:t>
            </a:r>
            <a:r>
              <a:rPr lang="fr-CA" sz="1050" b="1" dirty="0" err="1">
                <a:solidFill>
                  <a:schemeClr val="tx1"/>
                </a:solidFill>
              </a:rPr>
              <a:t>reduction</a:t>
            </a:r>
            <a:endParaRPr lang="fr-CA" sz="105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in </a:t>
            </a:r>
            <a:r>
              <a:rPr lang="fr-CA" sz="1050" b="1" dirty="0" err="1">
                <a:solidFill>
                  <a:schemeClr val="tx1"/>
                </a:solidFill>
              </a:rPr>
              <a:t>inflammatory</a:t>
            </a:r>
            <a:r>
              <a:rPr lang="fr-CA" sz="1050" b="1" dirty="0">
                <a:solidFill>
                  <a:schemeClr val="tx1"/>
                </a:solidFill>
              </a:rPr>
              <a:t> markers</a:t>
            </a:r>
          </a:p>
        </p:txBody>
      </p:sp>
      <p:sp>
        <p:nvSpPr>
          <p:cNvPr id="43" name="Cube 42">
            <a:extLst>
              <a:ext uri="{FF2B5EF4-FFF2-40B4-BE49-F238E27FC236}">
                <a16:creationId xmlns:a16="http://schemas.microsoft.com/office/drawing/2014/main" id="{2AB68192-D085-45E1-81E7-C3CB50B62A50}"/>
              </a:ext>
            </a:extLst>
          </p:cNvPr>
          <p:cNvSpPr/>
          <p:nvPr/>
        </p:nvSpPr>
        <p:spPr>
          <a:xfrm>
            <a:off x="6783388" y="2706688"/>
            <a:ext cx="2163762" cy="879475"/>
          </a:xfrm>
          <a:prstGeom prst="cube">
            <a:avLst>
              <a:gd name="adj" fmla="val 3678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1"/>
                </a:solidFill>
              </a:rPr>
              <a:t>A 4 mm Hg reduction in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 err="1">
                <a:solidFill>
                  <a:schemeClr val="tx1"/>
                </a:solidFill>
              </a:rPr>
              <a:t>both</a:t>
            </a:r>
            <a:r>
              <a:rPr lang="fr-CA" sz="1050" b="1" dirty="0">
                <a:solidFill>
                  <a:schemeClr val="tx1"/>
                </a:solidFill>
              </a:rPr>
              <a:t> </a:t>
            </a:r>
            <a:r>
              <a:rPr lang="fr-CA" sz="1050" b="1" dirty="0" err="1">
                <a:solidFill>
                  <a:schemeClr val="tx1"/>
                </a:solidFill>
              </a:rPr>
              <a:t>systolic</a:t>
            </a:r>
            <a:r>
              <a:rPr lang="fr-CA" sz="1050" b="1" dirty="0">
                <a:solidFill>
                  <a:schemeClr val="tx1"/>
                </a:solidFill>
              </a:rPr>
              <a:t> and </a:t>
            </a:r>
            <a:r>
              <a:rPr lang="fr-CA" sz="1050" b="1" dirty="0" err="1">
                <a:solidFill>
                  <a:schemeClr val="tx1"/>
                </a:solidFill>
              </a:rPr>
              <a:t>diastolic</a:t>
            </a:r>
            <a:endParaRPr lang="fr-CA" sz="105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 err="1">
                <a:solidFill>
                  <a:schemeClr val="tx1"/>
                </a:solidFill>
              </a:rPr>
              <a:t>blood</a:t>
            </a:r>
            <a:r>
              <a:rPr lang="fr-CA" sz="1050" b="1" dirty="0">
                <a:solidFill>
                  <a:schemeClr val="tx1"/>
                </a:solidFill>
              </a:rPr>
              <a:t> pressure</a:t>
            </a:r>
          </a:p>
        </p:txBody>
      </p:sp>
      <p:sp>
        <p:nvSpPr>
          <p:cNvPr id="44" name="Cube 43">
            <a:extLst>
              <a:ext uri="{FF2B5EF4-FFF2-40B4-BE49-F238E27FC236}">
                <a16:creationId xmlns:a16="http://schemas.microsoft.com/office/drawing/2014/main" id="{5DF13257-3AF5-4406-8E35-93E4CCCCD5C7}"/>
              </a:ext>
            </a:extLst>
          </p:cNvPr>
          <p:cNvSpPr/>
          <p:nvPr/>
        </p:nvSpPr>
        <p:spPr>
          <a:xfrm>
            <a:off x="4865688" y="1295400"/>
            <a:ext cx="2216150" cy="877888"/>
          </a:xfrm>
          <a:prstGeom prst="cube">
            <a:avLst>
              <a:gd name="adj" fmla="val 3678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 err="1">
                <a:solidFill>
                  <a:schemeClr val="tx1"/>
                </a:solidFill>
              </a:rPr>
              <a:t>Increased</a:t>
            </a:r>
            <a:r>
              <a:rPr lang="fr-CA" sz="1050" b="1" dirty="0">
                <a:solidFill>
                  <a:schemeClr val="tx1"/>
                </a:solidFill>
              </a:rPr>
              <a:t> HDL </a:t>
            </a:r>
            <a:r>
              <a:rPr lang="fr-CA" sz="1050" b="1" dirty="0" err="1">
                <a:solidFill>
                  <a:schemeClr val="tx1"/>
                </a:solidFill>
              </a:rPr>
              <a:t>cholesterol</a:t>
            </a:r>
            <a:r>
              <a:rPr lang="fr-CA" sz="1050" b="1" dirty="0">
                <a:solidFill>
                  <a:schemeClr val="tx1"/>
                </a:solidFill>
              </a:rPr>
              <a:t> (~5%) and </a:t>
            </a:r>
            <a:r>
              <a:rPr lang="fr-CA" sz="1050" b="1" dirty="0" err="1">
                <a:solidFill>
                  <a:schemeClr val="tx1"/>
                </a:solidFill>
              </a:rPr>
              <a:t>decreased</a:t>
            </a:r>
            <a:r>
              <a:rPr lang="fr-CA" sz="1050" b="1" dirty="0">
                <a:solidFill>
                  <a:schemeClr val="tx1"/>
                </a:solidFill>
              </a:rPr>
              <a:t> </a:t>
            </a:r>
            <a:r>
              <a:rPr lang="fr-CA" sz="1050" b="1" dirty="0" err="1">
                <a:solidFill>
                  <a:schemeClr val="tx1"/>
                </a:solidFill>
              </a:rPr>
              <a:t>trlglycerldes</a:t>
            </a:r>
            <a:r>
              <a:rPr lang="fr-CA" sz="1050" b="1" dirty="0">
                <a:solidFill>
                  <a:schemeClr val="tx1"/>
                </a:solidFill>
              </a:rPr>
              <a:t> (~15%) </a:t>
            </a:r>
            <a:r>
              <a:rPr lang="en-US" sz="1050" b="1" dirty="0">
                <a:solidFill>
                  <a:schemeClr val="tx1"/>
                </a:solidFill>
              </a:rPr>
              <a:t>and a shift in the distribution </a:t>
            </a:r>
            <a:r>
              <a:rPr lang="fr-CA" sz="1050" b="1" dirty="0">
                <a:solidFill>
                  <a:schemeClr val="tx1"/>
                </a:solidFill>
              </a:rPr>
              <a:t>of LDL </a:t>
            </a:r>
            <a:r>
              <a:rPr lang="fr-CA" sz="1050" b="1" dirty="0" err="1">
                <a:solidFill>
                  <a:schemeClr val="tx1"/>
                </a:solidFill>
              </a:rPr>
              <a:t>particle</a:t>
            </a:r>
            <a:r>
              <a:rPr lang="fr-CA" sz="1050" b="1" dirty="0">
                <a:solidFill>
                  <a:schemeClr val="tx1"/>
                </a:solidFill>
              </a:rPr>
              <a:t> size (</a:t>
            </a:r>
            <a:r>
              <a:rPr lang="fr-CA" sz="1050" b="1" dirty="0" err="1">
                <a:solidFill>
                  <a:schemeClr val="tx1"/>
                </a:solidFill>
              </a:rPr>
              <a:t>from</a:t>
            </a:r>
            <a:r>
              <a:rPr lang="fr-CA" sz="1050" b="1" dirty="0">
                <a:solidFill>
                  <a:schemeClr val="tx1"/>
                </a:solidFill>
              </a:rPr>
              <a:t> </a:t>
            </a:r>
            <a:r>
              <a:rPr lang="fr-CA" sz="1050" b="1" dirty="0" err="1">
                <a:solidFill>
                  <a:schemeClr val="tx1"/>
                </a:solidFill>
              </a:rPr>
              <a:t>small</a:t>
            </a:r>
            <a:r>
              <a:rPr lang="fr-CA" sz="1050" b="1" dirty="0">
                <a:solidFill>
                  <a:schemeClr val="tx1"/>
                </a:solidFill>
              </a:rPr>
              <a:t> to large)</a:t>
            </a:r>
          </a:p>
        </p:txBody>
      </p:sp>
      <p:sp>
        <p:nvSpPr>
          <p:cNvPr id="45" name="Cube 44">
            <a:extLst>
              <a:ext uri="{FF2B5EF4-FFF2-40B4-BE49-F238E27FC236}">
                <a16:creationId xmlns:a16="http://schemas.microsoft.com/office/drawing/2014/main" id="{74434364-2D3D-450B-8B4B-44B85D3FE6CC}"/>
              </a:ext>
            </a:extLst>
          </p:cNvPr>
          <p:cNvSpPr/>
          <p:nvPr/>
        </p:nvSpPr>
        <p:spPr>
          <a:xfrm>
            <a:off x="2363788" y="1295400"/>
            <a:ext cx="2163762" cy="877888"/>
          </a:xfrm>
          <a:prstGeom prst="cube">
            <a:avLst>
              <a:gd name="adj" fmla="val 3678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b="1" dirty="0">
                <a:solidFill>
                  <a:schemeClr val="tx1"/>
                </a:solidFill>
              </a:rPr>
              <a:t>A 30-85% </a:t>
            </a:r>
            <a:r>
              <a:rPr lang="fr-CA" sz="1050" b="1" dirty="0" err="1">
                <a:solidFill>
                  <a:schemeClr val="tx1"/>
                </a:solidFill>
              </a:rPr>
              <a:t>improvement</a:t>
            </a:r>
            <a:endParaRPr lang="fr-CA" sz="105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99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IMPROVEMENTS IN CARDIOMETABOLIC RISK FACTORS INDUCED BY REGULAR 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IMPROVEMENTS IN CARDIOMETABOLIC RISK FACTORS_x000d_INDUCED BY REGULAR EXERCISE</dc:description>
  <cp:lastModifiedBy>Isabelle Martineau</cp:lastModifiedBy>
  <cp:revision>427</cp:revision>
  <dcterms:created xsi:type="dcterms:W3CDTF">2007-08-27T23:55:38Z</dcterms:created>
  <dcterms:modified xsi:type="dcterms:W3CDTF">2022-11-30T18:46:53Z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IMPROVEMENTS IN CARDIOMETABOLIC RISK FACTORS_x000d_INDUCED BY REGULAR EXERCISE</vt:lpwstr>
  </property>
</Properties>
</file>