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C6CFB6F6-B8D1-4BC1-B49D-CAA9C27749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D5288DD1-43EE-423F-949E-25234AD857B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36F829F0-E2F3-4E1E-9544-8FA055ADBE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7F9F1961-6C42-4DF1-8D8C-2A2B807756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001835-F212-4DCF-BE64-2199EF4FC99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D89E5788-5E6C-4637-9F40-933217D346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C76F04F0-F19A-4C12-B01F-D2F4E444B4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5247D43-7DD1-42C3-AAFC-1E44D82EBD9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3BE9F086-5EBE-43D5-B652-D775F53CC5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1C4EBB49-D834-4E27-924F-35E1C83B57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006462F2-5326-4AD9-829F-A486CFBCE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6A35A3-0BDA-4CD6-99D1-15BCDAF01214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A78905AB-812A-48BB-82BC-CC9525FB70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14EECDD3-D1AC-4D9A-9483-09E8A4CEDC2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BCF6F8-81EE-4C8A-A38A-7AF455B92C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008A7D-EFD5-493B-8D16-77C2286B95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BF6EB99-3411-4F5C-A23E-020EE161B2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E9EE02AB-0B90-44C9-9AA1-423E5660CC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5680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66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721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7019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707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505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42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059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410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64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16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9802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3141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0DE1E03A-98F5-4665-8E71-C20798D109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C3377F30-8E68-4D2C-BD58-8AA6E996E1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E6B423A0-105A-411E-8377-354AD8105EB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AD6F0627-EF15-47AD-904E-27AB6A89F5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4469F68-BDE9-4AF2-AE95-C36CA47D2C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2FF352C-F24E-465D-9911-DD73B04CBB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C62908A8-6B89-44F3-B311-9A738C2C9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A41140C6-61FC-4674-85E8-8429D4497C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BEF5916B-F79C-4F65-A5AF-0A6504BA7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02D02285-21FF-4261-9D58-71620CAB49EC}"/>
              </a:ext>
            </a:extLst>
          </p:cNvPr>
          <p:cNvSpPr/>
          <p:nvPr/>
        </p:nvSpPr>
        <p:spPr>
          <a:xfrm>
            <a:off x="1282700" y="3074988"/>
            <a:ext cx="1325563" cy="366712"/>
          </a:xfrm>
          <a:prstGeom prst="roundRect">
            <a:avLst/>
          </a:prstGeom>
          <a:solidFill>
            <a:schemeClr val="bg1">
              <a:alpha val="1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358775" algn="ctr">
              <a:defRPr/>
            </a:pPr>
            <a:r>
              <a:rPr lang="fr-CA" sz="1100" b="1" dirty="0">
                <a:solidFill>
                  <a:schemeClr val="tx1"/>
                </a:solidFill>
              </a:rPr>
              <a:t>Macrophage</a:t>
            </a:r>
          </a:p>
        </p:txBody>
      </p:sp>
      <p:sp>
        <p:nvSpPr>
          <p:cNvPr id="16387" name="Titre 1">
            <a:extLst>
              <a:ext uri="{FF2B5EF4-FFF2-40B4-BE49-F238E27FC236}">
                <a16:creationId xmlns:a16="http://schemas.microsoft.com/office/drawing/2014/main" id="{C78C33BE-E689-4C79-AD0D-4B8F71F4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INFLAMMATION: THE LINK BETWEEN ABDOMINAL OBESITY</a:t>
            </a:r>
            <a:br>
              <a:rPr lang="en-US" altLang="fr-FR" sz="2000">
                <a:solidFill>
                  <a:schemeClr val="tx1"/>
                </a:solidFill>
              </a:rPr>
            </a:br>
            <a:r>
              <a:rPr lang="en-US" altLang="fr-FR" sz="2000">
                <a:solidFill>
                  <a:schemeClr val="tx1"/>
                </a:solidFill>
              </a:rPr>
              <a:t>AND GLOBAL CARDIOMETABOLIC RISK (CVD RISK)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16388" name="Image 3" descr="homme.png">
            <a:extLst>
              <a:ext uri="{FF2B5EF4-FFF2-40B4-BE49-F238E27FC236}">
                <a16:creationId xmlns:a16="http://schemas.microsoft.com/office/drawing/2014/main" id="{E7F8C078-2EF1-41A6-A99B-F6D2A7E3C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765300"/>
            <a:ext cx="74295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Image 4" descr="legende.png">
            <a:extLst>
              <a:ext uri="{FF2B5EF4-FFF2-40B4-BE49-F238E27FC236}">
                <a16:creationId xmlns:a16="http://schemas.microsoft.com/office/drawing/2014/main" id="{2A4A8E4C-8CBA-4FFC-98D9-8D83EE837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4311650"/>
            <a:ext cx="15843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ZoneTexte 21">
            <a:extLst>
              <a:ext uri="{FF2B5EF4-FFF2-40B4-BE49-F238E27FC236}">
                <a16:creationId xmlns:a16="http://schemas.microsoft.com/office/drawing/2014/main" id="{21754CC1-67A1-4A29-B286-85DBBC249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175" y="4278313"/>
            <a:ext cx="733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6391" name="ZoneTexte 6">
            <a:extLst>
              <a:ext uri="{FF2B5EF4-FFF2-40B4-BE49-F238E27FC236}">
                <a16:creationId xmlns:a16="http://schemas.microsoft.com/office/drawing/2014/main" id="{9243B30D-0959-4357-A648-27CEB0EB5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463" y="4598988"/>
            <a:ext cx="1531937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500"/>
              </a:lnSpc>
            </a:pPr>
            <a:r>
              <a:rPr lang="fr-CA" altLang="fr-FR" sz="900" b="1"/>
              <a:t>FFA: Free Fatty Acids</a:t>
            </a:r>
          </a:p>
          <a:p>
            <a:pPr eaLnBrk="1" hangingPunct="1">
              <a:lnSpc>
                <a:spcPts val="1500"/>
              </a:lnSpc>
            </a:pPr>
            <a:r>
              <a:rPr lang="fr-CA" altLang="fr-FR" sz="900" b="1"/>
              <a:t>Apo B: Apolipoprotein B</a:t>
            </a:r>
          </a:p>
          <a:p>
            <a:pPr eaLnBrk="1" hangingPunct="1">
              <a:lnSpc>
                <a:spcPts val="1500"/>
              </a:lnSpc>
            </a:pPr>
            <a:r>
              <a:rPr lang="fr-CA" altLang="fr-FR" sz="900" b="1"/>
              <a:t>CRP: C-Reactive Protein</a:t>
            </a:r>
          </a:p>
          <a:p>
            <a:pPr eaLnBrk="1" hangingPunct="1">
              <a:lnSpc>
                <a:spcPts val="1500"/>
              </a:lnSpc>
            </a:pPr>
            <a:r>
              <a:rPr lang="fr-CA" altLang="fr-FR" sz="900" b="1"/>
              <a:t>IL: Interleukln</a:t>
            </a:r>
          </a:p>
          <a:p>
            <a:pPr eaLnBrk="1" hangingPunct="1">
              <a:lnSpc>
                <a:spcPts val="1500"/>
              </a:lnSpc>
            </a:pPr>
            <a:r>
              <a:rPr lang="fr-CA" altLang="fr-FR" sz="900" b="1"/>
              <a:t>TNF-</a:t>
            </a:r>
            <a:r>
              <a:rPr lang="el-GR" altLang="fr-FR" sz="900" b="1"/>
              <a:t>α</a:t>
            </a:r>
            <a:r>
              <a:rPr lang="fr-CA" altLang="fr-FR" sz="900" b="1"/>
              <a:t> : Tumor Necrosis</a:t>
            </a:r>
          </a:p>
          <a:p>
            <a:pPr eaLnBrk="1" hangingPunct="1">
              <a:lnSpc>
                <a:spcPts val="1000"/>
              </a:lnSpc>
            </a:pPr>
            <a:r>
              <a:rPr lang="fr-CA" altLang="fr-FR" sz="900" b="1"/>
              <a:t>              Factor -</a:t>
            </a:r>
            <a:r>
              <a:rPr lang="el-GR" altLang="fr-FR" sz="900" b="1"/>
              <a:t>α</a:t>
            </a:r>
            <a:endParaRPr lang="fr-CA" altLang="fr-FR" sz="900" b="1"/>
          </a:p>
        </p:txBody>
      </p:sp>
      <p:pic>
        <p:nvPicPr>
          <p:cNvPr id="16392" name="Image 7" descr="macrophage.png">
            <a:extLst>
              <a:ext uri="{FF2B5EF4-FFF2-40B4-BE49-F238E27FC236}">
                <a16:creationId xmlns:a16="http://schemas.microsoft.com/office/drawing/2014/main" id="{2430C602-E271-4D83-A701-A7816A539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090863"/>
            <a:ext cx="328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gner un rectangle avec un coin diagonal 9">
            <a:extLst>
              <a:ext uri="{FF2B5EF4-FFF2-40B4-BE49-F238E27FC236}">
                <a16:creationId xmlns:a16="http://schemas.microsoft.com/office/drawing/2014/main" id="{470EE29F-9991-4131-814F-77B6635E2124}"/>
              </a:ext>
            </a:extLst>
          </p:cNvPr>
          <p:cNvSpPr/>
          <p:nvPr/>
        </p:nvSpPr>
        <p:spPr>
          <a:xfrm>
            <a:off x="1201738" y="3863975"/>
            <a:ext cx="1676400" cy="708025"/>
          </a:xfrm>
          <a:prstGeom prst="snip2DiagRect">
            <a:avLst>
              <a:gd name="adj1" fmla="val 0"/>
              <a:gd name="adj2" fmla="val 23438"/>
            </a:avLst>
          </a:prstGeo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algn="ctr">
              <a:defRPr/>
            </a:pPr>
            <a:r>
              <a:rPr lang="fr-CA" b="1" dirty="0" err="1">
                <a:solidFill>
                  <a:schemeClr val="tx1"/>
                </a:solidFill>
              </a:rPr>
              <a:t>Adiponectin</a:t>
            </a:r>
            <a:endParaRPr lang="fr-CA" b="1" dirty="0">
              <a:solidFill>
                <a:schemeClr val="tx1"/>
              </a:solidFill>
            </a:endParaRPr>
          </a:p>
        </p:txBody>
      </p:sp>
      <p:pic>
        <p:nvPicPr>
          <p:cNvPr id="16394" name="Image 10" descr="fleche_bas.png">
            <a:extLst>
              <a:ext uri="{FF2B5EF4-FFF2-40B4-BE49-F238E27FC236}">
                <a16:creationId xmlns:a16="http://schemas.microsoft.com/office/drawing/2014/main" id="{B152D029-465F-414A-B59F-07F228C0E5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4106863"/>
            <a:ext cx="212725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gner un rectangle avec un coin diagonal 11">
            <a:extLst>
              <a:ext uri="{FF2B5EF4-FFF2-40B4-BE49-F238E27FC236}">
                <a16:creationId xmlns:a16="http://schemas.microsoft.com/office/drawing/2014/main" id="{55AACF4F-C41B-4537-8BC1-404E676AD1B3}"/>
              </a:ext>
            </a:extLst>
          </p:cNvPr>
          <p:cNvSpPr/>
          <p:nvPr/>
        </p:nvSpPr>
        <p:spPr>
          <a:xfrm>
            <a:off x="3989388" y="1460500"/>
            <a:ext cx="1093787" cy="646113"/>
          </a:xfrm>
          <a:prstGeom prst="snip2DiagRect">
            <a:avLst>
              <a:gd name="adj1" fmla="val 0"/>
              <a:gd name="adj2" fmla="val 23438"/>
            </a:avLst>
          </a:prstGeo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algn="ctr">
              <a:defRPr/>
            </a:pPr>
            <a:r>
              <a:rPr lang="fr-CA" b="1" dirty="0">
                <a:solidFill>
                  <a:schemeClr val="tx1"/>
                </a:solidFill>
              </a:rPr>
              <a:t>IL-6</a:t>
            </a:r>
          </a:p>
        </p:txBody>
      </p:sp>
      <p:pic>
        <p:nvPicPr>
          <p:cNvPr id="16396" name="Image 12" descr="fleche_bas.png">
            <a:extLst>
              <a:ext uri="{FF2B5EF4-FFF2-40B4-BE49-F238E27FC236}">
                <a16:creationId xmlns:a16="http://schemas.microsoft.com/office/drawing/2014/main" id="{A53E9365-74A3-42CA-95F9-CF5A444F95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668463"/>
            <a:ext cx="2413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gner un rectangle avec un coin diagonal 13">
            <a:extLst>
              <a:ext uri="{FF2B5EF4-FFF2-40B4-BE49-F238E27FC236}">
                <a16:creationId xmlns:a16="http://schemas.microsoft.com/office/drawing/2014/main" id="{508341C2-C496-45BD-B986-7FAD0706473C}"/>
              </a:ext>
            </a:extLst>
          </p:cNvPr>
          <p:cNvSpPr/>
          <p:nvPr/>
        </p:nvSpPr>
        <p:spPr>
          <a:xfrm>
            <a:off x="5773738" y="1452563"/>
            <a:ext cx="1093787" cy="600075"/>
          </a:xfrm>
          <a:prstGeom prst="snip2DiagRect">
            <a:avLst>
              <a:gd name="adj1" fmla="val 0"/>
              <a:gd name="adj2" fmla="val 23438"/>
            </a:avLst>
          </a:prstGeo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algn="ctr">
              <a:defRPr/>
            </a:pPr>
            <a:r>
              <a:rPr lang="fr-CA" b="1" dirty="0">
                <a:solidFill>
                  <a:schemeClr val="tx1"/>
                </a:solidFill>
              </a:rPr>
              <a:t>CRP</a:t>
            </a:r>
          </a:p>
        </p:txBody>
      </p:sp>
      <p:pic>
        <p:nvPicPr>
          <p:cNvPr id="16398" name="Image 14" descr="fleche_bas.png">
            <a:extLst>
              <a:ext uri="{FF2B5EF4-FFF2-40B4-BE49-F238E27FC236}">
                <a16:creationId xmlns:a16="http://schemas.microsoft.com/office/drawing/2014/main" id="{60EDFF4B-9595-494C-BD83-AC4DD36CFD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1633538"/>
            <a:ext cx="2413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gner un rectangle avec un coin diagonal 15">
            <a:extLst>
              <a:ext uri="{FF2B5EF4-FFF2-40B4-BE49-F238E27FC236}">
                <a16:creationId xmlns:a16="http://schemas.microsoft.com/office/drawing/2014/main" id="{9DE40AC1-30AF-40A9-8341-31DF253FE54E}"/>
              </a:ext>
            </a:extLst>
          </p:cNvPr>
          <p:cNvSpPr/>
          <p:nvPr/>
        </p:nvSpPr>
        <p:spPr>
          <a:xfrm>
            <a:off x="3998913" y="2770188"/>
            <a:ext cx="1093787" cy="646112"/>
          </a:xfrm>
          <a:prstGeom prst="snip2DiagRect">
            <a:avLst>
              <a:gd name="adj1" fmla="val 0"/>
              <a:gd name="adj2" fmla="val 23438"/>
            </a:avLst>
          </a:prstGeo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algn="ctr">
              <a:defRPr/>
            </a:pPr>
            <a:r>
              <a:rPr lang="fr-CA" b="1" dirty="0">
                <a:solidFill>
                  <a:schemeClr val="tx1"/>
                </a:solidFill>
              </a:rPr>
              <a:t>TNF-</a:t>
            </a:r>
            <a:r>
              <a:rPr lang="el-GR" b="1" dirty="0">
                <a:solidFill>
                  <a:schemeClr val="tx1"/>
                </a:solidFill>
              </a:rPr>
              <a:t>α</a:t>
            </a:r>
            <a:endParaRPr lang="fr-CA" b="1" dirty="0">
              <a:solidFill>
                <a:schemeClr val="tx1"/>
              </a:solidFill>
            </a:endParaRPr>
          </a:p>
        </p:txBody>
      </p:sp>
      <p:pic>
        <p:nvPicPr>
          <p:cNvPr id="16400" name="Image 16" descr="fleche_bas.png">
            <a:extLst>
              <a:ext uri="{FF2B5EF4-FFF2-40B4-BE49-F238E27FC236}">
                <a16:creationId xmlns:a16="http://schemas.microsoft.com/office/drawing/2014/main" id="{3D850851-3A44-4466-9D37-644EBB0A52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2960688"/>
            <a:ext cx="2428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Image 17" descr="foie.png">
            <a:extLst>
              <a:ext uri="{FF2B5EF4-FFF2-40B4-BE49-F238E27FC236}">
                <a16:creationId xmlns:a16="http://schemas.microsoft.com/office/drawing/2014/main" id="{24D7AECC-F02A-4A95-BD38-94E7C35D42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975" y="3706813"/>
            <a:ext cx="176371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Image 18" descr="artere.png">
            <a:extLst>
              <a:ext uri="{FF2B5EF4-FFF2-40B4-BE49-F238E27FC236}">
                <a16:creationId xmlns:a16="http://schemas.microsoft.com/office/drawing/2014/main" id="{3E12071A-80AA-455A-9A3B-23F1CC5318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2111375"/>
            <a:ext cx="1522413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Image 20" descr="tissue_adipeux.png">
            <a:extLst>
              <a:ext uri="{FF2B5EF4-FFF2-40B4-BE49-F238E27FC236}">
                <a16:creationId xmlns:a16="http://schemas.microsoft.com/office/drawing/2014/main" id="{FF7C9474-DA2E-49D4-9EA1-A61D2C765F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266825"/>
            <a:ext cx="2843213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3">
            <a:extLst>
              <a:ext uri="{FF2B5EF4-FFF2-40B4-BE49-F238E27FC236}">
                <a16:creationId xmlns:a16="http://schemas.microsoft.com/office/drawing/2014/main" id="{78111B10-F1F8-4829-B617-EA2FA56B6BC4}"/>
              </a:ext>
            </a:extLst>
          </p:cNvPr>
          <p:cNvGrpSpPr>
            <a:grpSpLocks/>
          </p:cNvGrpSpPr>
          <p:nvPr/>
        </p:nvGrpSpPr>
        <p:grpSpPr bwMode="auto">
          <a:xfrm>
            <a:off x="3978275" y="958850"/>
            <a:ext cx="1803400" cy="407988"/>
            <a:chOff x="2229" y="714"/>
            <a:chExt cx="916" cy="511"/>
          </a:xfrm>
        </p:grpSpPr>
        <p:sp>
          <p:nvSpPr>
            <p:cNvPr id="16473" name="Rectangle 34">
              <a:extLst>
                <a:ext uri="{FF2B5EF4-FFF2-40B4-BE49-F238E27FC236}">
                  <a16:creationId xmlns:a16="http://schemas.microsoft.com/office/drawing/2014/main" id="{B2442138-72B0-4A47-85FF-B7444AD98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Inflammation</a:t>
              </a:r>
            </a:p>
          </p:txBody>
        </p:sp>
        <p:sp>
          <p:nvSpPr>
            <p:cNvPr id="16474" name="Rectangle 35">
              <a:extLst>
                <a:ext uri="{FF2B5EF4-FFF2-40B4-BE49-F238E27FC236}">
                  <a16:creationId xmlns:a16="http://schemas.microsoft.com/office/drawing/2014/main" id="{2B442235-D52C-455A-B332-1D12A22A6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6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FEB6AEC8-3694-4644-9A25-AC8E0891DAA3}"/>
              </a:ext>
            </a:extLst>
          </p:cNvPr>
          <p:cNvGrpSpPr>
            <a:grpSpLocks/>
          </p:cNvGrpSpPr>
          <p:nvPr/>
        </p:nvGrpSpPr>
        <p:grpSpPr bwMode="auto">
          <a:xfrm>
            <a:off x="188913" y="4822825"/>
            <a:ext cx="1803400" cy="479425"/>
            <a:chOff x="2229" y="714"/>
            <a:chExt cx="916" cy="511"/>
          </a:xfrm>
        </p:grpSpPr>
        <p:sp>
          <p:nvSpPr>
            <p:cNvPr id="16471" name="Rectangle 34">
              <a:extLst>
                <a:ext uri="{FF2B5EF4-FFF2-40B4-BE49-F238E27FC236}">
                  <a16:creationId xmlns:a16="http://schemas.microsoft.com/office/drawing/2014/main" id="{5A85ABB4-5148-4FD7-8678-E8F31AECF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300" b="1"/>
                <a:t>Abdominal Obesity</a:t>
              </a:r>
            </a:p>
          </p:txBody>
        </p:sp>
        <p:sp>
          <p:nvSpPr>
            <p:cNvPr id="16472" name="Rectangle 35">
              <a:extLst>
                <a:ext uri="{FF2B5EF4-FFF2-40B4-BE49-F238E27FC236}">
                  <a16:creationId xmlns:a16="http://schemas.microsoft.com/office/drawing/2014/main" id="{BD709F1D-FE7F-4230-9DCC-3CA5AAECB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6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576D5D9A-5CBA-47E2-B3CE-B604F36C4A86}"/>
              </a:ext>
            </a:extLst>
          </p:cNvPr>
          <p:cNvGrpSpPr>
            <a:grpSpLocks/>
          </p:cNvGrpSpPr>
          <p:nvPr/>
        </p:nvGrpSpPr>
        <p:grpSpPr bwMode="auto">
          <a:xfrm>
            <a:off x="3684588" y="5872163"/>
            <a:ext cx="1927225" cy="479425"/>
            <a:chOff x="2229" y="714"/>
            <a:chExt cx="979" cy="511"/>
          </a:xfrm>
        </p:grpSpPr>
        <p:sp>
          <p:nvSpPr>
            <p:cNvPr id="31" name="Rectangle 34">
              <a:extLst>
                <a:ext uri="{FF2B5EF4-FFF2-40B4-BE49-F238E27FC236}">
                  <a16:creationId xmlns:a16="http://schemas.microsoft.com/office/drawing/2014/main" id="{5614EE4A-FA2D-42EC-91DB-B84C505F9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75" cy="5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92075">
                <a:defRPr/>
              </a:pPr>
              <a:r>
                <a:rPr lang="en-US" sz="1050" b="1" dirty="0" err="1">
                  <a:latin typeface="Arial" charset="0"/>
                </a:rPr>
                <a:t>Atherogenic</a:t>
              </a:r>
              <a:r>
                <a:rPr lang="en-US" sz="1050" b="1" dirty="0">
                  <a:latin typeface="Arial" charset="0"/>
                </a:rPr>
                <a:t>, insulin</a:t>
              </a:r>
            </a:p>
            <a:p>
              <a:pPr marL="92075">
                <a:defRPr/>
              </a:pPr>
              <a:r>
                <a:rPr lang="en-US" sz="1050" b="1" dirty="0">
                  <a:latin typeface="Arial" charset="0"/>
                </a:rPr>
                <a:t>resistant </a:t>
              </a:r>
              <a:r>
                <a:rPr lang="en-US" sz="1050" b="1" dirty="0" err="1">
                  <a:latin typeface="Arial" charset="0"/>
                </a:rPr>
                <a:t>dysmetabolic</a:t>
              </a:r>
              <a:endParaRPr lang="en-US" sz="1050" b="1" dirty="0">
                <a:latin typeface="Arial" charset="0"/>
              </a:endParaRPr>
            </a:p>
            <a:p>
              <a:pPr marL="92075">
                <a:defRPr/>
              </a:pPr>
              <a:r>
                <a:rPr lang="en-US" sz="1050" b="1" dirty="0">
                  <a:latin typeface="Arial" charset="0"/>
                </a:rPr>
                <a:t>milieu</a:t>
              </a:r>
            </a:p>
          </p:txBody>
        </p:sp>
        <p:sp>
          <p:nvSpPr>
            <p:cNvPr id="16470" name="Rectangle 35">
              <a:extLst>
                <a:ext uri="{FF2B5EF4-FFF2-40B4-BE49-F238E27FC236}">
                  <a16:creationId xmlns:a16="http://schemas.microsoft.com/office/drawing/2014/main" id="{181F8BBF-19A7-4DB7-A441-13FD81DF7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6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343E506A-907F-460E-9320-C18D0DD6BC88}"/>
              </a:ext>
            </a:extLst>
          </p:cNvPr>
          <p:cNvGrpSpPr>
            <a:grpSpLocks/>
          </p:cNvGrpSpPr>
          <p:nvPr/>
        </p:nvGrpSpPr>
        <p:grpSpPr bwMode="auto">
          <a:xfrm>
            <a:off x="7142163" y="3684588"/>
            <a:ext cx="1804987" cy="479425"/>
            <a:chOff x="2229" y="714"/>
            <a:chExt cx="916" cy="511"/>
          </a:xfrm>
        </p:grpSpPr>
        <p:sp>
          <p:nvSpPr>
            <p:cNvPr id="16467" name="Rectangle 34">
              <a:extLst>
                <a:ext uri="{FF2B5EF4-FFF2-40B4-BE49-F238E27FC236}">
                  <a16:creationId xmlns:a16="http://schemas.microsoft.com/office/drawing/2014/main" id="{FEF960D0-D12E-4A28-ABAF-0FCC2FD98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179388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Risk of CVD</a:t>
              </a:r>
            </a:p>
          </p:txBody>
        </p:sp>
        <p:sp>
          <p:nvSpPr>
            <p:cNvPr id="16468" name="Rectangle 35">
              <a:extLst>
                <a:ext uri="{FF2B5EF4-FFF2-40B4-BE49-F238E27FC236}">
                  <a16:creationId xmlns:a16="http://schemas.microsoft.com/office/drawing/2014/main" id="{B5171158-F73A-41F6-ADA9-B44367AFD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6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pic>
        <p:nvPicPr>
          <p:cNvPr id="16408" name="Image 35" descr="fleche_bas.png">
            <a:extLst>
              <a:ext uri="{FF2B5EF4-FFF2-40B4-BE49-F238E27FC236}">
                <a16:creationId xmlns:a16="http://schemas.microsoft.com/office/drawing/2014/main" id="{7DAB3807-C1A9-4798-A88B-4CEF7A33DE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3821113"/>
            <a:ext cx="2413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Rectangle 37">
            <a:extLst>
              <a:ext uri="{FF2B5EF4-FFF2-40B4-BE49-F238E27FC236}">
                <a16:creationId xmlns:a16="http://schemas.microsoft.com/office/drawing/2014/main" id="{76A80B7E-CBA5-427A-A233-FF081A348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6445250"/>
            <a:ext cx="3943350" cy="344488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Adapled from Després JP Int J Obes Metab Disord 2003; 27: 5224</a:t>
            </a:r>
          </a:p>
        </p:txBody>
      </p:sp>
      <p:sp>
        <p:nvSpPr>
          <p:cNvPr id="38" name="Rogner un rectangle à un seul coin 37">
            <a:extLst>
              <a:ext uri="{FF2B5EF4-FFF2-40B4-BE49-F238E27FC236}">
                <a16:creationId xmlns:a16="http://schemas.microsoft.com/office/drawing/2014/main" id="{175F6472-BFBA-4678-9936-B0C7B4EF6CCB}"/>
              </a:ext>
            </a:extLst>
          </p:cNvPr>
          <p:cNvSpPr/>
          <p:nvPr/>
        </p:nvSpPr>
        <p:spPr bwMode="auto">
          <a:xfrm flipH="1">
            <a:off x="1183340" y="1267693"/>
            <a:ext cx="1156447" cy="396000"/>
          </a:xfrm>
          <a:prstGeom prst="snip1Rect">
            <a:avLst>
              <a:gd name="adj" fmla="val 12546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3175">
              <a:lnSpc>
                <a:spcPts val="15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Adipose</a:t>
            </a:r>
          </a:p>
          <a:p>
            <a:pPr marL="3175">
              <a:lnSpc>
                <a:spcPts val="15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Tissue</a:t>
            </a:r>
          </a:p>
        </p:txBody>
      </p:sp>
      <p:pic>
        <p:nvPicPr>
          <p:cNvPr id="16413" name="Image 38" descr="triangle.png">
            <a:extLst>
              <a:ext uri="{FF2B5EF4-FFF2-40B4-BE49-F238E27FC236}">
                <a16:creationId xmlns:a16="http://schemas.microsoft.com/office/drawing/2014/main" id="{14A63F03-9722-437C-8F16-381E5C86A3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00000">
            <a:off x="2152650" y="1538288"/>
            <a:ext cx="2095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ogner un rectangle à un seul coin 39">
            <a:extLst>
              <a:ext uri="{FF2B5EF4-FFF2-40B4-BE49-F238E27FC236}">
                <a16:creationId xmlns:a16="http://schemas.microsoft.com/office/drawing/2014/main" id="{EFB7BE86-18DC-4013-9707-A6ECC58B479E}"/>
              </a:ext>
            </a:extLst>
          </p:cNvPr>
          <p:cNvSpPr/>
          <p:nvPr/>
        </p:nvSpPr>
        <p:spPr bwMode="auto">
          <a:xfrm flipH="1">
            <a:off x="4464421" y="5226422"/>
            <a:ext cx="1156447" cy="363811"/>
          </a:xfrm>
          <a:prstGeom prst="snip1Rect">
            <a:avLst>
              <a:gd name="adj" fmla="val 12546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182563">
              <a:lnSpc>
                <a:spcPts val="1500"/>
              </a:lnSpc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Triglycerides</a:t>
            </a:r>
            <a:endParaRPr lang="fr-CA" sz="1000" b="1" dirty="0">
              <a:solidFill>
                <a:schemeClr val="tx1"/>
              </a:solidFill>
            </a:endParaRPr>
          </a:p>
        </p:txBody>
      </p:sp>
      <p:pic>
        <p:nvPicPr>
          <p:cNvPr id="16417" name="Image 40" descr="fleche_bas.png">
            <a:extLst>
              <a:ext uri="{FF2B5EF4-FFF2-40B4-BE49-F238E27FC236}">
                <a16:creationId xmlns:a16="http://schemas.microsoft.com/office/drawing/2014/main" id="{C1C4CDD4-A035-481E-AD28-C579F38F62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5308600"/>
            <a:ext cx="2127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ogner un rectangle à un seul coin 41">
            <a:extLst>
              <a:ext uri="{FF2B5EF4-FFF2-40B4-BE49-F238E27FC236}">
                <a16:creationId xmlns:a16="http://schemas.microsoft.com/office/drawing/2014/main" id="{772EFAEA-6BE6-43BE-B24E-4A0655A3ADF2}"/>
              </a:ext>
            </a:extLst>
          </p:cNvPr>
          <p:cNvSpPr/>
          <p:nvPr/>
        </p:nvSpPr>
        <p:spPr bwMode="auto">
          <a:xfrm flipH="1">
            <a:off x="5683619" y="5127811"/>
            <a:ext cx="1165415" cy="363811"/>
          </a:xfrm>
          <a:prstGeom prst="snip1Rect">
            <a:avLst>
              <a:gd name="adj" fmla="val 12546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268288">
              <a:lnSpc>
                <a:spcPts val="1500"/>
              </a:lnSpc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Insulin</a:t>
            </a:r>
            <a:endParaRPr lang="fr-CA" sz="1400" b="1" dirty="0">
              <a:solidFill>
                <a:schemeClr val="tx1"/>
              </a:solidFill>
            </a:endParaRPr>
          </a:p>
        </p:txBody>
      </p:sp>
      <p:pic>
        <p:nvPicPr>
          <p:cNvPr id="16421" name="Image 42" descr="fleche_bas.png">
            <a:extLst>
              <a:ext uri="{FF2B5EF4-FFF2-40B4-BE49-F238E27FC236}">
                <a16:creationId xmlns:a16="http://schemas.microsoft.com/office/drawing/2014/main" id="{86AE3B3C-7383-47C7-9D85-E0A456510E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5210175"/>
            <a:ext cx="214312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ogner un rectangle à un seul coin 43">
            <a:extLst>
              <a:ext uri="{FF2B5EF4-FFF2-40B4-BE49-F238E27FC236}">
                <a16:creationId xmlns:a16="http://schemas.microsoft.com/office/drawing/2014/main" id="{13535742-2E16-4720-9B31-DA48CF61591B}"/>
              </a:ext>
            </a:extLst>
          </p:cNvPr>
          <p:cNvSpPr/>
          <p:nvPr/>
        </p:nvSpPr>
        <p:spPr bwMode="auto">
          <a:xfrm flipH="1">
            <a:off x="6149784" y="4706469"/>
            <a:ext cx="1165415" cy="363811"/>
          </a:xfrm>
          <a:prstGeom prst="snip1Rect">
            <a:avLst>
              <a:gd name="adj" fmla="val 12546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268288">
              <a:lnSpc>
                <a:spcPts val="1500"/>
              </a:lnSpc>
              <a:defRPr/>
            </a:pPr>
            <a:r>
              <a:rPr lang="fr-CA" sz="1400" b="1" dirty="0">
                <a:solidFill>
                  <a:schemeClr val="tx1"/>
                </a:solidFill>
              </a:rPr>
              <a:t>Glucose</a:t>
            </a:r>
          </a:p>
        </p:txBody>
      </p:sp>
      <p:pic>
        <p:nvPicPr>
          <p:cNvPr id="16425" name="Image 44" descr="fleche_bas.png">
            <a:extLst>
              <a:ext uri="{FF2B5EF4-FFF2-40B4-BE49-F238E27FC236}">
                <a16:creationId xmlns:a16="http://schemas.microsoft.com/office/drawing/2014/main" id="{29473255-B6E8-4756-ABFC-B9F85390A0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38" y="4789488"/>
            <a:ext cx="2127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ogner un rectangle à un seul coin 45">
            <a:extLst>
              <a:ext uri="{FF2B5EF4-FFF2-40B4-BE49-F238E27FC236}">
                <a16:creationId xmlns:a16="http://schemas.microsoft.com/office/drawing/2014/main" id="{5C36E897-66B8-420B-A586-33166EEBEDE6}"/>
              </a:ext>
            </a:extLst>
          </p:cNvPr>
          <p:cNvSpPr/>
          <p:nvPr/>
        </p:nvSpPr>
        <p:spPr bwMode="auto">
          <a:xfrm flipH="1">
            <a:off x="6221502" y="3245222"/>
            <a:ext cx="1021980" cy="363811"/>
          </a:xfrm>
          <a:prstGeom prst="snip1Rect">
            <a:avLst>
              <a:gd name="adj" fmla="val 12546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268288">
              <a:lnSpc>
                <a:spcPts val="1500"/>
              </a:lnSpc>
              <a:defRPr/>
            </a:pPr>
            <a:r>
              <a:rPr lang="fr-CA" sz="1400" b="1" dirty="0">
                <a:solidFill>
                  <a:schemeClr val="tx1"/>
                </a:solidFill>
              </a:rPr>
              <a:t>Apo B</a:t>
            </a:r>
          </a:p>
        </p:txBody>
      </p:sp>
      <p:pic>
        <p:nvPicPr>
          <p:cNvPr id="16429" name="Image 46" descr="fleche_bas.png">
            <a:extLst>
              <a:ext uri="{FF2B5EF4-FFF2-40B4-BE49-F238E27FC236}">
                <a16:creationId xmlns:a16="http://schemas.microsoft.com/office/drawing/2014/main" id="{F659515F-8605-4EE6-BDA0-8208F03BDB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3327400"/>
            <a:ext cx="21431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Flèche à angle droit 47">
            <a:extLst>
              <a:ext uri="{FF2B5EF4-FFF2-40B4-BE49-F238E27FC236}">
                <a16:creationId xmlns:a16="http://schemas.microsoft.com/office/drawing/2014/main" id="{9A89FA91-FB20-46B7-8D4E-81766806CEF1}"/>
              </a:ext>
            </a:extLst>
          </p:cNvPr>
          <p:cNvSpPr/>
          <p:nvPr/>
        </p:nvSpPr>
        <p:spPr>
          <a:xfrm flipV="1">
            <a:off x="5880100" y="1066800"/>
            <a:ext cx="2214563" cy="950913"/>
          </a:xfrm>
          <a:prstGeom prst="bentUpArrow">
            <a:avLst>
              <a:gd name="adj1" fmla="val 5529"/>
              <a:gd name="adj2" fmla="val 9827"/>
              <a:gd name="adj3" fmla="val 16262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9" name="Flèche à angle droit 48">
            <a:extLst>
              <a:ext uri="{FF2B5EF4-FFF2-40B4-BE49-F238E27FC236}">
                <a16:creationId xmlns:a16="http://schemas.microsoft.com/office/drawing/2014/main" id="{B944B8AD-C130-499C-A587-B31061FCB80A}"/>
              </a:ext>
            </a:extLst>
          </p:cNvPr>
          <p:cNvSpPr/>
          <p:nvPr/>
        </p:nvSpPr>
        <p:spPr>
          <a:xfrm rot="16200000" flipV="1">
            <a:off x="2043907" y="-232569"/>
            <a:ext cx="609600" cy="3208337"/>
          </a:xfrm>
          <a:prstGeom prst="bentUpArrow">
            <a:avLst>
              <a:gd name="adj1" fmla="val 8671"/>
              <a:gd name="adj2" fmla="val 12484"/>
              <a:gd name="adj3" fmla="val 3010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50" name="Flèche à angle droit 49">
            <a:extLst>
              <a:ext uri="{FF2B5EF4-FFF2-40B4-BE49-F238E27FC236}">
                <a16:creationId xmlns:a16="http://schemas.microsoft.com/office/drawing/2014/main" id="{95E99931-8D8B-42F7-B7F7-E4C394A3B064}"/>
              </a:ext>
            </a:extLst>
          </p:cNvPr>
          <p:cNvSpPr/>
          <p:nvPr/>
        </p:nvSpPr>
        <p:spPr>
          <a:xfrm rot="5400000">
            <a:off x="2339975" y="4635501"/>
            <a:ext cx="1322387" cy="1357312"/>
          </a:xfrm>
          <a:prstGeom prst="bentUpArrow">
            <a:avLst>
              <a:gd name="adj1" fmla="val 3495"/>
              <a:gd name="adj2" fmla="val 6776"/>
              <a:gd name="adj3" fmla="val 12194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51" name="Flèche à angle droit 50">
            <a:extLst>
              <a:ext uri="{FF2B5EF4-FFF2-40B4-BE49-F238E27FC236}">
                <a16:creationId xmlns:a16="http://schemas.microsoft.com/office/drawing/2014/main" id="{A3926DA5-F796-4F87-9BD7-F95BAC31F084}"/>
              </a:ext>
            </a:extLst>
          </p:cNvPr>
          <p:cNvSpPr/>
          <p:nvPr/>
        </p:nvSpPr>
        <p:spPr>
          <a:xfrm rot="5400000">
            <a:off x="1788319" y="4334669"/>
            <a:ext cx="865187" cy="2917825"/>
          </a:xfrm>
          <a:prstGeom prst="bentUpArrow">
            <a:avLst>
              <a:gd name="adj1" fmla="val 5568"/>
              <a:gd name="adj2" fmla="val 11439"/>
              <a:gd name="adj3" fmla="val 17375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52" name="Flèche à angle droit 51">
            <a:extLst>
              <a:ext uri="{FF2B5EF4-FFF2-40B4-BE49-F238E27FC236}">
                <a16:creationId xmlns:a16="http://schemas.microsoft.com/office/drawing/2014/main" id="{E360D4D2-FD66-4D83-9BA4-7479B13C786C}"/>
              </a:ext>
            </a:extLst>
          </p:cNvPr>
          <p:cNvSpPr/>
          <p:nvPr/>
        </p:nvSpPr>
        <p:spPr>
          <a:xfrm>
            <a:off x="5656263" y="4222750"/>
            <a:ext cx="1806575" cy="1900238"/>
          </a:xfrm>
          <a:prstGeom prst="bentUpArrow">
            <a:avLst>
              <a:gd name="adj1" fmla="val 3495"/>
              <a:gd name="adj2" fmla="val 4791"/>
              <a:gd name="adj3" fmla="val 872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D095AA2C-B746-4F67-9121-A8DAACCD88C6}"/>
              </a:ext>
            </a:extLst>
          </p:cNvPr>
          <p:cNvCxnSpPr>
            <a:endCxn id="12" idx="2"/>
          </p:cNvCxnSpPr>
          <p:nvPr/>
        </p:nvCxnSpPr>
        <p:spPr>
          <a:xfrm flipV="1">
            <a:off x="3640138" y="1784350"/>
            <a:ext cx="349250" cy="53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C77A72AD-5977-4F8D-A146-CFF706E987F6}"/>
              </a:ext>
            </a:extLst>
          </p:cNvPr>
          <p:cNvCxnSpPr/>
          <p:nvPr/>
        </p:nvCxnSpPr>
        <p:spPr>
          <a:xfrm flipV="1">
            <a:off x="5351463" y="1739900"/>
            <a:ext cx="385762" cy="79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B6CCFA03-7CDB-43CA-A0F9-FB0401DDF241}"/>
              </a:ext>
            </a:extLst>
          </p:cNvPr>
          <p:cNvCxnSpPr/>
          <p:nvPr/>
        </p:nvCxnSpPr>
        <p:spPr>
          <a:xfrm>
            <a:off x="5370513" y="1981200"/>
            <a:ext cx="1890712" cy="6000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4A9484B1-F591-45A6-A7EC-A053AE66D99D}"/>
              </a:ext>
            </a:extLst>
          </p:cNvPr>
          <p:cNvCxnSpPr/>
          <p:nvPr/>
        </p:nvCxnSpPr>
        <p:spPr>
          <a:xfrm flipV="1">
            <a:off x="3003550" y="2841625"/>
            <a:ext cx="4222750" cy="14890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7A439F2F-966B-4ED4-B11A-96F0B3832193}"/>
              </a:ext>
            </a:extLst>
          </p:cNvPr>
          <p:cNvCxnSpPr/>
          <p:nvPr/>
        </p:nvCxnSpPr>
        <p:spPr>
          <a:xfrm flipV="1">
            <a:off x="3011488" y="4375150"/>
            <a:ext cx="2062162" cy="79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89E46CE1-6970-43F4-8607-8D56399083FB}"/>
              </a:ext>
            </a:extLst>
          </p:cNvPr>
          <p:cNvCxnSpPr/>
          <p:nvPr/>
        </p:nvCxnSpPr>
        <p:spPr>
          <a:xfrm rot="5400000">
            <a:off x="3196431" y="4666457"/>
            <a:ext cx="22685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556F2B70-BE23-49F0-ADB4-9D82F423504B}"/>
              </a:ext>
            </a:extLst>
          </p:cNvPr>
          <p:cNvCxnSpPr/>
          <p:nvPr/>
        </p:nvCxnSpPr>
        <p:spPr>
          <a:xfrm rot="5400000" flipH="1" flipV="1">
            <a:off x="3994944" y="2424907"/>
            <a:ext cx="617537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èche à angle droit 69">
            <a:extLst>
              <a:ext uri="{FF2B5EF4-FFF2-40B4-BE49-F238E27FC236}">
                <a16:creationId xmlns:a16="http://schemas.microsoft.com/office/drawing/2014/main" id="{8E809917-C1CF-49DE-8947-D3CC3DC45C65}"/>
              </a:ext>
            </a:extLst>
          </p:cNvPr>
          <p:cNvSpPr/>
          <p:nvPr/>
        </p:nvSpPr>
        <p:spPr>
          <a:xfrm flipV="1">
            <a:off x="5324475" y="2509838"/>
            <a:ext cx="582613" cy="1255712"/>
          </a:xfrm>
          <a:prstGeom prst="bentUpArrow">
            <a:avLst>
              <a:gd name="adj1" fmla="val 10142"/>
              <a:gd name="adj2" fmla="val 16896"/>
              <a:gd name="adj3" fmla="val 34515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1" name="Rectangle à coins arrondis 70">
            <a:extLst>
              <a:ext uri="{FF2B5EF4-FFF2-40B4-BE49-F238E27FC236}">
                <a16:creationId xmlns:a16="http://schemas.microsoft.com/office/drawing/2014/main" id="{50920C05-1060-4D0D-BBAA-F62C16C0EA9D}"/>
              </a:ext>
            </a:extLst>
          </p:cNvPr>
          <p:cNvSpPr/>
          <p:nvPr/>
        </p:nvSpPr>
        <p:spPr>
          <a:xfrm>
            <a:off x="5495925" y="2779713"/>
            <a:ext cx="644525" cy="304800"/>
          </a:xfrm>
          <a:prstGeom prst="roundRect">
            <a:avLst/>
          </a:prstGeom>
          <a:solidFill>
            <a:srgbClr val="CCECFF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FFA</a:t>
            </a:r>
          </a:p>
        </p:txBody>
      </p:sp>
      <p:pic>
        <p:nvPicPr>
          <p:cNvPr id="16444" name="Image 71" descr="fleche_bas.png">
            <a:extLst>
              <a:ext uri="{FF2B5EF4-FFF2-40B4-BE49-F238E27FC236}">
                <a16:creationId xmlns:a16="http://schemas.microsoft.com/office/drawing/2014/main" id="{727CB6E7-9027-4279-89DB-A2E977B2A6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2843213"/>
            <a:ext cx="1841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52887BC8-D6F5-499D-83A1-42ABCB8C71FF}"/>
              </a:ext>
            </a:extLst>
          </p:cNvPr>
          <p:cNvCxnSpPr/>
          <p:nvPr/>
        </p:nvCxnSpPr>
        <p:spPr>
          <a:xfrm rot="5400000">
            <a:off x="2232025" y="3244850"/>
            <a:ext cx="941388" cy="2428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EEC3A80D-8A4C-4473-BA5E-085A35FFE752}"/>
              </a:ext>
            </a:extLst>
          </p:cNvPr>
          <p:cNvCxnSpPr/>
          <p:nvPr/>
        </p:nvCxnSpPr>
        <p:spPr>
          <a:xfrm rot="5400000">
            <a:off x="5217319" y="5047457"/>
            <a:ext cx="2873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499AD437-A062-4AB5-BA0F-4363DD74ED95}"/>
              </a:ext>
            </a:extLst>
          </p:cNvPr>
          <p:cNvCxnSpPr/>
          <p:nvPr/>
        </p:nvCxnSpPr>
        <p:spPr>
          <a:xfrm rot="5400000">
            <a:off x="5755481" y="4904582"/>
            <a:ext cx="2873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1BF652FA-97AE-40A1-9E3A-10D0521146B6}"/>
              </a:ext>
            </a:extLst>
          </p:cNvPr>
          <p:cNvCxnSpPr/>
          <p:nvPr/>
        </p:nvCxnSpPr>
        <p:spPr>
          <a:xfrm rot="5400000">
            <a:off x="6293644" y="4536282"/>
            <a:ext cx="2873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BFD20ADE-F249-4361-B89B-FB4362F361D5}"/>
              </a:ext>
            </a:extLst>
          </p:cNvPr>
          <p:cNvCxnSpPr/>
          <p:nvPr/>
        </p:nvCxnSpPr>
        <p:spPr>
          <a:xfrm rot="-5400000">
            <a:off x="6534944" y="3783807"/>
            <a:ext cx="2873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F0AD08DD-850C-4DED-91AB-4CBA4B8829BB}"/>
              </a:ext>
            </a:extLst>
          </p:cNvPr>
          <p:cNvSpPr/>
          <p:nvPr/>
        </p:nvSpPr>
        <p:spPr>
          <a:xfrm rot="1729197" flipV="1">
            <a:off x="1947863" y="2230438"/>
            <a:ext cx="2220912" cy="592137"/>
          </a:xfrm>
          <a:prstGeom prst="arc">
            <a:avLst>
              <a:gd name="adj1" fmla="val 14833223"/>
              <a:gd name="adj2" fmla="val 21282349"/>
            </a:avLst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id="{43D84EA0-6E4C-472A-A096-3080FDA4CCD5}"/>
              </a:ext>
            </a:extLst>
          </p:cNvPr>
          <p:cNvSpPr/>
          <p:nvPr/>
        </p:nvSpPr>
        <p:spPr>
          <a:xfrm rot="12637489" flipV="1">
            <a:off x="3336925" y="2751138"/>
            <a:ext cx="2220913" cy="590550"/>
          </a:xfrm>
          <a:prstGeom prst="arc">
            <a:avLst>
              <a:gd name="adj1" fmla="val 14833223"/>
              <a:gd name="adj2" fmla="val 21282349"/>
            </a:avLst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0F799762-EAF6-4234-B3A1-9458D7F6C075}"/>
              </a:ext>
            </a:extLst>
          </p:cNvPr>
          <p:cNvSpPr/>
          <p:nvPr/>
        </p:nvSpPr>
        <p:spPr>
          <a:xfrm rot="3267622" flipV="1">
            <a:off x="3718719" y="2977357"/>
            <a:ext cx="1876425" cy="592137"/>
          </a:xfrm>
          <a:prstGeom prst="arc">
            <a:avLst>
              <a:gd name="adj1" fmla="val 14833223"/>
              <a:gd name="adj2" fmla="val 21184399"/>
            </a:avLst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2" name="Arc 81">
            <a:extLst>
              <a:ext uri="{FF2B5EF4-FFF2-40B4-BE49-F238E27FC236}">
                <a16:creationId xmlns:a16="http://schemas.microsoft.com/office/drawing/2014/main" id="{628ED7F7-723F-4D4E-9165-36B6BC5863E5}"/>
              </a:ext>
            </a:extLst>
          </p:cNvPr>
          <p:cNvSpPr/>
          <p:nvPr/>
        </p:nvSpPr>
        <p:spPr>
          <a:xfrm rot="1651896">
            <a:off x="5791200" y="1604963"/>
            <a:ext cx="1876425" cy="434975"/>
          </a:xfrm>
          <a:prstGeom prst="arc">
            <a:avLst>
              <a:gd name="adj1" fmla="val 14087689"/>
              <a:gd name="adj2" fmla="val 21325239"/>
            </a:avLst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pSp>
        <p:nvGrpSpPr>
          <p:cNvPr id="16454" name="Groupe 88">
            <a:extLst>
              <a:ext uri="{FF2B5EF4-FFF2-40B4-BE49-F238E27FC236}">
                <a16:creationId xmlns:a16="http://schemas.microsoft.com/office/drawing/2014/main" id="{FF883BC1-8430-48B3-A5A4-DCEA5017C97A}"/>
              </a:ext>
            </a:extLst>
          </p:cNvPr>
          <p:cNvGrpSpPr>
            <a:grpSpLocks/>
          </p:cNvGrpSpPr>
          <p:nvPr/>
        </p:nvGrpSpPr>
        <p:grpSpPr bwMode="auto">
          <a:xfrm rot="-7380000">
            <a:off x="3274219" y="3037681"/>
            <a:ext cx="184150" cy="1189038"/>
            <a:chOff x="4615980" y="1663305"/>
            <a:chExt cx="99021" cy="1002232"/>
          </a:xfrm>
        </p:grpSpPr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282980C7-4F98-4D83-AF7A-C2FFC166B575}"/>
                </a:ext>
              </a:extLst>
            </p:cNvPr>
            <p:cNvCxnSpPr/>
            <p:nvPr/>
          </p:nvCxnSpPr>
          <p:spPr>
            <a:xfrm rot="16320000" flipH="1">
              <a:off x="4192183" y="2151609"/>
              <a:ext cx="980823" cy="939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id="{C4A31CF7-C1EE-45D0-8BEA-3CF2B776A1DE}"/>
                </a:ext>
              </a:extLst>
            </p:cNvPr>
            <p:cNvCxnSpPr/>
            <p:nvPr/>
          </p:nvCxnSpPr>
          <p:spPr>
            <a:xfrm rot="60000" flipH="1">
              <a:off x="4620495" y="2654279"/>
              <a:ext cx="99021" cy="10705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55" name="Groupe 91">
            <a:extLst>
              <a:ext uri="{FF2B5EF4-FFF2-40B4-BE49-F238E27FC236}">
                <a16:creationId xmlns:a16="http://schemas.microsoft.com/office/drawing/2014/main" id="{6B15CE22-24AD-4FCC-B59E-75F300990782}"/>
              </a:ext>
            </a:extLst>
          </p:cNvPr>
          <p:cNvGrpSpPr>
            <a:grpSpLocks/>
          </p:cNvGrpSpPr>
          <p:nvPr/>
        </p:nvGrpSpPr>
        <p:grpSpPr bwMode="auto">
          <a:xfrm>
            <a:off x="4559300" y="2160588"/>
            <a:ext cx="179388" cy="522287"/>
            <a:chOff x="4615980" y="2072102"/>
            <a:chExt cx="99021" cy="593435"/>
          </a:xfrm>
        </p:grpSpPr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829601F5-3884-48A7-8E46-201C6C304138}"/>
                </a:ext>
              </a:extLst>
            </p:cNvPr>
            <p:cNvCxnSpPr/>
            <p:nvPr/>
          </p:nvCxnSpPr>
          <p:spPr>
            <a:xfrm rot="16320000" flipH="1">
              <a:off x="4380910" y="2353616"/>
              <a:ext cx="571790" cy="8763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>
              <a:extLst>
                <a:ext uri="{FF2B5EF4-FFF2-40B4-BE49-F238E27FC236}">
                  <a16:creationId xmlns:a16="http://schemas.microsoft.com/office/drawing/2014/main" id="{D8A5C1E6-BEE9-4258-B236-FC4E3CE171FE}"/>
                </a:ext>
              </a:extLst>
            </p:cNvPr>
            <p:cNvCxnSpPr/>
            <p:nvPr/>
          </p:nvCxnSpPr>
          <p:spPr>
            <a:xfrm rot="60000" flipH="1">
              <a:off x="4615980" y="2656519"/>
              <a:ext cx="99021" cy="9018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56" name="ZoneTexte 100">
            <a:extLst>
              <a:ext uri="{FF2B5EF4-FFF2-40B4-BE49-F238E27FC236}">
                <a16:creationId xmlns:a16="http://schemas.microsoft.com/office/drawing/2014/main" id="{ADE84BC0-9597-4863-9B06-7058616105E5}"/>
              </a:ext>
            </a:extLst>
          </p:cNvPr>
          <p:cNvSpPr txBox="1">
            <a:spLocks noChangeArrowheads="1"/>
          </p:cNvSpPr>
          <p:nvPr/>
        </p:nvSpPr>
        <p:spPr bwMode="auto">
          <a:xfrm rot="3440419">
            <a:off x="3261519" y="3563144"/>
            <a:ext cx="363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>
                <a:solidFill>
                  <a:schemeClr val="bg1"/>
                </a:solidFill>
              </a:rPr>
              <a:t>(-)</a:t>
            </a:r>
          </a:p>
        </p:txBody>
      </p:sp>
      <p:sp>
        <p:nvSpPr>
          <p:cNvPr id="16457" name="ZoneTexte 101">
            <a:extLst>
              <a:ext uri="{FF2B5EF4-FFF2-40B4-BE49-F238E27FC236}">
                <a16:creationId xmlns:a16="http://schemas.microsoft.com/office/drawing/2014/main" id="{52FC2FF5-4E5B-486F-A7A2-E92ECAABB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5" y="2238375"/>
            <a:ext cx="361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>
                <a:solidFill>
                  <a:schemeClr val="bg1"/>
                </a:solidFill>
              </a:rPr>
              <a:t>(-)</a:t>
            </a:r>
          </a:p>
        </p:txBody>
      </p:sp>
      <p:sp>
        <p:nvSpPr>
          <p:cNvPr id="16458" name="ZoneTexte 82">
            <a:extLst>
              <a:ext uri="{FF2B5EF4-FFF2-40B4-BE49-F238E27FC236}">
                <a16:creationId xmlns:a16="http://schemas.microsoft.com/office/drawing/2014/main" id="{BEA442C0-7618-44E9-BD1D-4AAF5B5B3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8825" y="1479550"/>
            <a:ext cx="325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?</a:t>
            </a:r>
          </a:p>
        </p:txBody>
      </p:sp>
      <p:sp>
        <p:nvSpPr>
          <p:cNvPr id="16459" name="ZoneTexte 83">
            <a:extLst>
              <a:ext uri="{FF2B5EF4-FFF2-40B4-BE49-F238E27FC236}">
                <a16:creationId xmlns:a16="http://schemas.microsoft.com/office/drawing/2014/main" id="{030B6363-CD03-4907-8FC3-40FC5C3CF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0" y="2062163"/>
            <a:ext cx="327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?</a:t>
            </a:r>
          </a:p>
        </p:txBody>
      </p:sp>
      <p:grpSp>
        <p:nvGrpSpPr>
          <p:cNvPr id="16460" name="Groupe 88">
            <a:extLst>
              <a:ext uri="{FF2B5EF4-FFF2-40B4-BE49-F238E27FC236}">
                <a16:creationId xmlns:a16="http://schemas.microsoft.com/office/drawing/2014/main" id="{7622F53D-FC10-4E4A-B868-7ABAE071223D}"/>
              </a:ext>
            </a:extLst>
          </p:cNvPr>
          <p:cNvGrpSpPr>
            <a:grpSpLocks/>
          </p:cNvGrpSpPr>
          <p:nvPr/>
        </p:nvGrpSpPr>
        <p:grpSpPr bwMode="auto">
          <a:xfrm rot="3420000">
            <a:off x="3392488" y="3254375"/>
            <a:ext cx="182562" cy="1189038"/>
            <a:chOff x="4615980" y="1663305"/>
            <a:chExt cx="99021" cy="1002232"/>
          </a:xfrm>
        </p:grpSpPr>
        <p:cxnSp>
          <p:nvCxnSpPr>
            <p:cNvPr id="86" name="Connecteur droit 85">
              <a:extLst>
                <a:ext uri="{FF2B5EF4-FFF2-40B4-BE49-F238E27FC236}">
                  <a16:creationId xmlns:a16="http://schemas.microsoft.com/office/drawing/2014/main" id="{E3B5156B-CD97-4B3F-B653-93F400050B2E}"/>
                </a:ext>
              </a:extLst>
            </p:cNvPr>
            <p:cNvCxnSpPr/>
            <p:nvPr/>
          </p:nvCxnSpPr>
          <p:spPr>
            <a:xfrm rot="16320000" flipH="1">
              <a:off x="4180275" y="2152165"/>
              <a:ext cx="980823" cy="9471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DF874FDC-CA51-4AEB-9419-AEA208D0AE41}"/>
                </a:ext>
              </a:extLst>
            </p:cNvPr>
            <p:cNvCxnSpPr/>
            <p:nvPr/>
          </p:nvCxnSpPr>
          <p:spPr>
            <a:xfrm rot="60000" flipH="1">
              <a:off x="4615789" y="2658934"/>
              <a:ext cx="99022" cy="9367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87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INFLAMMATION: THE LINK BETWEEN ABDOMINAL OBESITY AND GLOBAL CARDIOMETABOLIC RISK (CVD RISK)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2022-11-30T19:20:25Z</dcterms:modified>
</cp:coreProperties>
</file>