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06474C58-EC6E-4350-9260-5860B975D1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2CC12572-1A50-4336-ADDB-7D14ADD684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D96F90A2-90BA-4238-A1FF-59678572F7A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CD5925AA-0B19-4BB2-A306-B4AC9C203DF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8CDF8B-C866-48FF-8A34-D1B36D025A1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4BB5F783-7867-4031-A068-DFC06ABAD7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43524828-2D5B-48A2-A5A3-CAFE79356A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F5FC9C4-B6D9-46F6-9EE6-99B26BC759D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9B743EF6-2259-4717-853D-2DF6D7E19C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D3ED75FC-85D9-41C0-94AE-6FBF2FFBDF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9EA122FA-4C5A-4029-A64C-0C117C622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FD93E8-2DAA-4B19-A61D-A67CEC04351B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48825851-C5D4-4AAA-BA89-B42C14C21F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D5EB659E-EC27-420C-A29A-386868F46DD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CE366D-1610-4FD5-A6C5-E49CE2D817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E84C20-A325-4999-8725-5F78DA442A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CDEAA09-B26F-4DC1-9CC3-1B6F43173E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24D9AE5C-76F5-4702-A45A-D2FCFB55BE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81294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157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1177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87484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21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108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9559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673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329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4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84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170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6058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323828B8-F93C-4CF4-86F2-D3A735B015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A3DC3931-27B3-43B5-9721-7EF3CF92F6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9566756B-C416-4BD0-9C9C-645A8DC6976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342F680-755D-40E0-84AD-6505F1D09A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EE91B51A-D85A-4BCB-A386-935EB614CF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955717A0-3E69-463C-AB8D-5DFE8BB316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23A44B0B-A84C-4AAC-A100-D956A6F16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082EE4E0-1BCA-4CA0-A039-473ADFFB82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DEA0AF61-86A8-440D-84B5-A47CF5397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 27" descr="25-Atherogenic_Dyslipide_fig4-FILM_fond.png">
            <a:extLst>
              <a:ext uri="{FF2B5EF4-FFF2-40B4-BE49-F238E27FC236}">
                <a16:creationId xmlns:a16="http://schemas.microsoft.com/office/drawing/2014/main" id="{08DC0CE6-0CF2-4DE7-80F9-4FF849DB3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003300"/>
            <a:ext cx="8042275" cy="511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re 1">
            <a:extLst>
              <a:ext uri="{FF2B5EF4-FFF2-40B4-BE49-F238E27FC236}">
                <a16:creationId xmlns:a16="http://schemas.microsoft.com/office/drawing/2014/main" id="{0858DF55-4ABF-41F8-B10B-ADE8B4C5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INTRAVASCULAR VLDL METABOLISM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12292" name="Image 5" descr="legende.png">
            <a:extLst>
              <a:ext uri="{FF2B5EF4-FFF2-40B4-BE49-F238E27FC236}">
                <a16:creationId xmlns:a16="http://schemas.microsoft.com/office/drawing/2014/main" id="{316AF234-83FB-4D85-9990-5E2DB51CF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619750"/>
            <a:ext cx="20478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ZoneTexte 6">
            <a:extLst>
              <a:ext uri="{FF2B5EF4-FFF2-40B4-BE49-F238E27FC236}">
                <a16:creationId xmlns:a16="http://schemas.microsoft.com/office/drawing/2014/main" id="{1C5E23B7-23E4-4517-9AF9-D49297345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75" y="5656263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12294" name="ZoneTexte 7">
            <a:extLst>
              <a:ext uri="{FF2B5EF4-FFF2-40B4-BE49-F238E27FC236}">
                <a16:creationId xmlns:a16="http://schemas.microsoft.com/office/drawing/2014/main" id="{ED6501E9-CE37-4016-A873-3B92A5ED2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934075"/>
            <a:ext cx="1927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LPL = lipoprotein lipase</a:t>
            </a:r>
          </a:p>
        </p:txBody>
      </p:sp>
      <p:grpSp>
        <p:nvGrpSpPr>
          <p:cNvPr id="12295" name="Groupe 8">
            <a:extLst>
              <a:ext uri="{FF2B5EF4-FFF2-40B4-BE49-F238E27FC236}">
                <a16:creationId xmlns:a16="http://schemas.microsoft.com/office/drawing/2014/main" id="{8DC067C1-3A0D-46BD-A9BB-821CDA4A6ED2}"/>
              </a:ext>
            </a:extLst>
          </p:cNvPr>
          <p:cNvGrpSpPr>
            <a:grpSpLocks/>
          </p:cNvGrpSpPr>
          <p:nvPr/>
        </p:nvGrpSpPr>
        <p:grpSpPr bwMode="auto">
          <a:xfrm>
            <a:off x="1038225" y="3303588"/>
            <a:ext cx="908050" cy="342900"/>
            <a:chOff x="2133603" y="2366683"/>
            <a:chExt cx="948635" cy="358588"/>
          </a:xfrm>
        </p:grpSpPr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EA5AEA79-13D0-4C99-AE78-0B90E2C81C44}"/>
                </a:ext>
              </a:extLst>
            </p:cNvPr>
            <p:cNvSpPr/>
            <p:nvPr/>
          </p:nvSpPr>
          <p:spPr>
            <a:xfrm>
              <a:off x="2133603" y="2366683"/>
              <a:ext cx="928734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Liver</a:t>
              </a:r>
              <a:endParaRPr lang="fr-CA" sz="1400" b="1" dirty="0">
                <a:solidFill>
                  <a:schemeClr val="tx1"/>
                </a:solidFill>
              </a:endParaRPr>
            </a:p>
          </p:txBody>
        </p:sp>
        <p:pic>
          <p:nvPicPr>
            <p:cNvPr id="12325" name="Image 10" descr="triangle.png">
              <a:extLst>
                <a:ext uri="{FF2B5EF4-FFF2-40B4-BE49-F238E27FC236}">
                  <a16:creationId xmlns:a16="http://schemas.microsoft.com/office/drawing/2014/main" id="{41CED9AD-ADB9-4EDF-A536-8759AFC86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700000">
              <a:off x="2913472" y="2610957"/>
              <a:ext cx="168766" cy="8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6" name="ZoneTexte 11">
            <a:extLst>
              <a:ext uri="{FF2B5EF4-FFF2-40B4-BE49-F238E27FC236}">
                <a16:creationId xmlns:a16="http://schemas.microsoft.com/office/drawing/2014/main" id="{0622A6D0-9D85-4D3D-B384-D21E2AEE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50988"/>
            <a:ext cx="1398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Nascent VLDL</a:t>
            </a:r>
          </a:p>
        </p:txBody>
      </p:sp>
      <p:sp>
        <p:nvSpPr>
          <p:cNvPr id="12297" name="ZoneTexte 12">
            <a:extLst>
              <a:ext uri="{FF2B5EF4-FFF2-40B4-BE49-F238E27FC236}">
                <a16:creationId xmlns:a16="http://schemas.microsoft.com/office/drawing/2014/main" id="{E916FB2F-378E-47BD-A691-D96183C36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238" y="3925888"/>
            <a:ext cx="1289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Mature VLDL</a:t>
            </a:r>
          </a:p>
        </p:txBody>
      </p:sp>
      <p:sp>
        <p:nvSpPr>
          <p:cNvPr id="12298" name="ZoneTexte 13">
            <a:extLst>
              <a:ext uri="{FF2B5EF4-FFF2-40B4-BE49-F238E27FC236}">
                <a16:creationId xmlns:a16="http://schemas.microsoft.com/office/drawing/2014/main" id="{D31FF8EF-2681-4D1C-A18C-6938F016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350" y="5127625"/>
            <a:ext cx="1404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VLDL remnant</a:t>
            </a:r>
          </a:p>
        </p:txBody>
      </p:sp>
      <p:sp>
        <p:nvSpPr>
          <p:cNvPr id="12299" name="ZoneTexte 14">
            <a:extLst>
              <a:ext uri="{FF2B5EF4-FFF2-40B4-BE49-F238E27FC236}">
                <a16:creationId xmlns:a16="http://schemas.microsoft.com/office/drawing/2014/main" id="{A757E075-4333-437B-B8D0-4E4C88734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00" y="452755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LDL</a:t>
            </a:r>
          </a:p>
        </p:txBody>
      </p:sp>
      <p:sp>
        <p:nvSpPr>
          <p:cNvPr id="12300" name="ZoneTexte 15">
            <a:extLst>
              <a:ext uri="{FF2B5EF4-FFF2-40B4-BE49-F238E27FC236}">
                <a16:creationId xmlns:a16="http://schemas.microsoft.com/office/drawing/2014/main" id="{91023E6F-F004-4AFB-8D9C-56F69DABB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275" y="1739900"/>
            <a:ext cx="476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HDL</a:t>
            </a:r>
          </a:p>
        </p:txBody>
      </p:sp>
      <p:sp>
        <p:nvSpPr>
          <p:cNvPr id="12301" name="ZoneTexte 16">
            <a:extLst>
              <a:ext uri="{FF2B5EF4-FFF2-40B4-BE49-F238E27FC236}">
                <a16:creationId xmlns:a16="http://schemas.microsoft.com/office/drawing/2014/main" id="{2E2B1E99-D200-45D3-B213-38B114FE8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1788" y="5038725"/>
            <a:ext cx="476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HDL</a:t>
            </a:r>
          </a:p>
        </p:txBody>
      </p:sp>
      <p:sp>
        <p:nvSpPr>
          <p:cNvPr id="12302" name="ZoneTexte 17">
            <a:extLst>
              <a:ext uri="{FF2B5EF4-FFF2-40B4-BE49-F238E27FC236}">
                <a16:creationId xmlns:a16="http://schemas.microsoft.com/office/drawing/2014/main" id="{3564ABD3-AD25-48E4-BE11-20C2121F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5297488"/>
            <a:ext cx="9191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Fatty acids</a:t>
            </a:r>
          </a:p>
        </p:txBody>
      </p:sp>
      <p:sp>
        <p:nvSpPr>
          <p:cNvPr id="12303" name="ZoneTexte 18">
            <a:extLst>
              <a:ext uri="{FF2B5EF4-FFF2-40B4-BE49-F238E27FC236}">
                <a16:creationId xmlns:a16="http://schemas.microsoft.com/office/drawing/2014/main" id="{07F471F0-CD84-4377-BE9B-F2872F22A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5656263"/>
            <a:ext cx="1263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 b="1"/>
              <a:t>Tissues</a:t>
            </a:r>
          </a:p>
          <a:p>
            <a:pPr eaLnBrk="1" hangingPunct="1"/>
            <a:r>
              <a:rPr lang="fr-CA" altLang="fr-FR" sz="1000" b="1"/>
              <a:t>(adipose, muscle)</a:t>
            </a:r>
          </a:p>
        </p:txBody>
      </p:sp>
      <p:sp>
        <p:nvSpPr>
          <p:cNvPr id="12304" name="ZoneTexte 19">
            <a:extLst>
              <a:ext uri="{FF2B5EF4-FFF2-40B4-BE49-F238E27FC236}">
                <a16:creationId xmlns:a16="http://schemas.microsoft.com/office/drawing/2014/main" id="{8CF51657-276E-4C06-BF22-64AC59980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4899025"/>
            <a:ext cx="5175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 dirty="0">
                <a:latin typeface="Arial" charset="0"/>
              </a:rPr>
              <a:t>Apo E</a:t>
            </a:r>
          </a:p>
        </p:txBody>
      </p:sp>
      <p:sp>
        <p:nvSpPr>
          <p:cNvPr id="12305" name="ZoneTexte 20">
            <a:extLst>
              <a:ext uri="{FF2B5EF4-FFF2-40B4-BE49-F238E27FC236}">
                <a16:creationId xmlns:a16="http://schemas.microsoft.com/office/drawing/2014/main" id="{88314F8C-7641-4F52-87D6-7DC7D26C4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5048250"/>
            <a:ext cx="79851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 dirty="0">
                <a:latin typeface="Arial" charset="0"/>
              </a:rPr>
              <a:t>Apo CII, CIII</a:t>
            </a:r>
          </a:p>
        </p:txBody>
      </p:sp>
      <p:sp>
        <p:nvSpPr>
          <p:cNvPr id="12306" name="ZoneTexte 21">
            <a:extLst>
              <a:ext uri="{FF2B5EF4-FFF2-40B4-BE49-F238E27FC236}">
                <a16:creationId xmlns:a16="http://schemas.microsoft.com/office/drawing/2014/main" id="{6EA30248-4753-4CA5-ABD6-C426F954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963" y="1871663"/>
            <a:ext cx="7985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>
                <a:latin typeface="Arial" charset="0"/>
              </a:rPr>
              <a:t>Apo CII, CIII</a:t>
            </a:r>
          </a:p>
        </p:txBody>
      </p:sp>
      <p:sp>
        <p:nvSpPr>
          <p:cNvPr id="12307" name="ZoneTexte 22">
            <a:extLst>
              <a:ext uri="{FF2B5EF4-FFF2-40B4-BE49-F238E27FC236}">
                <a16:creationId xmlns:a16="http://schemas.microsoft.com/office/drawing/2014/main" id="{AAE1A0F7-4028-4D3C-BDC0-9342DDE76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963" y="2008188"/>
            <a:ext cx="5175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>
                <a:latin typeface="Arial" charset="0"/>
              </a:rPr>
              <a:t>Apo E</a:t>
            </a:r>
          </a:p>
        </p:txBody>
      </p:sp>
      <p:sp>
        <p:nvSpPr>
          <p:cNvPr id="12308" name="ZoneTexte 23">
            <a:extLst>
              <a:ext uri="{FF2B5EF4-FFF2-40B4-BE49-F238E27FC236}">
                <a16:creationId xmlns:a16="http://schemas.microsoft.com/office/drawing/2014/main" id="{184846A2-241E-42A3-BFD1-A2FC44AEC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5181600"/>
            <a:ext cx="94138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 dirty="0" err="1">
                <a:latin typeface="Arial" charset="0"/>
              </a:rPr>
              <a:t>Phospholipids</a:t>
            </a:r>
            <a:endParaRPr lang="fr-CA" sz="850" b="1" dirty="0">
              <a:latin typeface="Arial" charset="0"/>
            </a:endParaRPr>
          </a:p>
        </p:txBody>
      </p:sp>
      <p:sp>
        <p:nvSpPr>
          <p:cNvPr id="12309" name="ZoneTexte 24">
            <a:extLst>
              <a:ext uri="{FF2B5EF4-FFF2-40B4-BE49-F238E27FC236}">
                <a16:creationId xmlns:a16="http://schemas.microsoft.com/office/drawing/2014/main" id="{DF0D191D-94AE-4D32-9653-ABD1B76CB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963" y="1604963"/>
            <a:ext cx="78105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 dirty="0" err="1">
                <a:latin typeface="Arial" charset="0"/>
              </a:rPr>
              <a:t>Cholesteryl</a:t>
            </a:r>
            <a:endParaRPr lang="fr-CA" sz="850" b="1" dirty="0">
              <a:latin typeface="Arial" charset="0"/>
            </a:endParaRPr>
          </a:p>
          <a:p>
            <a:pPr>
              <a:defRPr/>
            </a:pPr>
            <a:r>
              <a:rPr lang="fr-CA" sz="850" b="1" dirty="0">
                <a:latin typeface="Arial" charset="0"/>
              </a:rPr>
              <a:t>esters</a:t>
            </a:r>
          </a:p>
        </p:txBody>
      </p:sp>
      <p:sp>
        <p:nvSpPr>
          <p:cNvPr id="12310" name="ZoneTexte 25">
            <a:extLst>
              <a:ext uri="{FF2B5EF4-FFF2-40B4-BE49-F238E27FC236}">
                <a16:creationId xmlns:a16="http://schemas.microsoft.com/office/drawing/2014/main" id="{ACE1DCB8-8595-42FC-BD30-96470F1AC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688" y="3406775"/>
            <a:ext cx="7985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300"/>
              </a:lnSpc>
            </a:pPr>
            <a:r>
              <a:rPr lang="fr-CA" altLang="fr-FR" sz="1200" b="1"/>
              <a:t>Apo B/E</a:t>
            </a:r>
          </a:p>
          <a:p>
            <a:pPr eaLnBrk="1" hangingPunct="1">
              <a:lnSpc>
                <a:spcPts val="1300"/>
              </a:lnSpc>
            </a:pPr>
            <a:r>
              <a:rPr lang="fr-CA" altLang="fr-FR" sz="1200" b="1"/>
              <a:t>receptor</a:t>
            </a:r>
          </a:p>
        </p:txBody>
      </p:sp>
      <p:sp>
        <p:nvSpPr>
          <p:cNvPr id="27" name="Rogner un rectangle à un seul coin 26">
            <a:extLst>
              <a:ext uri="{FF2B5EF4-FFF2-40B4-BE49-F238E27FC236}">
                <a16:creationId xmlns:a16="http://schemas.microsoft.com/office/drawing/2014/main" id="{4A5AF58C-1255-48A7-A9C0-6D18B0F92C02}"/>
              </a:ext>
            </a:extLst>
          </p:cNvPr>
          <p:cNvSpPr/>
          <p:nvPr/>
        </p:nvSpPr>
        <p:spPr bwMode="auto">
          <a:xfrm flipH="1">
            <a:off x="4356100" y="4589463"/>
            <a:ext cx="577850" cy="303212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200" b="1" dirty="0"/>
              <a:t>LPL</a:t>
            </a: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3C34C4DC-F841-44C2-80FC-54746516B29E}"/>
              </a:ext>
            </a:extLst>
          </p:cNvPr>
          <p:cNvSpPr/>
          <p:nvPr/>
        </p:nvSpPr>
        <p:spPr>
          <a:xfrm rot="11688032">
            <a:off x="2400300" y="2274888"/>
            <a:ext cx="479425" cy="1042987"/>
          </a:xfrm>
          <a:prstGeom prst="arc">
            <a:avLst>
              <a:gd name="adj1" fmla="val 16549861"/>
              <a:gd name="adj2" fmla="val 506963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4F273823-27B9-4AB8-879C-249CA254A5DC}"/>
              </a:ext>
            </a:extLst>
          </p:cNvPr>
          <p:cNvSpPr/>
          <p:nvPr/>
        </p:nvSpPr>
        <p:spPr>
          <a:xfrm rot="19337422">
            <a:off x="4964113" y="2112963"/>
            <a:ext cx="479425" cy="1042987"/>
          </a:xfrm>
          <a:prstGeom prst="arc">
            <a:avLst>
              <a:gd name="adj1" fmla="val 16549861"/>
              <a:gd name="adj2" fmla="val 506963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D1373028-863F-4D9C-8F01-B00258755B32}"/>
              </a:ext>
            </a:extLst>
          </p:cNvPr>
          <p:cNvSpPr/>
          <p:nvPr/>
        </p:nvSpPr>
        <p:spPr>
          <a:xfrm rot="7916261">
            <a:off x="2812256" y="3709194"/>
            <a:ext cx="479425" cy="1042988"/>
          </a:xfrm>
          <a:prstGeom prst="arc">
            <a:avLst>
              <a:gd name="adj1" fmla="val 17214262"/>
              <a:gd name="adj2" fmla="val 506963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FBC43947-A2BD-49CC-BF33-C36640658336}"/>
              </a:ext>
            </a:extLst>
          </p:cNvPr>
          <p:cNvSpPr/>
          <p:nvPr/>
        </p:nvSpPr>
        <p:spPr>
          <a:xfrm rot="6345201" flipH="1">
            <a:off x="2524919" y="4248944"/>
            <a:ext cx="612775" cy="1042987"/>
          </a:xfrm>
          <a:prstGeom prst="arc">
            <a:avLst>
              <a:gd name="adj1" fmla="val 18898236"/>
              <a:gd name="adj2" fmla="val 506963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8AE4E885-D7C1-44AA-9363-6683CAB3A866}"/>
              </a:ext>
            </a:extLst>
          </p:cNvPr>
          <p:cNvSpPr/>
          <p:nvPr/>
        </p:nvSpPr>
        <p:spPr>
          <a:xfrm rot="19608710" flipH="1">
            <a:off x="4986338" y="4826000"/>
            <a:ext cx="625475" cy="1042988"/>
          </a:xfrm>
          <a:prstGeom prst="arc">
            <a:avLst>
              <a:gd name="adj1" fmla="val 17634620"/>
              <a:gd name="adj2" fmla="val 5069639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1F589297-9FB3-4CB4-9DD8-C601E591CEFE}"/>
              </a:ext>
            </a:extLst>
          </p:cNvPr>
          <p:cNvSpPr/>
          <p:nvPr/>
        </p:nvSpPr>
        <p:spPr>
          <a:xfrm rot="17394065" flipH="1">
            <a:off x="5380831" y="4114007"/>
            <a:ext cx="625475" cy="1547812"/>
          </a:xfrm>
          <a:prstGeom prst="arc">
            <a:avLst>
              <a:gd name="adj1" fmla="val 17854282"/>
              <a:gd name="adj2" fmla="val 434232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15011BD0-50C7-48E3-BEEA-A283E468021E}"/>
              </a:ext>
            </a:extLst>
          </p:cNvPr>
          <p:cNvSpPr/>
          <p:nvPr/>
        </p:nvSpPr>
        <p:spPr>
          <a:xfrm rot="17394065" flipH="1">
            <a:off x="5457825" y="4043363"/>
            <a:ext cx="625475" cy="1463675"/>
          </a:xfrm>
          <a:prstGeom prst="arc">
            <a:avLst>
              <a:gd name="adj1" fmla="val 18194682"/>
              <a:gd name="adj2" fmla="val 4145015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E5AA168E-34BD-4A71-B628-D33202325C20}"/>
              </a:ext>
            </a:extLst>
          </p:cNvPr>
          <p:cNvSpPr/>
          <p:nvPr/>
        </p:nvSpPr>
        <p:spPr>
          <a:xfrm rot="3640440" flipH="1">
            <a:off x="5695156" y="1801020"/>
            <a:ext cx="625475" cy="1547812"/>
          </a:xfrm>
          <a:prstGeom prst="arc">
            <a:avLst>
              <a:gd name="adj1" fmla="val 18194682"/>
              <a:gd name="adj2" fmla="val 3697845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836A1448-22ED-43C3-B2AA-348556144CFE}"/>
              </a:ext>
            </a:extLst>
          </p:cNvPr>
          <p:cNvSpPr/>
          <p:nvPr/>
        </p:nvSpPr>
        <p:spPr>
          <a:xfrm rot="4307786" flipH="1">
            <a:off x="5619750" y="1663701"/>
            <a:ext cx="625475" cy="1333500"/>
          </a:xfrm>
          <a:prstGeom prst="arc">
            <a:avLst>
              <a:gd name="adj1" fmla="val 18194682"/>
              <a:gd name="adj2" fmla="val 4553397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46BBC194-C625-43FD-B110-7BD6D22506E0}"/>
              </a:ext>
            </a:extLst>
          </p:cNvPr>
          <p:cNvSpPr/>
          <p:nvPr/>
        </p:nvSpPr>
        <p:spPr>
          <a:xfrm rot="4558756" flipH="1">
            <a:off x="5576887" y="1366838"/>
            <a:ext cx="625475" cy="1568450"/>
          </a:xfrm>
          <a:prstGeom prst="arc">
            <a:avLst>
              <a:gd name="adj1" fmla="val 18194682"/>
              <a:gd name="adj2" fmla="val 4752199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DD515794-B51A-4929-811E-95A32AE55D5B}"/>
              </a:ext>
            </a:extLst>
          </p:cNvPr>
          <p:cNvSpPr/>
          <p:nvPr/>
        </p:nvSpPr>
        <p:spPr>
          <a:xfrm rot="17394065" flipH="1">
            <a:off x="5480050" y="3954463"/>
            <a:ext cx="625475" cy="1374775"/>
          </a:xfrm>
          <a:prstGeom prst="arc">
            <a:avLst>
              <a:gd name="adj1" fmla="val 18194682"/>
              <a:gd name="adj2" fmla="val 4145015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2C016EBF-19AB-4037-AF14-DBBBB75782E1}"/>
              </a:ext>
            </a:extLst>
          </p:cNvPr>
          <p:cNvSpPr/>
          <p:nvPr/>
        </p:nvSpPr>
        <p:spPr>
          <a:xfrm rot="4516266">
            <a:off x="4578350" y="4283075"/>
            <a:ext cx="525463" cy="1065213"/>
          </a:xfrm>
          <a:prstGeom prst="arc">
            <a:avLst>
              <a:gd name="adj1" fmla="val 16549861"/>
              <a:gd name="adj2" fmla="val 506963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47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INTRAVASCULAR VLDL METABOLISM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2022-11-30T16:35:55Z</dcterms:modified>
</cp:coreProperties>
</file>