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C1DAE5DB-5B38-480B-A4BD-47D3EA2D4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B9015014-A58D-41B5-A02B-5AC833DE03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F74E6955-9E9C-4B9B-A437-3B291A4D354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5C295F79-0758-416F-883F-C6AB085948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D39C27-3139-4E9C-90DA-5FC83210912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43B22AAB-3FC4-4A22-8797-C84837BC88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BC8B50A0-C2D9-4BA8-A68D-589DE02A09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AB38766-0CD0-43BF-99B3-D767D9CB2EE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A4EE9A9D-2AF1-494D-92C8-5772B7616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E2822EF0-BE80-4012-BFAA-3C1C34CE80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09201485-D0B9-4B7B-B0ED-FB84FA9FDA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2DCDEE-A319-42C7-B569-7B9C89CEE6F4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E38B6459-EEC9-4C52-B458-259859C28C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5BCAE74A-55B3-414B-83F9-E8049BC7FDA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1D5D2E-D220-4862-AEE9-83CAA1133F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499FE1-B093-4F69-B525-64B2D629BD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AE8F46C-9612-4621-ABA4-4C0DEECB6F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3D266291-ADCF-4F46-A464-699F9471AB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03744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651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673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239495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990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2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8395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512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21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085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522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2526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8134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3381A75A-7014-4CEF-B49D-C341A14827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E965EB86-F062-41B3-8130-0B16CCAC6E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A71A79CA-8511-4ED7-84A2-5ACEDA22A67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6A3F7E7-4625-4ACD-802A-710B7C0390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B378550-9E0D-4FA7-81AE-DC0F2093BE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679B78DD-C832-41FB-9A36-6D74ACF166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E75FD1AE-0EFB-4352-9F9B-5F89AB696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D0EF5FD7-EE9D-40C9-B0FE-0C83260BCF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8BFDFA2C-0B6D-4BC9-917E-58EE12D51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3" descr="33-Atherogenic_Dyslipide_fig12-FILM_fond.png">
            <a:extLst>
              <a:ext uri="{FF2B5EF4-FFF2-40B4-BE49-F238E27FC236}">
                <a16:creationId xmlns:a16="http://schemas.microsoft.com/office/drawing/2014/main" id="{BDAE9BBF-F655-4532-AE75-7E7E83574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68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re 1">
            <a:extLst>
              <a:ext uri="{FF2B5EF4-FFF2-40B4-BE49-F238E27FC236}">
                <a16:creationId xmlns:a16="http://schemas.microsoft.com/office/drawing/2014/main" id="{7F55115D-CF83-41F3-8BB5-39E09200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6350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LINK BETWEEN HYPERTRIGLYCERIDEMIA AND SMALL, DENSE LDL AND LOW HDL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5124" name="Image 4" descr="legende.png">
            <a:extLst>
              <a:ext uri="{FF2B5EF4-FFF2-40B4-BE49-F238E27FC236}">
                <a16:creationId xmlns:a16="http://schemas.microsoft.com/office/drawing/2014/main" id="{4B9C2089-B104-499C-A64D-57FBD6AE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5616575"/>
            <a:ext cx="32019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ZoneTexte 21">
            <a:extLst>
              <a:ext uri="{FF2B5EF4-FFF2-40B4-BE49-F238E27FC236}">
                <a16:creationId xmlns:a16="http://schemas.microsoft.com/office/drawing/2014/main" id="{B90A1013-2B3A-490C-A581-23040F3F9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5563" y="5622925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5126" name="ZoneTexte 6">
            <a:extLst>
              <a:ext uri="{FF2B5EF4-FFF2-40B4-BE49-F238E27FC236}">
                <a16:creationId xmlns:a16="http://schemas.microsoft.com/office/drawing/2014/main" id="{AD28B7E4-C992-458B-B1C8-91DAE879D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5889625"/>
            <a:ext cx="29194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CETP = cholesteryl ester transfer protein</a:t>
            </a:r>
          </a:p>
          <a:p>
            <a:pPr eaLnBrk="1" hangingPunct="1"/>
            <a:r>
              <a:rPr lang="fr-CA" altLang="fr-FR" sz="1100" b="1"/>
              <a:t>HTGL = hepatic triglyceride lipase</a:t>
            </a:r>
          </a:p>
          <a:p>
            <a:pPr eaLnBrk="1" hangingPunct="1"/>
            <a:r>
              <a:rPr lang="fr-CA" altLang="fr-FR" sz="1100" b="1"/>
              <a:t>LPL = lipoprotein lipase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27B4290E-6EF2-4C69-AC43-9669D2440516}"/>
              </a:ext>
            </a:extLst>
          </p:cNvPr>
          <p:cNvGrpSpPr>
            <a:grpSpLocks/>
          </p:cNvGrpSpPr>
          <p:nvPr/>
        </p:nvGrpSpPr>
        <p:grpSpPr bwMode="auto">
          <a:xfrm>
            <a:off x="2957513" y="5205413"/>
            <a:ext cx="3454400" cy="369887"/>
            <a:chOff x="2229" y="714"/>
            <a:chExt cx="1656" cy="511"/>
          </a:xfrm>
        </p:grpSpPr>
        <p:sp>
          <p:nvSpPr>
            <p:cNvPr id="5154" name="Rectangle 34">
              <a:extLst>
                <a:ext uri="{FF2B5EF4-FFF2-40B4-BE49-F238E27FC236}">
                  <a16:creationId xmlns:a16="http://schemas.microsoft.com/office/drawing/2014/main" id="{69A6FB20-FE87-4BC8-B164-139A6035E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65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400" b="1"/>
                <a:t>Efficient triglyceride metabolism </a:t>
              </a:r>
            </a:p>
          </p:txBody>
        </p:sp>
        <p:sp>
          <p:nvSpPr>
            <p:cNvPr id="5155" name="Rectangle 35">
              <a:extLst>
                <a:ext uri="{FF2B5EF4-FFF2-40B4-BE49-F238E27FC236}">
                  <a16:creationId xmlns:a16="http://schemas.microsoft.com/office/drawing/2014/main" id="{F6FEE21C-0C66-4749-851C-D76D47BBF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4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8430AFC0-F1DE-42E5-867A-F0636D0E41C2}"/>
              </a:ext>
            </a:extLst>
          </p:cNvPr>
          <p:cNvGrpSpPr>
            <a:grpSpLocks/>
          </p:cNvGrpSpPr>
          <p:nvPr/>
        </p:nvGrpSpPr>
        <p:grpSpPr bwMode="auto">
          <a:xfrm>
            <a:off x="2957513" y="989013"/>
            <a:ext cx="3454400" cy="369887"/>
            <a:chOff x="2229" y="714"/>
            <a:chExt cx="1656" cy="511"/>
          </a:xfrm>
        </p:grpSpPr>
        <p:sp>
          <p:nvSpPr>
            <p:cNvPr id="5152" name="Rectangle 34">
              <a:extLst>
                <a:ext uri="{FF2B5EF4-FFF2-40B4-BE49-F238E27FC236}">
                  <a16:creationId xmlns:a16="http://schemas.microsoft.com/office/drawing/2014/main" id="{F36DFA73-5A24-45B6-A34A-632B16BBD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65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400" b="1"/>
                <a:t>Inefficient triglyceride metabolism </a:t>
              </a:r>
            </a:p>
          </p:txBody>
        </p:sp>
        <p:sp>
          <p:nvSpPr>
            <p:cNvPr id="5153" name="Rectangle 35">
              <a:extLst>
                <a:ext uri="{FF2B5EF4-FFF2-40B4-BE49-F238E27FC236}">
                  <a16:creationId xmlns:a16="http://schemas.microsoft.com/office/drawing/2014/main" id="{B491A2D3-CBF8-4A18-9636-955968B3D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sp>
        <p:nvSpPr>
          <p:cNvPr id="15" name="Rogner un rectangle avec un coin diagonal 14">
            <a:extLst>
              <a:ext uri="{FF2B5EF4-FFF2-40B4-BE49-F238E27FC236}">
                <a16:creationId xmlns:a16="http://schemas.microsoft.com/office/drawing/2014/main" id="{89B9063D-E99A-4041-ABBA-07527D8EF04A}"/>
              </a:ext>
            </a:extLst>
          </p:cNvPr>
          <p:cNvSpPr/>
          <p:nvPr/>
        </p:nvSpPr>
        <p:spPr>
          <a:xfrm>
            <a:off x="6432550" y="1728788"/>
            <a:ext cx="1357313" cy="563562"/>
          </a:xfrm>
          <a:prstGeom prst="snip2DiagRect">
            <a:avLst>
              <a:gd name="adj1" fmla="val 0"/>
              <a:gd name="adj2" fmla="val 31592"/>
            </a:avLst>
          </a:prstGeom>
          <a:solidFill>
            <a:schemeClr val="bg1">
              <a:alpha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marL="88900">
              <a:defRPr/>
            </a:pPr>
            <a:r>
              <a:rPr lang="fr-CA" sz="1300" b="1" dirty="0" err="1">
                <a:solidFill>
                  <a:srgbClr val="C00000"/>
                </a:solidFill>
              </a:rPr>
              <a:t>Atherogenic</a:t>
            </a:r>
            <a:r>
              <a:rPr lang="fr-CA" sz="1300" b="1" dirty="0">
                <a:solidFill>
                  <a:srgbClr val="C00000"/>
                </a:solidFill>
              </a:rPr>
              <a:t> </a:t>
            </a:r>
          </a:p>
          <a:p>
            <a:pPr marL="88900">
              <a:defRPr/>
            </a:pPr>
            <a:r>
              <a:rPr lang="fr-CA" sz="1300" b="1" dirty="0" err="1">
                <a:solidFill>
                  <a:srgbClr val="C00000"/>
                </a:solidFill>
              </a:rPr>
              <a:t>remnant</a:t>
            </a:r>
            <a:endParaRPr lang="fr-CA" sz="1300" b="1" dirty="0">
              <a:solidFill>
                <a:srgbClr val="C00000"/>
              </a:solidFill>
            </a:endParaRPr>
          </a:p>
        </p:txBody>
      </p:sp>
      <p:sp>
        <p:nvSpPr>
          <p:cNvPr id="16" name="Rogner un rectangle avec un coin diagonal 15">
            <a:extLst>
              <a:ext uri="{FF2B5EF4-FFF2-40B4-BE49-F238E27FC236}">
                <a16:creationId xmlns:a16="http://schemas.microsoft.com/office/drawing/2014/main" id="{65C57AED-BBFF-4FEF-B7B8-B07977E5B8B8}"/>
              </a:ext>
            </a:extLst>
          </p:cNvPr>
          <p:cNvSpPr/>
          <p:nvPr/>
        </p:nvSpPr>
        <p:spPr>
          <a:xfrm>
            <a:off x="7029450" y="4264025"/>
            <a:ext cx="1316038" cy="563563"/>
          </a:xfrm>
          <a:prstGeom prst="snip2DiagRect">
            <a:avLst>
              <a:gd name="adj1" fmla="val 0"/>
              <a:gd name="adj2" fmla="val 31592"/>
            </a:avLst>
          </a:prstGeom>
          <a:solidFill>
            <a:schemeClr val="bg1">
              <a:alpha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88900">
              <a:defRPr/>
            </a:pPr>
            <a:r>
              <a:rPr lang="fr-CA" sz="1300" b="1" dirty="0" err="1">
                <a:solidFill>
                  <a:schemeClr val="tx1"/>
                </a:solidFill>
              </a:rPr>
              <a:t>Remnant</a:t>
            </a:r>
            <a:r>
              <a:rPr lang="fr-CA" sz="1300" b="1" dirty="0">
                <a:solidFill>
                  <a:schemeClr val="tx1"/>
                </a:solidFill>
              </a:rPr>
              <a:t> </a:t>
            </a:r>
            <a:r>
              <a:rPr lang="fr-CA" sz="1300" b="1" dirty="0" err="1">
                <a:solidFill>
                  <a:schemeClr val="tx1"/>
                </a:solidFill>
              </a:rPr>
              <a:t>uptake</a:t>
            </a:r>
            <a:endParaRPr lang="fr-CA" sz="1300" b="1" dirty="0">
              <a:solidFill>
                <a:schemeClr val="tx1"/>
              </a:solidFill>
            </a:endParaRPr>
          </a:p>
        </p:txBody>
      </p:sp>
      <p:grpSp>
        <p:nvGrpSpPr>
          <p:cNvPr id="5131" name="Groupe 20">
            <a:extLst>
              <a:ext uri="{FF2B5EF4-FFF2-40B4-BE49-F238E27FC236}">
                <a16:creationId xmlns:a16="http://schemas.microsoft.com/office/drawing/2014/main" id="{4D2F9FAA-E13E-4F63-9128-AE841EB2DD79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760538"/>
            <a:ext cx="701675" cy="249237"/>
            <a:chOff x="2743199" y="1644073"/>
            <a:chExt cx="701964" cy="24938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17D28B-9B5F-4CF3-9871-C8CFEA0A5C8C}"/>
                </a:ext>
              </a:extLst>
            </p:cNvPr>
            <p:cNvSpPr/>
            <p:nvPr/>
          </p:nvSpPr>
          <p:spPr>
            <a:xfrm>
              <a:off x="2743199" y="1644073"/>
              <a:ext cx="701964" cy="2493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176213">
                <a:defRPr/>
              </a:pPr>
              <a:r>
                <a:rPr lang="fr-CA" sz="1200" b="1" dirty="0">
                  <a:solidFill>
                    <a:schemeClr val="tx1"/>
                  </a:solidFill>
                </a:rPr>
                <a:t>LPL</a:t>
              </a:r>
            </a:p>
          </p:txBody>
        </p:sp>
        <p:pic>
          <p:nvPicPr>
            <p:cNvPr id="5151" name="Image 17" descr="fleche_bas.png">
              <a:extLst>
                <a:ext uri="{FF2B5EF4-FFF2-40B4-BE49-F238E27FC236}">
                  <a16:creationId xmlns:a16="http://schemas.microsoft.com/office/drawing/2014/main" id="{BFBF5C06-CF60-48A3-BE9A-CC996BA60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521" y="1680925"/>
              <a:ext cx="183564" cy="17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2" name="Groupe 21">
            <a:extLst>
              <a:ext uri="{FF2B5EF4-FFF2-40B4-BE49-F238E27FC236}">
                <a16:creationId xmlns:a16="http://schemas.microsoft.com/office/drawing/2014/main" id="{5020C203-8954-4BF3-AF7B-98EC84177794}"/>
              </a:ext>
            </a:extLst>
          </p:cNvPr>
          <p:cNvGrpSpPr>
            <a:grpSpLocks/>
          </p:cNvGrpSpPr>
          <p:nvPr/>
        </p:nvGrpSpPr>
        <p:grpSpPr bwMode="auto">
          <a:xfrm>
            <a:off x="2876550" y="3125788"/>
            <a:ext cx="703263" cy="249237"/>
            <a:chOff x="2743199" y="1644073"/>
            <a:chExt cx="701964" cy="24938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CB087A8-A76F-4652-8204-6C9426D6C7F5}"/>
                </a:ext>
              </a:extLst>
            </p:cNvPr>
            <p:cNvSpPr/>
            <p:nvPr/>
          </p:nvSpPr>
          <p:spPr>
            <a:xfrm>
              <a:off x="2743199" y="1644073"/>
              <a:ext cx="701964" cy="2493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268288" indent="-92075" algn="r">
                <a:defRPr/>
              </a:pPr>
              <a:r>
                <a:rPr lang="fr-CA" sz="1100" b="1" dirty="0">
                  <a:solidFill>
                    <a:schemeClr val="tx1"/>
                  </a:solidFill>
                </a:rPr>
                <a:t>HTGL</a:t>
              </a:r>
            </a:p>
          </p:txBody>
        </p:sp>
        <p:pic>
          <p:nvPicPr>
            <p:cNvPr id="5149" name="Image 23" descr="fleche_bas.png">
              <a:extLst>
                <a:ext uri="{FF2B5EF4-FFF2-40B4-BE49-F238E27FC236}">
                  <a16:creationId xmlns:a16="http://schemas.microsoft.com/office/drawing/2014/main" id="{C9540D9A-1786-4C0F-9793-4F23BFD3D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777521" y="1680925"/>
              <a:ext cx="183564" cy="17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3" name="Groupe 24">
            <a:extLst>
              <a:ext uri="{FF2B5EF4-FFF2-40B4-BE49-F238E27FC236}">
                <a16:creationId xmlns:a16="http://schemas.microsoft.com/office/drawing/2014/main" id="{42AA10CE-75F1-44DF-9724-894B99D3BA56}"/>
              </a:ext>
            </a:extLst>
          </p:cNvPr>
          <p:cNvGrpSpPr>
            <a:grpSpLocks/>
          </p:cNvGrpSpPr>
          <p:nvPr/>
        </p:nvGrpSpPr>
        <p:grpSpPr bwMode="auto">
          <a:xfrm>
            <a:off x="5938838" y="3125788"/>
            <a:ext cx="701675" cy="249237"/>
            <a:chOff x="2743199" y="1644073"/>
            <a:chExt cx="701964" cy="24938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B8FC386-EB68-4B41-A553-D2783350F522}"/>
                </a:ext>
              </a:extLst>
            </p:cNvPr>
            <p:cNvSpPr/>
            <p:nvPr/>
          </p:nvSpPr>
          <p:spPr>
            <a:xfrm>
              <a:off x="2743199" y="1644073"/>
              <a:ext cx="701964" cy="2493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268288" indent="-92075" algn="r">
                <a:defRPr/>
              </a:pPr>
              <a:r>
                <a:rPr lang="fr-CA" sz="1100" b="1" dirty="0">
                  <a:solidFill>
                    <a:schemeClr val="tx1"/>
                  </a:solidFill>
                </a:rPr>
                <a:t>HTGL</a:t>
              </a:r>
            </a:p>
          </p:txBody>
        </p:sp>
        <p:pic>
          <p:nvPicPr>
            <p:cNvPr id="5147" name="Image 26" descr="fleche_bas.png">
              <a:extLst>
                <a:ext uri="{FF2B5EF4-FFF2-40B4-BE49-F238E27FC236}">
                  <a16:creationId xmlns:a16="http://schemas.microsoft.com/office/drawing/2014/main" id="{141619E9-49DB-4A0B-9625-92FF16200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777521" y="1680925"/>
              <a:ext cx="183564" cy="175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3D669AF-1903-4D50-A46C-B78F39D9EB30}"/>
              </a:ext>
            </a:extLst>
          </p:cNvPr>
          <p:cNvSpPr/>
          <p:nvPr/>
        </p:nvSpPr>
        <p:spPr>
          <a:xfrm>
            <a:off x="4433888" y="2185988"/>
            <a:ext cx="554037" cy="249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300" b="1" dirty="0">
                <a:solidFill>
                  <a:schemeClr val="tx1"/>
                </a:solidFill>
              </a:rPr>
              <a:t>CETP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47FF4-7139-4498-A220-164BB7F64F93}"/>
              </a:ext>
            </a:extLst>
          </p:cNvPr>
          <p:cNvSpPr/>
          <p:nvPr/>
        </p:nvSpPr>
        <p:spPr>
          <a:xfrm>
            <a:off x="4438650" y="4092575"/>
            <a:ext cx="554038" cy="249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300" b="1" dirty="0">
                <a:solidFill>
                  <a:schemeClr val="tx1"/>
                </a:solidFill>
              </a:rPr>
              <a:t>CETP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2747316-DC88-472B-B779-2D8F6D5E5970}"/>
              </a:ext>
            </a:extLst>
          </p:cNvPr>
          <p:cNvSpPr/>
          <p:nvPr/>
        </p:nvSpPr>
        <p:spPr>
          <a:xfrm>
            <a:off x="3117850" y="4619625"/>
            <a:ext cx="554038" cy="249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300" b="1" dirty="0">
                <a:solidFill>
                  <a:schemeClr val="tx1"/>
                </a:solidFill>
              </a:rPr>
              <a:t>LPL</a:t>
            </a:r>
          </a:p>
        </p:txBody>
      </p:sp>
      <p:sp>
        <p:nvSpPr>
          <p:cNvPr id="5137" name="ZoneTexte 32">
            <a:extLst>
              <a:ext uri="{FF2B5EF4-FFF2-40B4-BE49-F238E27FC236}">
                <a16:creationId xmlns:a16="http://schemas.microsoft.com/office/drawing/2014/main" id="{47A65694-D3A7-440D-A8CF-C77434D8D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038" y="3092450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LDL</a:t>
            </a:r>
          </a:p>
        </p:txBody>
      </p:sp>
      <p:sp>
        <p:nvSpPr>
          <p:cNvPr id="5138" name="ZoneTexte 33">
            <a:extLst>
              <a:ext uri="{FF2B5EF4-FFF2-40B4-BE49-F238E27FC236}">
                <a16:creationId xmlns:a16="http://schemas.microsoft.com/office/drawing/2014/main" id="{31EA6E72-5597-48F1-A1E1-75C1C378F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13" y="3092450"/>
            <a:ext cx="55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HDL</a:t>
            </a:r>
          </a:p>
        </p:txBody>
      </p:sp>
      <p:sp>
        <p:nvSpPr>
          <p:cNvPr id="5139" name="ZoneTexte 34">
            <a:extLst>
              <a:ext uri="{FF2B5EF4-FFF2-40B4-BE49-F238E27FC236}">
                <a16:creationId xmlns:a16="http://schemas.microsoft.com/office/drawing/2014/main" id="{199E4569-EA10-4134-ABD1-A76684388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4346575"/>
            <a:ext cx="1531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400" b="1"/>
              <a:t>Chylomicrons VLDL</a:t>
            </a:r>
          </a:p>
        </p:txBody>
      </p:sp>
      <p:sp>
        <p:nvSpPr>
          <p:cNvPr id="5140" name="ZoneTexte 35">
            <a:extLst>
              <a:ext uri="{FF2B5EF4-FFF2-40B4-BE49-F238E27FC236}">
                <a16:creationId xmlns:a16="http://schemas.microsoft.com/office/drawing/2014/main" id="{0ABEF6FA-47B3-4644-B75A-4F86D401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5589588"/>
            <a:ext cx="1531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400" b="1"/>
              <a:t>Fatty acids</a:t>
            </a:r>
          </a:p>
        </p:txBody>
      </p:sp>
      <p:sp>
        <p:nvSpPr>
          <p:cNvPr id="5141" name="ZoneTexte 36">
            <a:extLst>
              <a:ext uri="{FF2B5EF4-FFF2-40B4-BE49-F238E27FC236}">
                <a16:creationId xmlns:a16="http://schemas.microsoft.com/office/drawing/2014/main" id="{96E94BA1-7B93-4BAE-89DE-A7FE3CF1B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3900488"/>
            <a:ext cx="1533525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300" b="1" i="1">
                <a:solidFill>
                  <a:srgbClr val="C00000"/>
                </a:solidFill>
              </a:rPr>
              <a:t>Atherogenic</a:t>
            </a:r>
          </a:p>
        </p:txBody>
      </p:sp>
      <p:sp>
        <p:nvSpPr>
          <p:cNvPr id="5142" name="ZoneTexte 37">
            <a:extLst>
              <a:ext uri="{FF2B5EF4-FFF2-40B4-BE49-F238E27FC236}">
                <a16:creationId xmlns:a16="http://schemas.microsoft.com/office/drawing/2014/main" id="{79DDDA34-8E0B-4D8F-97C2-B8DBB4650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988" y="3900488"/>
            <a:ext cx="1533525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300" b="1" i="1">
                <a:solidFill>
                  <a:srgbClr val="C00000"/>
                </a:solidFill>
              </a:rPr>
              <a:t>Short ½ life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2FC132-AD97-49C7-A5E7-121E908F4A55}"/>
              </a:ext>
            </a:extLst>
          </p:cNvPr>
          <p:cNvSpPr/>
          <p:nvPr/>
        </p:nvSpPr>
        <p:spPr>
          <a:xfrm>
            <a:off x="498475" y="1774825"/>
            <a:ext cx="1819275" cy="585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0363">
              <a:lnSpc>
                <a:spcPts val="2000"/>
              </a:lnSpc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Triglycerides</a:t>
            </a:r>
            <a:endParaRPr lang="fr-CA" sz="1400" b="1" dirty="0">
              <a:solidFill>
                <a:schemeClr val="tx1"/>
              </a:solidFill>
            </a:endParaRPr>
          </a:p>
          <a:p>
            <a:pPr marL="176213" indent="184150">
              <a:lnSpc>
                <a:spcPts val="2000"/>
              </a:lnSpc>
              <a:defRPr/>
            </a:pPr>
            <a:r>
              <a:rPr lang="fr-CA" sz="1400" b="1" dirty="0" err="1">
                <a:solidFill>
                  <a:schemeClr val="tx1"/>
                </a:solidFill>
              </a:rPr>
              <a:t>Cholesterol</a:t>
            </a:r>
            <a:endParaRPr lang="fr-CA" sz="1400" b="1" dirty="0">
              <a:solidFill>
                <a:schemeClr val="tx1"/>
              </a:solidFill>
            </a:endParaRPr>
          </a:p>
        </p:txBody>
      </p:sp>
      <p:pic>
        <p:nvPicPr>
          <p:cNvPr id="5144" name="Image 40" descr="rond_jaune.png">
            <a:extLst>
              <a:ext uri="{FF2B5EF4-FFF2-40B4-BE49-F238E27FC236}">
                <a16:creationId xmlns:a16="http://schemas.microsoft.com/office/drawing/2014/main" id="{7A860E6E-A9A0-4E8D-AE98-26D61FE6B4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835150"/>
            <a:ext cx="217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Image 41" descr="rond_rouge.png">
            <a:extLst>
              <a:ext uri="{FF2B5EF4-FFF2-40B4-BE49-F238E27FC236}">
                <a16:creationId xmlns:a16="http://schemas.microsoft.com/office/drawing/2014/main" id="{1A3D125B-C08A-43C5-96EA-B75C61A341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2093913"/>
            <a:ext cx="2174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55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LINK BETWEEN HYPERTRIGLYCERIDEMIA AND SMALL, DENSE LDL AND LOW HDL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2022-11-30T16:47:12Z</dcterms:modified>
</cp:coreProperties>
</file>