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51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F97B5D2F-C069-4A0F-B485-C6DDBDC44F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9C767CB9-1F82-43D4-BF62-938398BC9F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D9CB7168-4634-4355-BB34-8FD460C2B1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194E1E95-DF4D-42DE-A2FE-46751605D7F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D31110-78AF-4209-9882-8E4DD32D447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3C453C37-03DB-439E-AC65-D9A2A4D309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AAB86EAE-E40E-4F24-A1C3-35B1CEAECF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629D4F66-C2A4-46DD-92FF-FD1F1DB1410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070FDC5B-8C8C-4AB3-B602-D52A5ED9A60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38B52CE2-0647-4CE0-9932-943D3642A9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C81D2646-C84E-4426-8201-2A341932B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322381-9002-42D8-8B64-A38D83148639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55F8014A-6CA6-4376-88A0-9A13205B60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D1ADFDE4-4002-49A7-A9AA-6628CE5B96E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709A23-22DF-491C-8982-FEBB3FDF3E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04130A-D7A8-491B-A1A5-3FF85CF931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F5CE1BC-FDD2-4742-8A8E-AF9C0210E7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7753EACD-8519-442D-B71C-5D8D091782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17540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243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1163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565629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390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297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0494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459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441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582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771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390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0193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C646B7A8-8195-4A35-8E52-AE74793287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52925CF1-6831-4706-811E-61DE606AE8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72AEC437-2E41-4EC5-A21B-882C921FE1B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6E96BC7D-8E7F-4664-88F3-F88A297AD8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B828EA7-2629-4861-9120-3E114525A5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76745075-6F37-48E7-A2D2-771A3BE031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4741F9FD-6098-4716-80D5-E4D572E6F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0E7108DD-FAA3-4C54-A9C8-751C3EF3DB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DF51C034-D8AA-4777-9FAE-B762E306D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lèche droite 26">
            <a:extLst>
              <a:ext uri="{FF2B5EF4-FFF2-40B4-BE49-F238E27FC236}">
                <a16:creationId xmlns:a16="http://schemas.microsoft.com/office/drawing/2014/main" id="{94AB11F4-0DA1-40A3-84D1-6D1E6150B843}"/>
              </a:ext>
            </a:extLst>
          </p:cNvPr>
          <p:cNvSpPr/>
          <p:nvPr/>
        </p:nvSpPr>
        <p:spPr>
          <a:xfrm rot="2186070">
            <a:off x="1528763" y="4594225"/>
            <a:ext cx="2298700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2" name="Rogner un rectangle à un seul coin 21">
            <a:extLst>
              <a:ext uri="{FF2B5EF4-FFF2-40B4-BE49-F238E27FC236}">
                <a16:creationId xmlns:a16="http://schemas.microsoft.com/office/drawing/2014/main" id="{941AB981-4E54-448B-AA46-8EFB88157966}"/>
              </a:ext>
            </a:extLst>
          </p:cNvPr>
          <p:cNvSpPr/>
          <p:nvPr/>
        </p:nvSpPr>
        <p:spPr>
          <a:xfrm flipH="1">
            <a:off x="1012825" y="4286250"/>
            <a:ext cx="2878138" cy="725488"/>
          </a:xfrm>
          <a:prstGeom prst="snip1Rect">
            <a:avLst>
              <a:gd name="adj" fmla="val 8975"/>
            </a:avLst>
          </a:prstGeom>
          <a:solidFill>
            <a:srgbClr val="CCEC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2" name="Forme libre 31">
            <a:extLst>
              <a:ext uri="{FF2B5EF4-FFF2-40B4-BE49-F238E27FC236}">
                <a16:creationId xmlns:a16="http://schemas.microsoft.com/office/drawing/2014/main" id="{FA2C0933-2B02-43E0-AC2C-B017CDC4196C}"/>
              </a:ext>
            </a:extLst>
          </p:cNvPr>
          <p:cNvSpPr/>
          <p:nvPr/>
        </p:nvSpPr>
        <p:spPr>
          <a:xfrm>
            <a:off x="3173413" y="1255713"/>
            <a:ext cx="2644775" cy="465137"/>
          </a:xfrm>
          <a:custGeom>
            <a:avLst/>
            <a:gdLst>
              <a:gd name="connsiteX0" fmla="*/ 0 w 1165412"/>
              <a:gd name="connsiteY0" fmla="*/ 26894 h 484094"/>
              <a:gd name="connsiteX1" fmla="*/ 0 w 1165412"/>
              <a:gd name="connsiteY1" fmla="*/ 484094 h 484094"/>
              <a:gd name="connsiteX2" fmla="*/ 1004047 w 1165412"/>
              <a:gd name="connsiteY2" fmla="*/ 484094 h 484094"/>
              <a:gd name="connsiteX3" fmla="*/ 1004047 w 1165412"/>
              <a:gd name="connsiteY3" fmla="*/ 17929 h 484094"/>
              <a:gd name="connsiteX4" fmla="*/ 1004047 w 1165412"/>
              <a:gd name="connsiteY4" fmla="*/ 26894 h 484094"/>
              <a:gd name="connsiteX5" fmla="*/ 1004047 w 1165412"/>
              <a:gd name="connsiteY5" fmla="*/ 26894 h 484094"/>
              <a:gd name="connsiteX6" fmla="*/ 1030941 w 1165412"/>
              <a:gd name="connsiteY6" fmla="*/ 0 h 484094"/>
              <a:gd name="connsiteX7" fmla="*/ 1165412 w 1165412"/>
              <a:gd name="connsiteY7" fmla="*/ 44823 h 484094"/>
              <a:gd name="connsiteX0" fmla="*/ 0 w 1030941"/>
              <a:gd name="connsiteY0" fmla="*/ 26894 h 484094"/>
              <a:gd name="connsiteX1" fmla="*/ 0 w 1030941"/>
              <a:gd name="connsiteY1" fmla="*/ 484094 h 484094"/>
              <a:gd name="connsiteX2" fmla="*/ 1004047 w 1030941"/>
              <a:gd name="connsiteY2" fmla="*/ 484094 h 484094"/>
              <a:gd name="connsiteX3" fmla="*/ 1004047 w 1030941"/>
              <a:gd name="connsiteY3" fmla="*/ 17929 h 484094"/>
              <a:gd name="connsiteX4" fmla="*/ 1004047 w 1030941"/>
              <a:gd name="connsiteY4" fmla="*/ 26894 h 484094"/>
              <a:gd name="connsiteX5" fmla="*/ 1004047 w 1030941"/>
              <a:gd name="connsiteY5" fmla="*/ 26894 h 484094"/>
              <a:gd name="connsiteX6" fmla="*/ 1030941 w 1030941"/>
              <a:gd name="connsiteY6" fmla="*/ 0 h 484094"/>
              <a:gd name="connsiteX0" fmla="*/ 0 w 1004047"/>
              <a:gd name="connsiteY0" fmla="*/ 8965 h 466165"/>
              <a:gd name="connsiteX1" fmla="*/ 0 w 1004047"/>
              <a:gd name="connsiteY1" fmla="*/ 466165 h 466165"/>
              <a:gd name="connsiteX2" fmla="*/ 1004047 w 1004047"/>
              <a:gd name="connsiteY2" fmla="*/ 466165 h 466165"/>
              <a:gd name="connsiteX3" fmla="*/ 1004047 w 1004047"/>
              <a:gd name="connsiteY3" fmla="*/ 0 h 466165"/>
              <a:gd name="connsiteX4" fmla="*/ 1004047 w 1004047"/>
              <a:gd name="connsiteY4" fmla="*/ 8965 h 466165"/>
              <a:gd name="connsiteX5" fmla="*/ 1004047 w 1004047"/>
              <a:gd name="connsiteY5" fmla="*/ 8965 h 46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047" h="466165">
                <a:moveTo>
                  <a:pt x="0" y="8965"/>
                </a:moveTo>
                <a:lnTo>
                  <a:pt x="0" y="466165"/>
                </a:lnTo>
                <a:lnTo>
                  <a:pt x="1004047" y="466165"/>
                </a:lnTo>
                <a:lnTo>
                  <a:pt x="1004047" y="0"/>
                </a:lnTo>
                <a:lnTo>
                  <a:pt x="1004047" y="8965"/>
                </a:lnTo>
                <a:lnTo>
                  <a:pt x="1004047" y="8965"/>
                </a:lnTo>
              </a:path>
            </a:pathLst>
          </a:cu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9221" name="Titre 1">
            <a:extLst>
              <a:ext uri="{FF2B5EF4-FFF2-40B4-BE49-F238E27FC236}">
                <a16:creationId xmlns:a16="http://schemas.microsoft.com/office/drawing/2014/main" id="{9F4084DA-7ED0-4363-B3F9-6EB64FC3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445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LINKS BETWEEN HYPERTENSION AND CARDIOVASCULAR DISEASE IN INSULIN RESISTANCE AND OBESITY</a:t>
            </a:r>
            <a:endParaRPr lang="fr-FR" altLang="fr-FR" sz="20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F50365EB-85A1-4475-9E74-428E1072EA3D}"/>
              </a:ext>
            </a:extLst>
          </p:cNvPr>
          <p:cNvGrpSpPr>
            <a:grpSpLocks/>
          </p:cNvGrpSpPr>
          <p:nvPr/>
        </p:nvGrpSpPr>
        <p:grpSpPr bwMode="auto">
          <a:xfrm>
            <a:off x="1903413" y="1077913"/>
            <a:ext cx="2560637" cy="463550"/>
            <a:chOff x="2229" y="714"/>
            <a:chExt cx="1032" cy="511"/>
          </a:xfrm>
        </p:grpSpPr>
        <p:sp>
          <p:nvSpPr>
            <p:cNvPr id="9244" name="Rectangle 34">
              <a:extLst>
                <a:ext uri="{FF2B5EF4-FFF2-40B4-BE49-F238E27FC236}">
                  <a16:creationId xmlns:a16="http://schemas.microsoft.com/office/drawing/2014/main" id="{15AED440-9F38-41C5-A435-C08CCF496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Genetic Factors </a:t>
              </a:r>
            </a:p>
          </p:txBody>
        </p:sp>
        <p:sp>
          <p:nvSpPr>
            <p:cNvPr id="9245" name="Rectangle 35">
              <a:extLst>
                <a:ext uri="{FF2B5EF4-FFF2-40B4-BE49-F238E27FC236}">
                  <a16:creationId xmlns:a16="http://schemas.microsoft.com/office/drawing/2014/main" id="{C6257A67-A19D-4DD8-BAE2-43CEF25D6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59BEC43A-6AEE-419F-9A03-07C8C686DD76}"/>
              </a:ext>
            </a:extLst>
          </p:cNvPr>
          <p:cNvGrpSpPr>
            <a:grpSpLocks/>
          </p:cNvGrpSpPr>
          <p:nvPr/>
        </p:nvGrpSpPr>
        <p:grpSpPr bwMode="auto">
          <a:xfrm>
            <a:off x="4584700" y="1077913"/>
            <a:ext cx="2776538" cy="463550"/>
            <a:chOff x="2229" y="714"/>
            <a:chExt cx="1119" cy="511"/>
          </a:xfrm>
        </p:grpSpPr>
        <p:sp>
          <p:nvSpPr>
            <p:cNvPr id="9242" name="Rectangle 34">
              <a:extLst>
                <a:ext uri="{FF2B5EF4-FFF2-40B4-BE49-F238E27FC236}">
                  <a16:creationId xmlns:a16="http://schemas.microsoft.com/office/drawing/2014/main" id="{8087F393-324A-4944-BB5B-EC6AF965D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115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Environmental Factors </a:t>
              </a:r>
            </a:p>
          </p:txBody>
        </p:sp>
        <p:sp>
          <p:nvSpPr>
            <p:cNvPr id="9243" name="Rectangle 35">
              <a:extLst>
                <a:ext uri="{FF2B5EF4-FFF2-40B4-BE49-F238E27FC236}">
                  <a16:creationId xmlns:a16="http://schemas.microsoft.com/office/drawing/2014/main" id="{E66D6ECB-14DA-4421-8199-A1FE011AA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E8AC181A-7817-48D8-9B68-53D82DC946C0}"/>
              </a:ext>
            </a:extLst>
          </p:cNvPr>
          <p:cNvGrpSpPr>
            <a:grpSpLocks/>
          </p:cNvGrpSpPr>
          <p:nvPr/>
        </p:nvGrpSpPr>
        <p:grpSpPr bwMode="auto">
          <a:xfrm>
            <a:off x="3267075" y="2225675"/>
            <a:ext cx="2560638" cy="463550"/>
            <a:chOff x="2229" y="714"/>
            <a:chExt cx="1032" cy="511"/>
          </a:xfrm>
        </p:grpSpPr>
        <p:sp>
          <p:nvSpPr>
            <p:cNvPr id="9240" name="Rectangle 34">
              <a:extLst>
                <a:ext uri="{FF2B5EF4-FFF2-40B4-BE49-F238E27FC236}">
                  <a16:creationId xmlns:a16="http://schemas.microsoft.com/office/drawing/2014/main" id="{2370BA21-DFD6-4FC9-8AE2-7DC87A8A4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028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b="1"/>
                <a:t>Abdominal Obesity </a:t>
              </a:r>
            </a:p>
          </p:txBody>
        </p:sp>
        <p:sp>
          <p:nvSpPr>
            <p:cNvPr id="9241" name="Rectangle 35">
              <a:extLst>
                <a:ext uri="{FF2B5EF4-FFF2-40B4-BE49-F238E27FC236}">
                  <a16:creationId xmlns:a16="http://schemas.microsoft.com/office/drawing/2014/main" id="{97F02C2D-8CA2-4B9C-AD9C-27AEEF05B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30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E9D7D0F8-A2AB-4183-9581-596F831BF6AF}"/>
              </a:ext>
            </a:extLst>
          </p:cNvPr>
          <p:cNvSpPr/>
          <p:nvPr/>
        </p:nvSpPr>
        <p:spPr>
          <a:xfrm flipH="1">
            <a:off x="2716213" y="5530850"/>
            <a:ext cx="3549650" cy="574675"/>
          </a:xfrm>
          <a:prstGeom prst="snip1Rect">
            <a:avLst>
              <a:gd name="adj" fmla="val 12015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2000" b="1" dirty="0" err="1"/>
              <a:t>Cardiovascular</a:t>
            </a:r>
            <a:r>
              <a:rPr lang="fr-CA" sz="2000" b="1" dirty="0"/>
              <a:t> </a:t>
            </a:r>
            <a:r>
              <a:rPr lang="fr-CA" sz="2000" b="1" dirty="0" err="1"/>
              <a:t>Risk</a:t>
            </a:r>
            <a:endParaRPr lang="fr-CA" sz="2000" b="1" dirty="0"/>
          </a:p>
        </p:txBody>
      </p:sp>
      <p:pic>
        <p:nvPicPr>
          <p:cNvPr id="9226" name="Image 13" descr="fleche_haut.png">
            <a:extLst>
              <a:ext uri="{FF2B5EF4-FFF2-40B4-BE49-F238E27FC236}">
                <a16:creationId xmlns:a16="http://schemas.microsoft.com/office/drawing/2014/main" id="{F3CD6314-B8C9-42B5-A305-FB9CEFA47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5" y="5638800"/>
            <a:ext cx="37623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ube 14">
            <a:extLst>
              <a:ext uri="{FF2B5EF4-FFF2-40B4-BE49-F238E27FC236}">
                <a16:creationId xmlns:a16="http://schemas.microsoft.com/office/drawing/2014/main" id="{256FE615-6E03-4F3A-8F60-A18550CB29B7}"/>
              </a:ext>
            </a:extLst>
          </p:cNvPr>
          <p:cNvSpPr/>
          <p:nvPr/>
        </p:nvSpPr>
        <p:spPr>
          <a:xfrm>
            <a:off x="555625" y="3348038"/>
            <a:ext cx="2635250" cy="538162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marL="179388" algn="ctr">
              <a:defRPr/>
            </a:pPr>
            <a:r>
              <a:rPr lang="fr-CA" sz="1500" b="1" dirty="0">
                <a:solidFill>
                  <a:schemeClr val="tx1"/>
                </a:solidFill>
              </a:rPr>
              <a:t>Impact on the </a:t>
            </a:r>
            <a:r>
              <a:rPr lang="fr-CA" sz="1500" b="1" dirty="0" err="1">
                <a:solidFill>
                  <a:schemeClr val="tx1"/>
                </a:solidFill>
              </a:rPr>
              <a:t>Heart</a:t>
            </a:r>
            <a:r>
              <a:rPr lang="fr-CA" sz="1500" b="1" dirty="0">
                <a:solidFill>
                  <a:schemeClr val="tx1"/>
                </a:solidFill>
              </a:rPr>
              <a:t>, </a:t>
            </a:r>
            <a:r>
              <a:rPr lang="fr-CA" sz="1500" b="1" dirty="0" err="1">
                <a:solidFill>
                  <a:schemeClr val="tx1"/>
                </a:solidFill>
              </a:rPr>
              <a:t>Kidney</a:t>
            </a:r>
            <a:endParaRPr lang="fr-CA" sz="1500" b="1" dirty="0">
              <a:solidFill>
                <a:schemeClr val="tx1"/>
              </a:solidFill>
            </a:endParaRPr>
          </a:p>
          <a:p>
            <a:pPr marL="179388" algn="ctr">
              <a:defRPr/>
            </a:pPr>
            <a:r>
              <a:rPr lang="fr-CA" sz="1500" b="1" dirty="0">
                <a:solidFill>
                  <a:schemeClr val="tx1"/>
                </a:solidFill>
              </a:rPr>
              <a:t>and </a:t>
            </a:r>
            <a:r>
              <a:rPr lang="fr-CA" sz="1500" b="1" dirty="0" err="1">
                <a:solidFill>
                  <a:schemeClr val="tx1"/>
                </a:solidFill>
              </a:rPr>
              <a:t>Vasculature</a:t>
            </a:r>
            <a:endParaRPr lang="fr-CA" sz="1500" b="1" dirty="0">
              <a:solidFill>
                <a:schemeClr val="tx1"/>
              </a:solidFill>
            </a:endParaRPr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F9782B58-87C0-4CE4-A9E0-D37E0C73736E}"/>
              </a:ext>
            </a:extLst>
          </p:cNvPr>
          <p:cNvSpPr/>
          <p:nvPr/>
        </p:nvSpPr>
        <p:spPr>
          <a:xfrm>
            <a:off x="3298825" y="3348038"/>
            <a:ext cx="2635250" cy="538162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marL="179388" algn="ctr"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Insulin</a:t>
            </a:r>
            <a:r>
              <a:rPr lang="fr-CA" sz="1500" b="1" dirty="0">
                <a:solidFill>
                  <a:schemeClr val="tx1"/>
                </a:solidFill>
              </a:rPr>
              <a:t> Resistance /</a:t>
            </a:r>
          </a:p>
          <a:p>
            <a:pPr marL="179388" algn="ctr"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Hyperinsulinemia</a:t>
            </a:r>
            <a:endParaRPr lang="fr-CA" sz="1500" b="1" dirty="0">
              <a:solidFill>
                <a:schemeClr val="tx1"/>
              </a:solidFill>
            </a:endParaRPr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8440E478-74BF-465F-A733-0E54BD9F8054}"/>
              </a:ext>
            </a:extLst>
          </p:cNvPr>
          <p:cNvSpPr/>
          <p:nvPr/>
        </p:nvSpPr>
        <p:spPr>
          <a:xfrm>
            <a:off x="6042025" y="3348038"/>
            <a:ext cx="2635250" cy="538162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marL="179388" algn="ctr"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Abnormal</a:t>
            </a:r>
            <a:r>
              <a:rPr lang="fr-CA" sz="1500" b="1" dirty="0">
                <a:solidFill>
                  <a:schemeClr val="tx1"/>
                </a:solidFill>
              </a:rPr>
              <a:t> </a:t>
            </a:r>
            <a:r>
              <a:rPr lang="fr-CA" sz="1500" b="1" dirty="0" err="1">
                <a:solidFill>
                  <a:schemeClr val="tx1"/>
                </a:solidFill>
              </a:rPr>
              <a:t>Lipid</a:t>
            </a:r>
            <a:endParaRPr lang="fr-CA" sz="1500" b="1" dirty="0">
              <a:solidFill>
                <a:schemeClr val="tx1"/>
              </a:solidFill>
            </a:endParaRPr>
          </a:p>
          <a:p>
            <a:pPr marL="179388" algn="ctr">
              <a:defRPr/>
            </a:pPr>
            <a:r>
              <a:rPr lang="fr-CA" sz="1500" b="1" dirty="0">
                <a:solidFill>
                  <a:schemeClr val="tx1"/>
                </a:solidFill>
              </a:rPr>
              <a:t>Profile</a:t>
            </a:r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65B6125B-6562-4BA4-B4C4-E8A0E226FACD}"/>
              </a:ext>
            </a:extLst>
          </p:cNvPr>
          <p:cNvSpPr/>
          <p:nvPr/>
        </p:nvSpPr>
        <p:spPr>
          <a:xfrm>
            <a:off x="1066800" y="4338638"/>
            <a:ext cx="2770188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marL="358775"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Vasoconstriction </a:t>
            </a:r>
            <a:r>
              <a:rPr lang="fr-CA" sz="1200" b="1" dirty="0" err="1">
                <a:solidFill>
                  <a:schemeClr val="tx1"/>
                </a:solidFill>
              </a:rPr>
              <a:t>Cardiac</a:t>
            </a:r>
            <a:r>
              <a:rPr lang="fr-CA" sz="1200" b="1" dirty="0">
                <a:solidFill>
                  <a:schemeClr val="tx1"/>
                </a:solidFill>
              </a:rPr>
              <a:t> Output</a:t>
            </a:r>
          </a:p>
        </p:txBody>
      </p:sp>
      <p:pic>
        <p:nvPicPr>
          <p:cNvPr id="9231" name="Image 18" descr="fleche_haut.png">
            <a:extLst>
              <a:ext uri="{FF2B5EF4-FFF2-40B4-BE49-F238E27FC236}">
                <a16:creationId xmlns:a16="http://schemas.microsoft.com/office/drawing/2014/main" id="{63FCE3A8-F4A7-4121-A6CF-7A5B4BD8E3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4379913"/>
            <a:ext cx="195263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ube 19">
            <a:extLst>
              <a:ext uri="{FF2B5EF4-FFF2-40B4-BE49-F238E27FC236}">
                <a16:creationId xmlns:a16="http://schemas.microsoft.com/office/drawing/2014/main" id="{E1E0225E-F503-4483-8EC4-1259082E5AF5}"/>
              </a:ext>
            </a:extLst>
          </p:cNvPr>
          <p:cNvSpPr/>
          <p:nvPr/>
        </p:nvSpPr>
        <p:spPr>
          <a:xfrm>
            <a:off x="1066800" y="4670425"/>
            <a:ext cx="2770188" cy="269875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108000" anchor="ctr"/>
          <a:lstStyle/>
          <a:p>
            <a:pPr marL="358775">
              <a:defRPr/>
            </a:pPr>
            <a:r>
              <a:rPr lang="fr-CA" sz="1200" b="1" dirty="0">
                <a:solidFill>
                  <a:schemeClr val="tx1"/>
                </a:solidFill>
              </a:rPr>
              <a:t>Blood Pressure</a:t>
            </a:r>
          </a:p>
        </p:txBody>
      </p:sp>
      <p:pic>
        <p:nvPicPr>
          <p:cNvPr id="9233" name="Image 20" descr="fleche_haut.png">
            <a:extLst>
              <a:ext uri="{FF2B5EF4-FFF2-40B4-BE49-F238E27FC236}">
                <a16:creationId xmlns:a16="http://schemas.microsoft.com/office/drawing/2014/main" id="{AEE917D5-C2A4-4CD6-A79D-78168DA2E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4711700"/>
            <a:ext cx="1952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Flèche droite 22">
            <a:extLst>
              <a:ext uri="{FF2B5EF4-FFF2-40B4-BE49-F238E27FC236}">
                <a16:creationId xmlns:a16="http://schemas.microsoft.com/office/drawing/2014/main" id="{1F504C36-F740-4E3B-B069-D6FC33BF2E27}"/>
              </a:ext>
            </a:extLst>
          </p:cNvPr>
          <p:cNvSpPr/>
          <p:nvPr/>
        </p:nvSpPr>
        <p:spPr>
          <a:xfrm rot="5400000">
            <a:off x="4311650" y="1828800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4" name="Flèche droite 23">
            <a:extLst>
              <a:ext uri="{FF2B5EF4-FFF2-40B4-BE49-F238E27FC236}">
                <a16:creationId xmlns:a16="http://schemas.microsoft.com/office/drawing/2014/main" id="{468F4A23-F04A-44A1-B177-BA9FC692E7DE}"/>
              </a:ext>
            </a:extLst>
          </p:cNvPr>
          <p:cNvSpPr/>
          <p:nvPr/>
        </p:nvSpPr>
        <p:spPr>
          <a:xfrm rot="5400000">
            <a:off x="4311650" y="2887663"/>
            <a:ext cx="4476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5" name="Flèche droite 24">
            <a:extLst>
              <a:ext uri="{FF2B5EF4-FFF2-40B4-BE49-F238E27FC236}">
                <a16:creationId xmlns:a16="http://schemas.microsoft.com/office/drawing/2014/main" id="{78BC8889-CBB3-4826-AD17-0B3C7D40EC94}"/>
              </a:ext>
            </a:extLst>
          </p:cNvPr>
          <p:cNvSpPr/>
          <p:nvPr/>
        </p:nvSpPr>
        <p:spPr>
          <a:xfrm rot="5400000">
            <a:off x="3854450" y="4594225"/>
            <a:ext cx="138112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6" name="Flèche droite 25">
            <a:extLst>
              <a:ext uri="{FF2B5EF4-FFF2-40B4-BE49-F238E27FC236}">
                <a16:creationId xmlns:a16="http://schemas.microsoft.com/office/drawing/2014/main" id="{27D1C141-8B02-4471-A400-5FCB5DC678EB}"/>
              </a:ext>
            </a:extLst>
          </p:cNvPr>
          <p:cNvSpPr/>
          <p:nvPr/>
        </p:nvSpPr>
        <p:spPr>
          <a:xfrm rot="8685301">
            <a:off x="5259388" y="4594225"/>
            <a:ext cx="2297112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8" name="Flèche droite 27">
            <a:extLst>
              <a:ext uri="{FF2B5EF4-FFF2-40B4-BE49-F238E27FC236}">
                <a16:creationId xmlns:a16="http://schemas.microsoft.com/office/drawing/2014/main" id="{A0B96F3E-36AE-4E9B-9E9E-7F1859FB3BE2}"/>
              </a:ext>
            </a:extLst>
          </p:cNvPr>
          <p:cNvSpPr/>
          <p:nvPr/>
        </p:nvSpPr>
        <p:spPr>
          <a:xfrm rot="8999547">
            <a:off x="2665413" y="2887663"/>
            <a:ext cx="8540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9" name="Flèche droite 28">
            <a:extLst>
              <a:ext uri="{FF2B5EF4-FFF2-40B4-BE49-F238E27FC236}">
                <a16:creationId xmlns:a16="http://schemas.microsoft.com/office/drawing/2014/main" id="{1F2A3DC5-C265-4EE7-B569-91A370B800E4}"/>
              </a:ext>
            </a:extLst>
          </p:cNvPr>
          <p:cNvSpPr/>
          <p:nvPr/>
        </p:nvSpPr>
        <p:spPr>
          <a:xfrm rot="1760661">
            <a:off x="5605463" y="2887663"/>
            <a:ext cx="854075" cy="25082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39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LINKS BETWEEN HYPERTENSION AND CARDIOVASCULAR DISEASE IN INSULIN RESISTANCE AND OBESITY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2022-11-30T18:24:22Z</dcterms:modified>
</cp:coreProperties>
</file>