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1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59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B8FAD"/>
    <a:srgbClr val="777777"/>
    <a:srgbClr val="CCECFF"/>
    <a:srgbClr val="B40000"/>
    <a:srgbClr val="DA0000"/>
    <a:srgbClr val="640000"/>
    <a:srgbClr val="000000"/>
    <a:srgbClr val="154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2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FEE9C283-609E-44FE-B965-90DF642011E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B0E3C09F-4042-4B0B-9091-115E3DB5D3C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5ABF74C1-A744-4932-9A48-FA3C108B999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A38C415E-933A-492B-A0AB-038A50A5776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36DCDC-F5C5-44DB-9D33-3A26A89731B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7FE172E7-D09F-43FF-BC7C-E9270C7361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A9CBC742-43B5-4581-A31A-CA3059C50CB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3CD1AF76-EA3C-4F18-938A-458CBFAFADD3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38EA7CA8-6872-46BC-822C-2A6CC7E3ED6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7663A689-CDD5-4FB3-8912-123624111E1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DE8A6A9C-2246-47AF-B1EF-F5C912725B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4FEB03-5728-4ED0-9D54-E91ABCACC9D3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44840EF8-7842-47A7-A231-4B09CB545DE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18DB37B5-2D11-41DD-86CA-D5E0C0D29F9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1D96A7-AD1E-4F89-95E6-77B69EC4B81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5B160B-628C-4287-9B33-8137500F102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DC76571-DDD8-4490-9151-A8D6BBFB5E7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692A6BF4-DE1A-4465-BE3F-6E566FC825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4245568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910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369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559333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76238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4668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66652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8939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8919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1896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4296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7924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35462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>
            <a:extLst>
              <a:ext uri="{FF2B5EF4-FFF2-40B4-BE49-F238E27FC236}">
                <a16:creationId xmlns:a16="http://schemas.microsoft.com/office/drawing/2014/main" id="{8B98BFE0-E063-472A-9450-D35B01B8E4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4">
            <a:extLst>
              <a:ext uri="{FF2B5EF4-FFF2-40B4-BE49-F238E27FC236}">
                <a16:creationId xmlns:a16="http://schemas.microsoft.com/office/drawing/2014/main" id="{45350204-47E5-4F43-B684-B91695370F6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66FE4090-2159-4066-B2DD-BAD31F2D56E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F2C3C13D-30BF-42CD-8377-D38D35AD785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710ACE29-C544-4A61-9349-DBCE2A09A8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BC8BDBBA-C063-40B9-BDD9-1B9F5FC3941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3080" name="Rectangle 11">
            <a:extLst>
              <a:ext uri="{FF2B5EF4-FFF2-40B4-BE49-F238E27FC236}">
                <a16:creationId xmlns:a16="http://schemas.microsoft.com/office/drawing/2014/main" id="{23E4296F-D8E6-4311-B6D3-0E7CB11F65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3081" name="Picture 18">
            <a:extLst>
              <a:ext uri="{FF2B5EF4-FFF2-40B4-BE49-F238E27FC236}">
                <a16:creationId xmlns:a16="http://schemas.microsoft.com/office/drawing/2014/main" id="{9C608B17-E55A-4B28-8F4B-63DBD0A8B4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Rectangle 20">
            <a:extLst>
              <a:ext uri="{FF2B5EF4-FFF2-40B4-BE49-F238E27FC236}">
                <a16:creationId xmlns:a16="http://schemas.microsoft.com/office/drawing/2014/main" id="{0AB6785D-C050-4056-9F67-B2AF8A2A70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2" r:id="rId2"/>
    <p:sldLayoutId id="2147484151" r:id="rId3"/>
    <p:sldLayoutId id="2147484150" r:id="rId4"/>
    <p:sldLayoutId id="2147484149" r:id="rId5"/>
    <p:sldLayoutId id="2147484148" r:id="rId6"/>
    <p:sldLayoutId id="2147484147" r:id="rId7"/>
    <p:sldLayoutId id="2147484146" r:id="rId8"/>
    <p:sldLayoutId id="2147484145" r:id="rId9"/>
    <p:sldLayoutId id="2147484144" r:id="rId10"/>
    <p:sldLayoutId id="2147484143" r:id="rId11"/>
    <p:sldLayoutId id="2147484142" r:id="rId12"/>
    <p:sldLayoutId id="214748414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age 12" descr="cadre.png">
            <a:extLst>
              <a:ext uri="{FF2B5EF4-FFF2-40B4-BE49-F238E27FC236}">
                <a16:creationId xmlns:a16="http://schemas.microsoft.com/office/drawing/2014/main" id="{78E24900-F4B0-4F03-BF6A-B6D68ACF23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238" y="3074988"/>
            <a:ext cx="4605337" cy="247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Forme libre 22">
            <a:extLst>
              <a:ext uri="{FF2B5EF4-FFF2-40B4-BE49-F238E27FC236}">
                <a16:creationId xmlns:a16="http://schemas.microsoft.com/office/drawing/2014/main" id="{6BB7106C-0D25-42BE-923B-E4924AAF05F5}"/>
              </a:ext>
            </a:extLst>
          </p:cNvPr>
          <p:cNvSpPr/>
          <p:nvPr/>
        </p:nvSpPr>
        <p:spPr>
          <a:xfrm>
            <a:off x="1541463" y="1425575"/>
            <a:ext cx="2976562" cy="349250"/>
          </a:xfrm>
          <a:custGeom>
            <a:avLst/>
            <a:gdLst>
              <a:gd name="connsiteX0" fmla="*/ 0 w 1165412"/>
              <a:gd name="connsiteY0" fmla="*/ 26894 h 484094"/>
              <a:gd name="connsiteX1" fmla="*/ 0 w 1165412"/>
              <a:gd name="connsiteY1" fmla="*/ 484094 h 484094"/>
              <a:gd name="connsiteX2" fmla="*/ 1004047 w 1165412"/>
              <a:gd name="connsiteY2" fmla="*/ 484094 h 484094"/>
              <a:gd name="connsiteX3" fmla="*/ 1004047 w 1165412"/>
              <a:gd name="connsiteY3" fmla="*/ 17929 h 484094"/>
              <a:gd name="connsiteX4" fmla="*/ 1004047 w 1165412"/>
              <a:gd name="connsiteY4" fmla="*/ 26894 h 484094"/>
              <a:gd name="connsiteX5" fmla="*/ 1004047 w 1165412"/>
              <a:gd name="connsiteY5" fmla="*/ 26894 h 484094"/>
              <a:gd name="connsiteX6" fmla="*/ 1030941 w 1165412"/>
              <a:gd name="connsiteY6" fmla="*/ 0 h 484094"/>
              <a:gd name="connsiteX7" fmla="*/ 1165412 w 1165412"/>
              <a:gd name="connsiteY7" fmla="*/ 44823 h 484094"/>
              <a:gd name="connsiteX0" fmla="*/ 0 w 1030941"/>
              <a:gd name="connsiteY0" fmla="*/ 26894 h 484094"/>
              <a:gd name="connsiteX1" fmla="*/ 0 w 1030941"/>
              <a:gd name="connsiteY1" fmla="*/ 484094 h 484094"/>
              <a:gd name="connsiteX2" fmla="*/ 1004047 w 1030941"/>
              <a:gd name="connsiteY2" fmla="*/ 484094 h 484094"/>
              <a:gd name="connsiteX3" fmla="*/ 1004047 w 1030941"/>
              <a:gd name="connsiteY3" fmla="*/ 17929 h 484094"/>
              <a:gd name="connsiteX4" fmla="*/ 1004047 w 1030941"/>
              <a:gd name="connsiteY4" fmla="*/ 26894 h 484094"/>
              <a:gd name="connsiteX5" fmla="*/ 1004047 w 1030941"/>
              <a:gd name="connsiteY5" fmla="*/ 26894 h 484094"/>
              <a:gd name="connsiteX6" fmla="*/ 1030941 w 1030941"/>
              <a:gd name="connsiteY6" fmla="*/ 0 h 484094"/>
              <a:gd name="connsiteX0" fmla="*/ 0 w 1004047"/>
              <a:gd name="connsiteY0" fmla="*/ 8965 h 466165"/>
              <a:gd name="connsiteX1" fmla="*/ 0 w 1004047"/>
              <a:gd name="connsiteY1" fmla="*/ 466165 h 466165"/>
              <a:gd name="connsiteX2" fmla="*/ 1004047 w 1004047"/>
              <a:gd name="connsiteY2" fmla="*/ 466165 h 466165"/>
              <a:gd name="connsiteX3" fmla="*/ 1004047 w 1004047"/>
              <a:gd name="connsiteY3" fmla="*/ 0 h 466165"/>
              <a:gd name="connsiteX4" fmla="*/ 1004047 w 1004047"/>
              <a:gd name="connsiteY4" fmla="*/ 8965 h 466165"/>
              <a:gd name="connsiteX5" fmla="*/ 1004047 w 1004047"/>
              <a:gd name="connsiteY5" fmla="*/ 8965 h 466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4047" h="466165">
                <a:moveTo>
                  <a:pt x="0" y="8965"/>
                </a:moveTo>
                <a:lnTo>
                  <a:pt x="0" y="466165"/>
                </a:lnTo>
                <a:lnTo>
                  <a:pt x="1004047" y="466165"/>
                </a:lnTo>
                <a:lnTo>
                  <a:pt x="1004047" y="0"/>
                </a:lnTo>
                <a:lnTo>
                  <a:pt x="1004047" y="8965"/>
                </a:lnTo>
                <a:lnTo>
                  <a:pt x="1004047" y="8965"/>
                </a:lnTo>
              </a:path>
            </a:pathLst>
          </a:cu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16388" name="Titre 1">
            <a:extLst>
              <a:ext uri="{FF2B5EF4-FFF2-40B4-BE49-F238E27FC236}">
                <a16:creationId xmlns:a16="http://schemas.microsoft.com/office/drawing/2014/main" id="{D6045111-3887-4E61-BA48-3D148A2AA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33363"/>
            <a:ext cx="8570912" cy="368300"/>
          </a:xfrm>
        </p:spPr>
        <p:txBody>
          <a:bodyPr/>
          <a:lstStyle/>
          <a:p>
            <a:r>
              <a:rPr lang="en-US" altLang="fr-FR" sz="1800">
                <a:solidFill>
                  <a:schemeClr val="tx1"/>
                </a:solidFill>
              </a:rPr>
              <a:t>LIPID OVERFLOW HYPOTHESIS FOR THE PATHOGENESIS OF LIVER FAT</a:t>
            </a:r>
            <a:endParaRPr lang="fr-FR" altLang="fr-FR" sz="1800">
              <a:solidFill>
                <a:schemeClr val="tx1"/>
              </a:solidFill>
            </a:endParaRPr>
          </a:p>
        </p:txBody>
      </p:sp>
      <p:pic>
        <p:nvPicPr>
          <p:cNvPr id="16389" name="Image 3" descr="healthy_at.png">
            <a:extLst>
              <a:ext uri="{FF2B5EF4-FFF2-40B4-BE49-F238E27FC236}">
                <a16:creationId xmlns:a16="http://schemas.microsoft.com/office/drawing/2014/main" id="{25F0D8F5-4A17-4937-9C23-EE09B49BB7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3298825"/>
            <a:ext cx="1022350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Image 4" descr="adipose_tissue.png">
            <a:extLst>
              <a:ext uri="{FF2B5EF4-FFF2-40B4-BE49-F238E27FC236}">
                <a16:creationId xmlns:a16="http://schemas.microsoft.com/office/drawing/2014/main" id="{A1F5BAAF-55F5-416A-820B-77690C2CD3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075" y="4867275"/>
            <a:ext cx="133985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Image 5" descr="adipose_tissue.png">
            <a:extLst>
              <a:ext uri="{FF2B5EF4-FFF2-40B4-BE49-F238E27FC236}">
                <a16:creationId xmlns:a16="http://schemas.microsoft.com/office/drawing/2014/main" id="{B1EAA020-CEC3-4F17-98F6-9B5FD15993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538" y="4392613"/>
            <a:ext cx="81597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2" name="Image 6" descr="adipose_tissue.png">
            <a:extLst>
              <a:ext uri="{FF2B5EF4-FFF2-40B4-BE49-F238E27FC236}">
                <a16:creationId xmlns:a16="http://schemas.microsoft.com/office/drawing/2014/main" id="{353D64BF-96E7-4B19-A0FD-0638D1DEDF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313" y="4365625"/>
            <a:ext cx="81597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3" name="Image 7" descr="adipose_tissue.png">
            <a:extLst>
              <a:ext uri="{FF2B5EF4-FFF2-40B4-BE49-F238E27FC236}">
                <a16:creationId xmlns:a16="http://schemas.microsoft.com/office/drawing/2014/main" id="{D4859FE6-B373-4570-A499-3F8ECEA429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313" y="3773488"/>
            <a:ext cx="81597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4" name="Image 8" descr="foie.png">
            <a:extLst>
              <a:ext uri="{FF2B5EF4-FFF2-40B4-BE49-F238E27FC236}">
                <a16:creationId xmlns:a16="http://schemas.microsoft.com/office/drawing/2014/main" id="{F0494214-AAAB-4220-A3BE-FBEEF0D5C4F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275" y="3917950"/>
            <a:ext cx="1622425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5" name="Image 10" descr="muscle.png">
            <a:extLst>
              <a:ext uri="{FF2B5EF4-FFF2-40B4-BE49-F238E27FC236}">
                <a16:creationId xmlns:a16="http://schemas.microsoft.com/office/drawing/2014/main" id="{D97478B2-58E3-4675-9860-721D7734AAE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888" y="4767263"/>
            <a:ext cx="171450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6" name="Image 11" descr="coeur.png">
            <a:extLst>
              <a:ext uri="{FF2B5EF4-FFF2-40B4-BE49-F238E27FC236}">
                <a16:creationId xmlns:a16="http://schemas.microsoft.com/office/drawing/2014/main" id="{5CF6CDDA-88AC-43AA-A0A2-07CD231E421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588" y="3460750"/>
            <a:ext cx="936625" cy="118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ogner un rectangle à un seul coin 13">
            <a:extLst>
              <a:ext uri="{FF2B5EF4-FFF2-40B4-BE49-F238E27FC236}">
                <a16:creationId xmlns:a16="http://schemas.microsoft.com/office/drawing/2014/main" id="{86881676-C9C9-4DC3-A3F1-7EE686F0143D}"/>
              </a:ext>
            </a:extLst>
          </p:cNvPr>
          <p:cNvSpPr/>
          <p:nvPr/>
        </p:nvSpPr>
        <p:spPr>
          <a:xfrm flipH="1">
            <a:off x="968375" y="2303463"/>
            <a:ext cx="4159250" cy="385762"/>
          </a:xfrm>
          <a:prstGeom prst="snip1Rect">
            <a:avLst>
              <a:gd name="adj" fmla="val 12015"/>
            </a:avLst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A" sz="2000" b="1" dirty="0"/>
              <a:t>Positive </a:t>
            </a:r>
            <a:r>
              <a:rPr lang="fr-CA" sz="2000" b="1" dirty="0" err="1"/>
              <a:t>Energy</a:t>
            </a:r>
            <a:r>
              <a:rPr lang="fr-CA" sz="2000" b="1" dirty="0"/>
              <a:t> Balance</a:t>
            </a: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3D10E45A-0069-48CC-81CC-C3700361D06B}"/>
              </a:ext>
            </a:extLst>
          </p:cNvPr>
          <p:cNvGrpSpPr>
            <a:grpSpLocks/>
          </p:cNvGrpSpPr>
          <p:nvPr/>
        </p:nvGrpSpPr>
        <p:grpSpPr bwMode="auto">
          <a:xfrm>
            <a:off x="5307013" y="6140450"/>
            <a:ext cx="2617787" cy="466725"/>
            <a:chOff x="2229" y="682"/>
            <a:chExt cx="1741" cy="511"/>
          </a:xfrm>
        </p:grpSpPr>
        <p:sp>
          <p:nvSpPr>
            <p:cNvPr id="16412" name="Rectangle 34">
              <a:extLst>
                <a:ext uri="{FF2B5EF4-FFF2-40B4-BE49-F238E27FC236}">
                  <a16:creationId xmlns:a16="http://schemas.microsoft.com/office/drawing/2014/main" id="{C7E81DE2-562F-4DF6-AC27-0A78AF9989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9" y="682"/>
              <a:ext cx="1731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600" b="1"/>
                <a:t>Metabolic Abnormalities </a:t>
              </a:r>
            </a:p>
          </p:txBody>
        </p:sp>
        <p:sp>
          <p:nvSpPr>
            <p:cNvPr id="16413" name="Rectangle 35">
              <a:extLst>
                <a:ext uri="{FF2B5EF4-FFF2-40B4-BE49-F238E27FC236}">
                  <a16:creationId xmlns:a16="http://schemas.microsoft.com/office/drawing/2014/main" id="{314C3F3B-B239-49D1-B61C-6550B34220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683"/>
              <a:ext cx="67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b="1"/>
            </a:p>
          </p:txBody>
        </p:sp>
      </p:grpSp>
      <p:sp>
        <p:nvSpPr>
          <p:cNvPr id="18" name="Cube 17">
            <a:extLst>
              <a:ext uri="{FF2B5EF4-FFF2-40B4-BE49-F238E27FC236}">
                <a16:creationId xmlns:a16="http://schemas.microsoft.com/office/drawing/2014/main" id="{D4CDB281-72CC-45DD-8B61-BE8734159131}"/>
              </a:ext>
            </a:extLst>
          </p:cNvPr>
          <p:cNvSpPr/>
          <p:nvPr/>
        </p:nvSpPr>
        <p:spPr>
          <a:xfrm>
            <a:off x="233363" y="995363"/>
            <a:ext cx="2527300" cy="407987"/>
          </a:xfrm>
          <a:prstGeom prst="cube">
            <a:avLst>
              <a:gd name="adj" fmla="val 4310"/>
            </a:avLst>
          </a:prstGeom>
          <a:solidFill>
            <a:schemeClr val="bg1">
              <a:alpha val="47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108000" anchor="ctr"/>
          <a:lstStyle/>
          <a:p>
            <a:pPr marL="627063">
              <a:defRPr/>
            </a:pPr>
            <a:r>
              <a:rPr lang="fr-CA" sz="1600" b="1" dirty="0" err="1">
                <a:solidFill>
                  <a:schemeClr val="tx1"/>
                </a:solidFill>
              </a:rPr>
              <a:t>Caloric</a:t>
            </a:r>
            <a:r>
              <a:rPr lang="fr-CA" sz="1600" b="1" dirty="0">
                <a:solidFill>
                  <a:schemeClr val="tx1"/>
                </a:solidFill>
              </a:rPr>
              <a:t> </a:t>
            </a:r>
            <a:r>
              <a:rPr lang="fr-CA" sz="1600" b="1" dirty="0" err="1">
                <a:solidFill>
                  <a:schemeClr val="tx1"/>
                </a:solidFill>
              </a:rPr>
              <a:t>Intake</a:t>
            </a:r>
            <a:endParaRPr lang="fr-CA" sz="1600" b="1" dirty="0">
              <a:solidFill>
                <a:schemeClr val="tx1"/>
              </a:solidFill>
            </a:endParaRPr>
          </a:p>
        </p:txBody>
      </p:sp>
      <p:pic>
        <p:nvPicPr>
          <p:cNvPr id="16400" name="Image 14" descr="fleche_haut.png">
            <a:extLst>
              <a:ext uri="{FF2B5EF4-FFF2-40B4-BE49-F238E27FC236}">
                <a16:creationId xmlns:a16="http://schemas.microsoft.com/office/drawing/2014/main" id="{4C6DDF02-54FC-4045-BDF6-A3819AFE90D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1074738"/>
            <a:ext cx="258763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Cube 19">
            <a:extLst>
              <a:ext uri="{FF2B5EF4-FFF2-40B4-BE49-F238E27FC236}">
                <a16:creationId xmlns:a16="http://schemas.microsoft.com/office/drawing/2014/main" id="{A4AFB075-E6C2-4BFA-B795-3A1BC4AB614C}"/>
              </a:ext>
            </a:extLst>
          </p:cNvPr>
          <p:cNvSpPr/>
          <p:nvPr/>
        </p:nvSpPr>
        <p:spPr>
          <a:xfrm>
            <a:off x="3370263" y="995363"/>
            <a:ext cx="2546350" cy="407987"/>
          </a:xfrm>
          <a:prstGeom prst="cube">
            <a:avLst>
              <a:gd name="adj" fmla="val 4310"/>
            </a:avLst>
          </a:prstGeom>
          <a:solidFill>
            <a:schemeClr val="bg1">
              <a:alpha val="47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marL="358775" algn="ctr">
              <a:defRPr/>
            </a:pPr>
            <a:r>
              <a:rPr lang="fr-CA" sz="1600" b="1" dirty="0" err="1">
                <a:solidFill>
                  <a:schemeClr val="tx1"/>
                </a:solidFill>
              </a:rPr>
              <a:t>Energy</a:t>
            </a:r>
            <a:r>
              <a:rPr lang="fr-CA" sz="1600" b="1" dirty="0">
                <a:solidFill>
                  <a:schemeClr val="tx1"/>
                </a:solidFill>
              </a:rPr>
              <a:t> </a:t>
            </a:r>
            <a:r>
              <a:rPr lang="fr-CA" sz="1600" b="1" dirty="0" err="1">
                <a:solidFill>
                  <a:schemeClr val="tx1"/>
                </a:solidFill>
              </a:rPr>
              <a:t>Expenditure</a:t>
            </a:r>
            <a:endParaRPr lang="fr-CA" sz="1600" b="1" dirty="0">
              <a:solidFill>
                <a:schemeClr val="tx1"/>
              </a:solidFill>
            </a:endParaRPr>
          </a:p>
        </p:txBody>
      </p:sp>
      <p:pic>
        <p:nvPicPr>
          <p:cNvPr id="16402" name="Image 14" descr="fleche_haut.png">
            <a:extLst>
              <a:ext uri="{FF2B5EF4-FFF2-40B4-BE49-F238E27FC236}">
                <a16:creationId xmlns:a16="http://schemas.microsoft.com/office/drawing/2014/main" id="{9B4C17FC-9829-4EAF-87EF-5AFCA4ABF3D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038" y="1074738"/>
            <a:ext cx="258762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3" name="ZoneTexte 21">
            <a:extLst>
              <a:ext uri="{FF2B5EF4-FFF2-40B4-BE49-F238E27FC236}">
                <a16:creationId xmlns:a16="http://schemas.microsoft.com/office/drawing/2014/main" id="{CABDD145-9AF6-4865-BCC6-8795AE564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663" y="1012825"/>
            <a:ext cx="6064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1500"/>
              </a:lnSpc>
            </a:pPr>
            <a:r>
              <a:rPr lang="fr-CA" altLang="fr-FR" sz="1600" b="1"/>
              <a:t>and/</a:t>
            </a:r>
          </a:p>
          <a:p>
            <a:pPr algn="ctr" eaLnBrk="1" hangingPunct="1">
              <a:lnSpc>
                <a:spcPts val="1500"/>
              </a:lnSpc>
            </a:pPr>
            <a:r>
              <a:rPr lang="fr-CA" altLang="fr-FR" sz="1600" b="1"/>
              <a:t>or</a:t>
            </a:r>
          </a:p>
        </p:txBody>
      </p:sp>
      <p:sp>
        <p:nvSpPr>
          <p:cNvPr id="24" name="Flèche droite 23">
            <a:extLst>
              <a:ext uri="{FF2B5EF4-FFF2-40B4-BE49-F238E27FC236}">
                <a16:creationId xmlns:a16="http://schemas.microsoft.com/office/drawing/2014/main" id="{05CD552A-15B1-4DFA-B209-37BAB71F19F1}"/>
              </a:ext>
            </a:extLst>
          </p:cNvPr>
          <p:cNvSpPr/>
          <p:nvPr/>
        </p:nvSpPr>
        <p:spPr>
          <a:xfrm rot="5400000">
            <a:off x="2824163" y="1873250"/>
            <a:ext cx="447675" cy="250825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25" name="Flèche droite 24">
            <a:extLst>
              <a:ext uri="{FF2B5EF4-FFF2-40B4-BE49-F238E27FC236}">
                <a16:creationId xmlns:a16="http://schemas.microsoft.com/office/drawing/2014/main" id="{8DEDCEE2-D2A4-424A-9C77-98C23C6CF76E}"/>
              </a:ext>
            </a:extLst>
          </p:cNvPr>
          <p:cNvSpPr/>
          <p:nvPr/>
        </p:nvSpPr>
        <p:spPr>
          <a:xfrm rot="5400000">
            <a:off x="2824163" y="2868613"/>
            <a:ext cx="447675" cy="250825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26" name="Flèche droite 25">
            <a:extLst>
              <a:ext uri="{FF2B5EF4-FFF2-40B4-BE49-F238E27FC236}">
                <a16:creationId xmlns:a16="http://schemas.microsoft.com/office/drawing/2014/main" id="{13C2A019-ACC4-4295-8640-B57612854CE5}"/>
              </a:ext>
            </a:extLst>
          </p:cNvPr>
          <p:cNvSpPr/>
          <p:nvPr/>
        </p:nvSpPr>
        <p:spPr>
          <a:xfrm rot="5400000">
            <a:off x="2824163" y="4456113"/>
            <a:ext cx="447675" cy="250825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27" name="Flèche droite 26">
            <a:extLst>
              <a:ext uri="{FF2B5EF4-FFF2-40B4-BE49-F238E27FC236}">
                <a16:creationId xmlns:a16="http://schemas.microsoft.com/office/drawing/2014/main" id="{58D5B164-5A22-472A-B51F-BFC78D9F82E3}"/>
              </a:ext>
            </a:extLst>
          </p:cNvPr>
          <p:cNvSpPr/>
          <p:nvPr/>
        </p:nvSpPr>
        <p:spPr>
          <a:xfrm rot="5400000">
            <a:off x="6392863" y="5737225"/>
            <a:ext cx="447675" cy="250825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28" name="Flèche droite 27">
            <a:extLst>
              <a:ext uri="{FF2B5EF4-FFF2-40B4-BE49-F238E27FC236}">
                <a16:creationId xmlns:a16="http://schemas.microsoft.com/office/drawing/2014/main" id="{B95043CB-4AC3-46E8-8B0D-3CED49575BC5}"/>
              </a:ext>
            </a:extLst>
          </p:cNvPr>
          <p:cNvSpPr/>
          <p:nvPr/>
        </p:nvSpPr>
        <p:spPr>
          <a:xfrm rot="19752400">
            <a:off x="3702050" y="4886325"/>
            <a:ext cx="447675" cy="250825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29" name="Cube 28">
            <a:extLst>
              <a:ext uri="{FF2B5EF4-FFF2-40B4-BE49-F238E27FC236}">
                <a16:creationId xmlns:a16="http://schemas.microsoft.com/office/drawing/2014/main" id="{47A8EE93-5466-497C-A2F4-069BD17B6E6E}"/>
              </a:ext>
            </a:extLst>
          </p:cNvPr>
          <p:cNvSpPr/>
          <p:nvPr/>
        </p:nvSpPr>
        <p:spPr>
          <a:xfrm>
            <a:off x="314325" y="3482975"/>
            <a:ext cx="2016125" cy="655638"/>
          </a:xfrm>
          <a:prstGeom prst="cube">
            <a:avLst>
              <a:gd name="adj" fmla="val 4310"/>
            </a:avLst>
          </a:prstGeom>
          <a:solidFill>
            <a:schemeClr val="bg1">
              <a:alpha val="47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108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400" b="1" dirty="0" err="1">
                <a:solidFill>
                  <a:schemeClr val="tx1"/>
                </a:solidFill>
              </a:rPr>
              <a:t>Buffering</a:t>
            </a:r>
            <a:r>
              <a:rPr lang="fr-CA" sz="1400" b="1" dirty="0">
                <a:solidFill>
                  <a:schemeClr val="tx1"/>
                </a:solidFill>
              </a:rPr>
              <a:t> of </a:t>
            </a:r>
            <a:r>
              <a:rPr lang="fr-CA" sz="1400" b="1" dirty="0" err="1">
                <a:solidFill>
                  <a:schemeClr val="tx1"/>
                </a:solidFill>
              </a:rPr>
              <a:t>excess</a:t>
            </a:r>
            <a:endParaRPr lang="fr-CA" sz="1400" b="1" dirty="0">
              <a:solidFill>
                <a:schemeClr val="tx1"/>
              </a:solidFill>
            </a:endParaRPr>
          </a:p>
          <a:p>
            <a:pPr algn="ctr">
              <a:lnSpc>
                <a:spcPts val="1500"/>
              </a:lnSpc>
              <a:defRPr/>
            </a:pPr>
            <a:r>
              <a:rPr lang="fr-CA" sz="1400" b="1" dirty="0" err="1">
                <a:solidFill>
                  <a:schemeClr val="tx1"/>
                </a:solidFill>
              </a:rPr>
              <a:t>energy</a:t>
            </a:r>
            <a:r>
              <a:rPr lang="fr-CA" sz="1400" b="1" dirty="0">
                <a:solidFill>
                  <a:schemeClr val="tx1"/>
                </a:solidFill>
              </a:rPr>
              <a:t> in </a:t>
            </a:r>
            <a:r>
              <a:rPr lang="fr-CA" sz="1400" b="1" dirty="0" err="1">
                <a:solidFill>
                  <a:schemeClr val="tx1"/>
                </a:solidFill>
              </a:rPr>
              <a:t>healthy</a:t>
            </a:r>
            <a:endParaRPr lang="fr-CA" sz="1400" b="1" dirty="0">
              <a:solidFill>
                <a:schemeClr val="tx1"/>
              </a:solidFill>
            </a:endParaRPr>
          </a:p>
          <a:p>
            <a:pPr algn="ctr">
              <a:lnSpc>
                <a:spcPts val="1500"/>
              </a:lnSpc>
              <a:defRPr/>
            </a:pPr>
            <a:r>
              <a:rPr lang="fr-CA" sz="1400" b="1" dirty="0">
                <a:solidFill>
                  <a:schemeClr val="tx1"/>
                </a:solidFill>
              </a:rPr>
              <a:t>adipose tissue</a:t>
            </a:r>
          </a:p>
        </p:txBody>
      </p:sp>
      <p:sp>
        <p:nvSpPr>
          <p:cNvPr id="30" name="Cube 29">
            <a:extLst>
              <a:ext uri="{FF2B5EF4-FFF2-40B4-BE49-F238E27FC236}">
                <a16:creationId xmlns:a16="http://schemas.microsoft.com/office/drawing/2014/main" id="{9E8A73C7-730D-4BB7-9B19-865F93996823}"/>
              </a:ext>
            </a:extLst>
          </p:cNvPr>
          <p:cNvSpPr/>
          <p:nvPr/>
        </p:nvSpPr>
        <p:spPr>
          <a:xfrm>
            <a:off x="331788" y="5210175"/>
            <a:ext cx="2017712" cy="654050"/>
          </a:xfrm>
          <a:prstGeom prst="cube">
            <a:avLst>
              <a:gd name="adj" fmla="val 4310"/>
            </a:avLst>
          </a:prstGeom>
          <a:solidFill>
            <a:schemeClr val="bg1">
              <a:alpha val="47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108000" anchor="ctr"/>
          <a:lstStyle/>
          <a:p>
            <a:pPr algn="ctr">
              <a:defRPr/>
            </a:pPr>
            <a:r>
              <a:rPr lang="fr-CA" sz="1400" b="1" dirty="0">
                <a:solidFill>
                  <a:schemeClr val="tx1"/>
                </a:solidFill>
              </a:rPr>
              <a:t>Exhaustion of</a:t>
            </a:r>
          </a:p>
          <a:p>
            <a:pPr algn="ctr">
              <a:defRPr/>
            </a:pPr>
            <a:r>
              <a:rPr lang="fr-CA" sz="1400" b="1" dirty="0" err="1">
                <a:solidFill>
                  <a:schemeClr val="tx1"/>
                </a:solidFill>
              </a:rPr>
              <a:t>buffering</a:t>
            </a:r>
            <a:r>
              <a:rPr lang="fr-CA" sz="1400" b="1" dirty="0">
                <a:solidFill>
                  <a:schemeClr val="tx1"/>
                </a:solidFill>
              </a:rPr>
              <a:t> </a:t>
            </a:r>
            <a:r>
              <a:rPr lang="fr-CA" sz="1400" b="1" dirty="0" err="1">
                <a:solidFill>
                  <a:schemeClr val="tx1"/>
                </a:solidFill>
              </a:rPr>
              <a:t>capacity</a:t>
            </a:r>
            <a:r>
              <a:rPr lang="fr-CA" sz="1400" b="1" dirty="0">
                <a:solidFill>
                  <a:schemeClr val="tx1"/>
                </a:solidFill>
              </a:rPr>
              <a:t> of</a:t>
            </a:r>
          </a:p>
          <a:p>
            <a:pPr algn="ctr">
              <a:defRPr/>
            </a:pPr>
            <a:r>
              <a:rPr lang="fr-CA" sz="1400" b="1" dirty="0">
                <a:solidFill>
                  <a:schemeClr val="tx1"/>
                </a:solidFill>
              </a:rPr>
              <a:t>adipose tissue</a:t>
            </a:r>
          </a:p>
        </p:txBody>
      </p:sp>
      <p:sp>
        <p:nvSpPr>
          <p:cNvPr id="31" name="Cube 30">
            <a:extLst>
              <a:ext uri="{FF2B5EF4-FFF2-40B4-BE49-F238E27FC236}">
                <a16:creationId xmlns:a16="http://schemas.microsoft.com/office/drawing/2014/main" id="{A69615F6-5D4D-4DB9-B591-E1F0DF370EFE}"/>
              </a:ext>
            </a:extLst>
          </p:cNvPr>
          <p:cNvSpPr/>
          <p:nvPr/>
        </p:nvSpPr>
        <p:spPr>
          <a:xfrm>
            <a:off x="4554538" y="3289300"/>
            <a:ext cx="2428875" cy="503238"/>
          </a:xfrm>
          <a:prstGeom prst="cube">
            <a:avLst>
              <a:gd name="adj" fmla="val 4310"/>
            </a:avLst>
          </a:prstGeom>
          <a:solidFill>
            <a:schemeClr val="bg1">
              <a:alpha val="47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108000" anchor="ctr"/>
          <a:lstStyle/>
          <a:p>
            <a:pPr algn="ctr">
              <a:defRPr/>
            </a:pPr>
            <a:r>
              <a:rPr lang="fr-CA" sz="1400" b="1" dirty="0" err="1">
                <a:solidFill>
                  <a:schemeClr val="tx1"/>
                </a:solidFill>
              </a:rPr>
              <a:t>Lipid</a:t>
            </a:r>
            <a:r>
              <a:rPr lang="fr-CA" sz="1400" b="1" dirty="0">
                <a:solidFill>
                  <a:schemeClr val="tx1"/>
                </a:solidFill>
              </a:rPr>
              <a:t> </a:t>
            </a:r>
            <a:r>
              <a:rPr lang="fr-CA" sz="1400" b="1" dirty="0" err="1">
                <a:solidFill>
                  <a:schemeClr val="tx1"/>
                </a:solidFill>
              </a:rPr>
              <a:t>overflow</a:t>
            </a:r>
            <a:r>
              <a:rPr lang="fr-CA" sz="1400" b="1" dirty="0">
                <a:solidFill>
                  <a:schemeClr val="tx1"/>
                </a:solidFill>
              </a:rPr>
              <a:t> </a:t>
            </a:r>
            <a:r>
              <a:rPr lang="fr-CA" sz="1400" b="1" dirty="0" err="1">
                <a:solidFill>
                  <a:schemeClr val="tx1"/>
                </a:solidFill>
              </a:rPr>
              <a:t>into</a:t>
            </a:r>
            <a:r>
              <a:rPr lang="fr-CA" sz="1400" b="1" dirty="0">
                <a:solidFill>
                  <a:schemeClr val="tx1"/>
                </a:solidFill>
              </a:rPr>
              <a:t> </a:t>
            </a:r>
            <a:r>
              <a:rPr lang="fr-CA" sz="1400" b="1" dirty="0" err="1">
                <a:solidFill>
                  <a:schemeClr val="tx1"/>
                </a:solidFill>
              </a:rPr>
              <a:t>liver</a:t>
            </a:r>
            <a:r>
              <a:rPr lang="fr-CA" sz="1400" b="1" dirty="0">
                <a:solidFill>
                  <a:schemeClr val="tx1"/>
                </a:solidFill>
              </a:rPr>
              <a:t>,</a:t>
            </a:r>
          </a:p>
          <a:p>
            <a:pPr algn="ctr">
              <a:defRPr/>
            </a:pPr>
            <a:r>
              <a:rPr lang="fr-CA" sz="1400" b="1" dirty="0">
                <a:solidFill>
                  <a:schemeClr val="tx1"/>
                </a:solidFill>
              </a:rPr>
              <a:t>muscle or </a:t>
            </a:r>
            <a:r>
              <a:rPr lang="fr-CA" sz="1400" b="1" dirty="0" err="1">
                <a:solidFill>
                  <a:schemeClr val="tx1"/>
                </a:solidFill>
              </a:rPr>
              <a:t>epicardium</a:t>
            </a:r>
            <a:endParaRPr lang="fr-CA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7068</TotalTime>
  <Words>44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LIPID OVERFLOW HYPOTHESIS FOR THE PATHOGENESIS OF LIVER FAT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440</cp:revision>
  <dcterms:created xsi:type="dcterms:W3CDTF">2007-08-27T23:55:38Z</dcterms:created>
  <dcterms:modified xsi:type="dcterms:W3CDTF">2022-11-30T19:16:42Z</dcterms:modified>
</cp:coreProperties>
</file>