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6C135A-E24A-4AD2-A56E-7A08EB46E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5E3613-DABF-406C-AB12-147689A564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B8B8DE-B1D3-485F-B60F-C49D4B097A7B}" type="datetimeFigureOut">
              <a:rPr lang="fr-FR"/>
              <a:pPr>
                <a:defRPr/>
              </a:pPr>
              <a:t>30/11/2022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A476910-7BA9-4C25-A494-2DC362B8FC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B66C516-184D-4759-BAEE-ECC9CA0E2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1F5756-64E2-40FB-AEC7-F0DE20F6BE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4D9A2A-474F-442B-9BBD-7962902F7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F5ED101-6753-43B3-A405-D045E3E2F38E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803E8D-D2E7-4F91-ADCE-559156EFC4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6A5928-96CA-4F73-AAA3-E1127D6E6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52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DEA9CBAE-4ED9-4633-B833-2983D0D9D8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841230AF-4594-462A-8212-66AA89858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C8A8DD5B-4AFF-42BF-A312-3C37D2567C1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9F1B4F2B-4A8E-4476-9146-95AA76200C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>
                <a:latin typeface="+mn-lt"/>
              </a:rPr>
              <a:t>Source: International Chair on Cardiometabolic Risk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>
                <a:latin typeface="+mn-lt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55697672-6365-4986-934B-70F65A33F8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8FBD7B27-F31A-4483-B0C5-230E6C3D2B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id="{4AC067A2-71AA-4216-B049-790DA7FB3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1033" name="Picture 18">
            <a:extLst>
              <a:ext uri="{FF2B5EF4-FFF2-40B4-BE49-F238E27FC236}">
                <a16:creationId xmlns:a16="http://schemas.microsoft.com/office/drawing/2014/main" id="{7336A931-AB3D-418F-9D50-9F175E984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0">
            <a:extLst>
              <a:ext uri="{FF2B5EF4-FFF2-40B4-BE49-F238E27FC236}">
                <a16:creationId xmlns:a16="http://schemas.microsoft.com/office/drawing/2014/main" id="{B53B5B3B-9417-4ACE-B752-4B7F29C7B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16-Computed_Tomography_fig4_FILM_fond.png">
            <a:extLst>
              <a:ext uri="{FF2B5EF4-FFF2-40B4-BE49-F238E27FC236}">
                <a16:creationId xmlns:a16="http://schemas.microsoft.com/office/drawing/2014/main" id="{5EA47D04-D8FC-4A06-902F-89CD70724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1">
            <a:extLst>
              <a:ext uri="{FF2B5EF4-FFF2-40B4-BE49-F238E27FC236}">
                <a16:creationId xmlns:a16="http://schemas.microsoft.com/office/drawing/2014/main" id="{7B13527E-14F9-4951-843C-0784B7DF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52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MEASURING LIVER FAT BY COMPUTED TOMOGRAPHY (CT): NORMAL VERSUS FATTY LIVER</a:t>
            </a:r>
            <a:endParaRPr lang="fr-CA" altLang="fr-FR" sz="2000">
              <a:solidFill>
                <a:schemeClr val="tx1"/>
              </a:solidFill>
            </a:endParaRPr>
          </a:p>
        </p:txBody>
      </p:sp>
      <p:sp>
        <p:nvSpPr>
          <p:cNvPr id="2052" name="Rectangle 37">
            <a:extLst>
              <a:ext uri="{FF2B5EF4-FFF2-40B4-BE49-F238E27FC236}">
                <a16:creationId xmlns:a16="http://schemas.microsoft.com/office/drawing/2014/main" id="{A45FEB28-92DE-4A91-90D9-11A134F9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6383338"/>
            <a:ext cx="3844925" cy="3397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Davidson LE et al. J Appl Physiol 2005; 100: 864-8</a:t>
            </a:r>
          </a:p>
        </p:txBody>
      </p:sp>
      <p:sp>
        <p:nvSpPr>
          <p:cNvPr id="2053" name="ZoneTexte 5">
            <a:extLst>
              <a:ext uri="{FF2B5EF4-FFF2-40B4-BE49-F238E27FC236}">
                <a16:creationId xmlns:a16="http://schemas.microsoft.com/office/drawing/2014/main" id="{174C4B70-0955-463F-BAD8-E37250E12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2420938"/>
            <a:ext cx="712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2054" name="ZoneTexte 6">
            <a:extLst>
              <a:ext uri="{FF2B5EF4-FFF2-40B4-BE49-F238E27FC236}">
                <a16:creationId xmlns:a16="http://schemas.microsoft.com/office/drawing/2014/main" id="{1607ED21-D33C-4952-8F0D-A79AA14B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2411413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SPLEEN</a:t>
            </a:r>
          </a:p>
        </p:txBody>
      </p:sp>
      <p:sp>
        <p:nvSpPr>
          <p:cNvPr id="2055" name="ZoneTexte 7">
            <a:extLst>
              <a:ext uri="{FF2B5EF4-FFF2-40B4-BE49-F238E27FC236}">
                <a16:creationId xmlns:a16="http://schemas.microsoft.com/office/drawing/2014/main" id="{F0E321CF-B587-4CF4-BBEA-29294E14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2089150"/>
            <a:ext cx="58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2056" name="ZoneTexte 8">
            <a:extLst>
              <a:ext uri="{FF2B5EF4-FFF2-40B4-BE49-F238E27FC236}">
                <a16:creationId xmlns:a16="http://schemas.microsoft.com/office/drawing/2014/main" id="{B4CCFE3D-B896-491C-9FD6-3DD8AEC8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2411413"/>
            <a:ext cx="73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>
                <a:solidFill>
                  <a:schemeClr val="bg1"/>
                </a:solidFill>
              </a:rPr>
              <a:t>Spleen</a:t>
            </a:r>
          </a:p>
        </p:txBody>
      </p:sp>
      <p:sp>
        <p:nvSpPr>
          <p:cNvPr id="2057" name="ZoneTexte 9">
            <a:extLst>
              <a:ext uri="{FF2B5EF4-FFF2-40B4-BE49-F238E27FC236}">
                <a16:creationId xmlns:a16="http://schemas.microsoft.com/office/drawing/2014/main" id="{E9E562E4-871C-4F0E-A80D-D5BDD322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1631950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T11</a:t>
            </a:r>
          </a:p>
        </p:txBody>
      </p:sp>
      <p:sp>
        <p:nvSpPr>
          <p:cNvPr id="2058" name="ZoneTexte 10">
            <a:extLst>
              <a:ext uri="{FF2B5EF4-FFF2-40B4-BE49-F238E27FC236}">
                <a16:creationId xmlns:a16="http://schemas.microsoft.com/office/drawing/2014/main" id="{1D51EF40-5BB7-4DBE-93F9-EDE6BACA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1981200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T12</a:t>
            </a:r>
          </a:p>
        </p:txBody>
      </p:sp>
      <p:sp>
        <p:nvSpPr>
          <p:cNvPr id="2059" name="ZoneTexte 11">
            <a:extLst>
              <a:ext uri="{FF2B5EF4-FFF2-40B4-BE49-F238E27FC236}">
                <a16:creationId xmlns:a16="http://schemas.microsoft.com/office/drawing/2014/main" id="{2902B0C6-6508-40FB-A508-D8070CF0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2393950"/>
            <a:ext cx="39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2060" name="ZoneTexte 12">
            <a:extLst>
              <a:ext uri="{FF2B5EF4-FFF2-40B4-BE49-F238E27FC236}">
                <a16:creationId xmlns:a16="http://schemas.microsoft.com/office/drawing/2014/main" id="{A9FEF8DD-16C4-40C2-9FF1-D0F6A5F3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274320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061" name="ZoneTexte 13">
            <a:extLst>
              <a:ext uri="{FF2B5EF4-FFF2-40B4-BE49-F238E27FC236}">
                <a16:creationId xmlns:a16="http://schemas.microsoft.com/office/drawing/2014/main" id="{3E1CEC3B-1A9B-4805-BF82-204D4A3D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146425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062" name="ZoneTexte 14">
            <a:extLst>
              <a:ext uri="{FF2B5EF4-FFF2-40B4-BE49-F238E27FC236}">
                <a16:creationId xmlns:a16="http://schemas.microsoft.com/office/drawing/2014/main" id="{6BDC0263-C09C-4C8A-88C7-4C2C9CEF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775" y="3522663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2063" name="ZoneTexte 15">
            <a:extLst>
              <a:ext uri="{FF2B5EF4-FFF2-40B4-BE49-F238E27FC236}">
                <a16:creationId xmlns:a16="http://schemas.microsoft.com/office/drawing/2014/main" id="{BFD9503F-0E89-4A46-A36D-0F40328E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385445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77C2A0E6-2929-468D-BFFB-8451C1018285}"/>
              </a:ext>
            </a:extLst>
          </p:cNvPr>
          <p:cNvSpPr/>
          <p:nvPr/>
        </p:nvSpPr>
        <p:spPr>
          <a:xfrm>
            <a:off x="5584825" y="5638800"/>
            <a:ext cx="1514475" cy="4127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solidFill>
                  <a:schemeClr val="tx1"/>
                </a:solidFill>
              </a:rPr>
              <a:t>Normal </a:t>
            </a:r>
            <a:r>
              <a:rPr lang="fr-CA" sz="1050" b="1" dirty="0" err="1">
                <a:solidFill>
                  <a:schemeClr val="tx1"/>
                </a:solidFill>
              </a:rPr>
              <a:t>Liver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solidFill>
                  <a:schemeClr val="tx1"/>
                </a:solidFill>
              </a:rPr>
              <a:t>CTL/CTS = 1.33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FACAEA7-6A6B-46FC-BC70-E3961921CAE3}"/>
              </a:ext>
            </a:extLst>
          </p:cNvPr>
          <p:cNvSpPr/>
          <p:nvPr/>
        </p:nvSpPr>
        <p:spPr>
          <a:xfrm>
            <a:off x="7199313" y="5629275"/>
            <a:ext cx="1514475" cy="4127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solidFill>
                  <a:schemeClr val="tx1"/>
                </a:solidFill>
              </a:rPr>
              <a:t>"</a:t>
            </a:r>
            <a:r>
              <a:rPr lang="fr-CA" sz="1050" b="1" dirty="0" err="1">
                <a:solidFill>
                  <a:schemeClr val="tx1"/>
                </a:solidFill>
              </a:rPr>
              <a:t>Fatty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Liver</a:t>
            </a:r>
            <a:r>
              <a:rPr lang="fr-CA" sz="1050" b="1" dirty="0">
                <a:solidFill>
                  <a:schemeClr val="tx1"/>
                </a:solidFill>
              </a:rPr>
              <a:t>"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solidFill>
                  <a:schemeClr val="tx1"/>
                </a:solidFill>
              </a:rPr>
              <a:t>CTL/CTS = 0.24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18F8CFC3-B66D-45A4-94C4-C37A49F92575}"/>
              </a:ext>
            </a:extLst>
          </p:cNvPr>
          <p:cNvSpPr/>
          <p:nvPr/>
        </p:nvSpPr>
        <p:spPr>
          <a:xfrm>
            <a:off x="4984750" y="3738563"/>
            <a:ext cx="4006850" cy="5016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FCF6A8-5CD5-41D6-B7A1-33EB81D1A220}"/>
              </a:ext>
            </a:extLst>
          </p:cNvPr>
          <p:cNvSpPr txBox="1"/>
          <p:nvPr/>
        </p:nvSpPr>
        <p:spPr>
          <a:xfrm>
            <a:off x="5029200" y="3746500"/>
            <a:ext cx="2303463" cy="52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 err="1">
                <a:latin typeface="+mn-lt"/>
              </a:rPr>
              <a:t>Mean</a:t>
            </a:r>
            <a:r>
              <a:rPr lang="fr-CA" sz="1050" b="1" dirty="0">
                <a:latin typeface="+mn-lt"/>
              </a:rPr>
              <a:t> </a:t>
            </a:r>
            <a:r>
              <a:rPr lang="fr-CA" sz="1050" b="1" dirty="0" err="1">
                <a:latin typeface="+mn-lt"/>
              </a:rPr>
              <a:t>Liver</a:t>
            </a:r>
            <a:r>
              <a:rPr lang="fr-CA" sz="1050" b="1" dirty="0">
                <a:latin typeface="+mn-lt"/>
              </a:rPr>
              <a:t> </a:t>
            </a:r>
            <a:r>
              <a:rPr lang="fr-CA" sz="1050" b="1" dirty="0" err="1">
                <a:latin typeface="+mn-lt"/>
              </a:rPr>
              <a:t>Attenuation</a:t>
            </a:r>
            <a:r>
              <a:rPr lang="fr-CA" sz="1050" b="1" dirty="0">
                <a:latin typeface="+mn-lt"/>
              </a:rPr>
              <a:t> Value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 err="1">
                <a:latin typeface="+mn-lt"/>
              </a:rPr>
              <a:t>Mean</a:t>
            </a:r>
            <a:r>
              <a:rPr lang="fr-CA" sz="1050" b="1" dirty="0">
                <a:latin typeface="+mn-lt"/>
              </a:rPr>
              <a:t> Spleen </a:t>
            </a:r>
            <a:r>
              <a:rPr lang="fr-CA" sz="1050" b="1" dirty="0" err="1">
                <a:latin typeface="+mn-lt"/>
              </a:rPr>
              <a:t>Attenuation</a:t>
            </a:r>
            <a:r>
              <a:rPr lang="fr-CA" sz="1050" b="1" dirty="0">
                <a:latin typeface="+mn-lt"/>
              </a:rPr>
              <a:t> Value</a:t>
            </a:r>
          </a:p>
        </p:txBody>
      </p:sp>
      <p:sp>
        <p:nvSpPr>
          <p:cNvPr id="21" name="Flèche droite 20">
            <a:extLst>
              <a:ext uri="{FF2B5EF4-FFF2-40B4-BE49-F238E27FC236}">
                <a16:creationId xmlns:a16="http://schemas.microsoft.com/office/drawing/2014/main" id="{9C8EA46B-62EB-4657-8720-F6F256203BE2}"/>
              </a:ext>
            </a:extLst>
          </p:cNvPr>
          <p:cNvSpPr/>
          <p:nvPr/>
        </p:nvSpPr>
        <p:spPr>
          <a:xfrm>
            <a:off x="7226300" y="3873500"/>
            <a:ext cx="277813" cy="223838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35BA29-1868-45BE-8AF8-2A21B00B026D}"/>
              </a:ext>
            </a:extLst>
          </p:cNvPr>
          <p:cNvSpPr txBox="1"/>
          <p:nvPr/>
        </p:nvSpPr>
        <p:spPr>
          <a:xfrm>
            <a:off x="7359650" y="3810000"/>
            <a:ext cx="16859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latin typeface="+mn-lt"/>
              </a:rPr>
              <a:t>CTL/CTS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50" b="1" dirty="0">
                <a:latin typeface="+mn-lt"/>
              </a:rPr>
              <a:t>("</a:t>
            </a:r>
            <a:r>
              <a:rPr lang="fr-CA" sz="1050" b="1" dirty="0" err="1">
                <a:latin typeface="+mn-lt"/>
              </a:rPr>
              <a:t>Fatty</a:t>
            </a:r>
            <a:r>
              <a:rPr lang="fr-CA" sz="1050" b="1" dirty="0">
                <a:latin typeface="+mn-lt"/>
              </a:rPr>
              <a:t> </a:t>
            </a:r>
            <a:r>
              <a:rPr lang="fr-CA" sz="1050" b="1" dirty="0" err="1">
                <a:latin typeface="+mn-lt"/>
              </a:rPr>
              <a:t>Liver</a:t>
            </a:r>
            <a:r>
              <a:rPr lang="fr-CA" sz="1050" b="1" dirty="0">
                <a:latin typeface="+mn-lt"/>
              </a:rPr>
              <a:t>" Index)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B2EB4B5-AF9F-4841-975A-5F515DE369D1}"/>
              </a:ext>
            </a:extLst>
          </p:cNvPr>
          <p:cNvCxnSpPr/>
          <p:nvPr/>
        </p:nvCxnSpPr>
        <p:spPr>
          <a:xfrm rot="10800000" flipH="1" flipV="1">
            <a:off x="5110163" y="4017963"/>
            <a:ext cx="2043112" cy="79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ZoneTexte 25">
            <a:extLst>
              <a:ext uri="{FF2B5EF4-FFF2-40B4-BE49-F238E27FC236}">
                <a16:creationId xmlns:a16="http://schemas.microsoft.com/office/drawing/2014/main" id="{D7D0A419-FDCF-46CB-A13F-2A34BE80C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778375"/>
            <a:ext cx="652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79.4 HU</a:t>
            </a:r>
          </a:p>
        </p:txBody>
      </p:sp>
      <p:sp>
        <p:nvSpPr>
          <p:cNvPr id="2072" name="ZoneTexte 26">
            <a:extLst>
              <a:ext uri="{FF2B5EF4-FFF2-40B4-BE49-F238E27FC236}">
                <a16:creationId xmlns:a16="http://schemas.microsoft.com/office/drawing/2014/main" id="{88E99701-673C-4B74-A237-56410CF3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4903788"/>
            <a:ext cx="654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59.6 HU</a:t>
            </a:r>
          </a:p>
        </p:txBody>
      </p:sp>
      <p:sp>
        <p:nvSpPr>
          <p:cNvPr id="2073" name="ZoneTexte 27">
            <a:extLst>
              <a:ext uri="{FF2B5EF4-FFF2-40B4-BE49-F238E27FC236}">
                <a16:creationId xmlns:a16="http://schemas.microsoft.com/office/drawing/2014/main" id="{5B6A4AC9-9D0F-4F28-86AE-5F75BA19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4849813"/>
            <a:ext cx="652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14.8 HU</a:t>
            </a:r>
          </a:p>
        </p:txBody>
      </p:sp>
      <p:sp>
        <p:nvSpPr>
          <p:cNvPr id="2074" name="ZoneTexte 28">
            <a:extLst>
              <a:ext uri="{FF2B5EF4-FFF2-40B4-BE49-F238E27FC236}">
                <a16:creationId xmlns:a16="http://schemas.microsoft.com/office/drawing/2014/main" id="{B28D5232-ECCB-4BD2-9CDD-C663AC26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4984750"/>
            <a:ext cx="652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60.7 HU</a:t>
            </a: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E1A3CBAD-D08C-4C29-A951-664522A318FE}"/>
              </a:ext>
            </a:extLst>
          </p:cNvPr>
          <p:cNvSpPr/>
          <p:nvPr/>
        </p:nvSpPr>
        <p:spPr>
          <a:xfrm>
            <a:off x="5710238" y="5199063"/>
            <a:ext cx="1300162" cy="223837"/>
          </a:xfrm>
          <a:prstGeom prst="cube">
            <a:avLst>
              <a:gd name="adj" fmla="val 5000"/>
            </a:avLst>
          </a:prstGeom>
          <a:solidFill>
            <a:schemeClr val="bg1">
              <a:alpha val="64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b="1" dirty="0">
                <a:solidFill>
                  <a:schemeClr val="tx1"/>
                </a:solidFill>
              </a:rPr>
              <a:t>HU: Hounsfield unit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49000"/>
              </a:schemeClr>
            </a:gs>
            <a:gs pos="100000">
              <a:schemeClr val="bg1">
                <a:alpha val="32000"/>
              </a:schemeClr>
            </a:gs>
          </a:gsLst>
          <a:lin ang="16200000" scaled="0"/>
          <a:tileRect/>
        </a:gradFill>
        <a:ln w="12700">
          <a:solidFill>
            <a:schemeClr val="bg2"/>
          </a:solidFill>
        </a:ln>
      </a:spPr>
      <a:bodyPr anchor="ctr"/>
      <a:lstStyle>
        <a:defPPr>
          <a:defRPr sz="105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84</Words>
  <Application>Microsoft Office PowerPoint</Application>
  <PresentationFormat>Affichage à l'écran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Calibri</vt:lpstr>
      <vt:lpstr>Conception personnalisée</vt:lpstr>
      <vt:lpstr>MEASURING LIVER FAT BY COMPUTED TOMOGRAPHY (CT): NORMAL VERSUS FATTY LIVER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</dc:title>
  <dc:creator>Alain Cyr</dc:creator>
  <dc:description>MEASURING LIVER FAT BY COMPUTED TOMOGRAPHY (CT): NORMAL VERSUS FATTY LIVER</dc:description>
  <cp:lastModifiedBy>Isabelle Martineau</cp:lastModifiedBy>
  <cp:revision>658</cp:revision>
  <dcterms:created xsi:type="dcterms:W3CDTF">2007-08-27T23:55:38Z</dcterms:created>
  <dcterms:modified xsi:type="dcterms:W3CDTF">2022-11-30T19:26:53Z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Original</vt:lpwstr>
  </property>
  <property fmtid="{D5CDD505-2E9C-101B-9397-08002B2CF9AE}" pid="3" name="SlideDescription">
    <vt:lpwstr>MEASURING LIVER FAT BY COMPUTED TOMOGRAPHY (CT): NORMAL VERSUS FATTY LIVER</vt:lpwstr>
  </property>
</Properties>
</file>