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A8337A9-9750-4535-BC32-2722AB0480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4385B5-B6EB-4F86-AB3E-29B59FCC248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C3C1333-C886-4D1B-AE8C-6D47EB1B4EEA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8D9C555-67F6-4983-9B66-A7A5055745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8C89AD8-7E77-4787-B7EA-29BE4F44F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550161-13A2-4832-869C-302F1B5E29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8F969B-75B8-4AC0-BC87-AD73A30FD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6A92EBE-F4D0-43CA-A34E-9F63349C1D4A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8348B39-D130-443C-A7F0-C09E287F16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D4C91F4-AD51-488B-8303-A35C2B844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287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3724120B-1CA7-403F-B5D3-E1616CBF9E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78F47D54-DC93-49B6-98D8-EF13EF969C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9645FEF2-2D99-4B34-B3A1-EE4992102DC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E8D0D82A-A0B9-41AF-B3BB-079509DFBB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EC80ED87-30DA-4B9F-8680-F691080BA0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202697C8-1B7B-4350-83E4-4FCB78FB84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43BF787-593B-4E7E-94B0-DAA384080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AE7DE928-C917-4E30-88EA-8E4AB1E703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A41FDD32-8083-4962-A188-1558A2155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15" descr="17-Computed_Tomography_fig5_FILM_fond.png">
            <a:extLst>
              <a:ext uri="{FF2B5EF4-FFF2-40B4-BE49-F238E27FC236}">
                <a16:creationId xmlns:a16="http://schemas.microsoft.com/office/drawing/2014/main" id="{0EB4724C-01C4-4FEF-979B-D3F2F46325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re 1">
            <a:extLst>
              <a:ext uri="{FF2B5EF4-FFF2-40B4-BE49-F238E27FC236}">
                <a16:creationId xmlns:a16="http://schemas.microsoft.com/office/drawing/2014/main" id="{E9C47294-3AEE-4DD5-BD8D-90AC3669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7143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MEASURING SKELETAL MUSCLE LIPID CONTENT BY COMPUTED TOMOGRAPHY (CT) IN LEAN AND OBESE MEN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5" name="Rogner un rectangle à un seul coin 4">
            <a:extLst>
              <a:ext uri="{FF2B5EF4-FFF2-40B4-BE49-F238E27FC236}">
                <a16:creationId xmlns:a16="http://schemas.microsoft.com/office/drawing/2014/main" id="{5D7A3F4B-DF01-4994-B444-73923E0C43EB}"/>
              </a:ext>
            </a:extLst>
          </p:cNvPr>
          <p:cNvSpPr/>
          <p:nvPr/>
        </p:nvSpPr>
        <p:spPr>
          <a:xfrm flipH="1">
            <a:off x="5675313" y="1639888"/>
            <a:ext cx="3235325" cy="3487737"/>
          </a:xfrm>
          <a:prstGeom prst="snip1Rect">
            <a:avLst>
              <a:gd name="adj" fmla="val 3125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6" name="Rogner un rectangle à un seul coin 5">
            <a:extLst>
              <a:ext uri="{FF2B5EF4-FFF2-40B4-BE49-F238E27FC236}">
                <a16:creationId xmlns:a16="http://schemas.microsoft.com/office/drawing/2014/main" id="{0D9165B6-BF63-489C-9633-F4EF7A8A146B}"/>
              </a:ext>
            </a:extLst>
          </p:cNvPr>
          <p:cNvSpPr/>
          <p:nvPr/>
        </p:nvSpPr>
        <p:spPr>
          <a:xfrm flipH="1">
            <a:off x="5773738" y="1730375"/>
            <a:ext cx="3028950" cy="592138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 err="1">
                <a:solidFill>
                  <a:schemeClr val="tx1"/>
                </a:solidFill>
              </a:rPr>
              <a:t>Bone</a:t>
            </a:r>
            <a:endParaRPr lang="fr-CA" sz="2000" b="1" dirty="0">
              <a:solidFill>
                <a:schemeClr val="tx1"/>
              </a:solidFill>
            </a:endParaRPr>
          </a:p>
        </p:txBody>
      </p: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84FD644B-A477-4AA0-92A0-5D5888DCC068}"/>
              </a:ext>
            </a:extLst>
          </p:cNvPr>
          <p:cNvSpPr/>
          <p:nvPr/>
        </p:nvSpPr>
        <p:spPr>
          <a:xfrm flipH="1">
            <a:off x="5773738" y="2403475"/>
            <a:ext cx="3030537" cy="592138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 err="1">
                <a:solidFill>
                  <a:schemeClr val="tx1"/>
                </a:solidFill>
              </a:rPr>
              <a:t>Subcutaneous</a:t>
            </a:r>
            <a:r>
              <a:rPr lang="fr-CA" sz="2000" b="1" dirty="0">
                <a:solidFill>
                  <a:schemeClr val="tx1"/>
                </a:solidFill>
              </a:rPr>
              <a:t> Fat</a:t>
            </a:r>
          </a:p>
        </p:txBody>
      </p: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11035580-3677-4A14-8F84-522D89705056}"/>
              </a:ext>
            </a:extLst>
          </p:cNvPr>
          <p:cNvSpPr/>
          <p:nvPr/>
        </p:nvSpPr>
        <p:spPr>
          <a:xfrm flipH="1">
            <a:off x="5773738" y="3074988"/>
            <a:ext cx="3028950" cy="592137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Inter-</a:t>
            </a:r>
            <a:r>
              <a:rPr lang="fr-CA" sz="2000" b="1" dirty="0" err="1">
                <a:solidFill>
                  <a:schemeClr val="tx1"/>
                </a:solidFill>
              </a:rPr>
              <a:t>muscular</a:t>
            </a:r>
            <a:r>
              <a:rPr lang="fr-CA" sz="2000" b="1" dirty="0">
                <a:solidFill>
                  <a:schemeClr val="tx1"/>
                </a:solidFill>
              </a:rPr>
              <a:t> Fat</a:t>
            </a:r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B753B54A-5C26-4E4A-9884-4F0B92131AAE}"/>
              </a:ext>
            </a:extLst>
          </p:cNvPr>
          <p:cNvSpPr/>
          <p:nvPr/>
        </p:nvSpPr>
        <p:spPr>
          <a:xfrm flipH="1">
            <a:off x="5773738" y="3748088"/>
            <a:ext cx="3030537" cy="592137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 err="1">
                <a:solidFill>
                  <a:schemeClr val="tx1"/>
                </a:solidFill>
              </a:rPr>
              <a:t>Low</a:t>
            </a:r>
            <a:r>
              <a:rPr lang="fr-CA" sz="2000" b="1" dirty="0">
                <a:solidFill>
                  <a:schemeClr val="tx1"/>
                </a:solidFill>
              </a:rPr>
              <a:t>-</a:t>
            </a:r>
            <a:r>
              <a:rPr lang="fr-CA" sz="2000" b="1" dirty="0" err="1">
                <a:solidFill>
                  <a:schemeClr val="tx1"/>
                </a:solidFill>
              </a:rPr>
              <a:t>density</a:t>
            </a:r>
            <a:r>
              <a:rPr lang="fr-CA" sz="2000" b="1" dirty="0">
                <a:solidFill>
                  <a:schemeClr val="tx1"/>
                </a:solidFill>
              </a:rPr>
              <a:t> Muscle</a:t>
            </a:r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740AF2FE-FEDB-407D-9B83-ED970659BBE8}"/>
              </a:ext>
            </a:extLst>
          </p:cNvPr>
          <p:cNvSpPr/>
          <p:nvPr/>
        </p:nvSpPr>
        <p:spPr>
          <a:xfrm flipH="1">
            <a:off x="5773738" y="4419600"/>
            <a:ext cx="3030537" cy="592138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High-</a:t>
            </a:r>
            <a:r>
              <a:rPr lang="fr-CA" sz="2000" b="1" dirty="0" err="1">
                <a:solidFill>
                  <a:schemeClr val="tx1"/>
                </a:solidFill>
              </a:rPr>
              <a:t>density</a:t>
            </a:r>
            <a:r>
              <a:rPr lang="fr-CA" sz="2000" b="1" dirty="0">
                <a:solidFill>
                  <a:schemeClr val="tx1"/>
                </a:solidFill>
              </a:rPr>
              <a:t> Muscle</a:t>
            </a:r>
          </a:p>
        </p:txBody>
      </p:sp>
      <p:pic>
        <p:nvPicPr>
          <p:cNvPr id="2058" name="Image 17" descr="marque-rose.png">
            <a:extLst>
              <a:ext uri="{FF2B5EF4-FFF2-40B4-BE49-F238E27FC236}">
                <a16:creationId xmlns:a16="http://schemas.microsoft.com/office/drawing/2014/main" id="{742E740E-8A70-4567-A2CA-B914FC4B42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3" y="1849438"/>
            <a:ext cx="3349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Image 18" descr="marque-rouge.png">
            <a:extLst>
              <a:ext uri="{FF2B5EF4-FFF2-40B4-BE49-F238E27FC236}">
                <a16:creationId xmlns:a16="http://schemas.microsoft.com/office/drawing/2014/main" id="{11B71188-DA8C-46E6-B984-9B18F4D576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3" y="3205163"/>
            <a:ext cx="3349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Image 19" descr="marque-bleue.png">
            <a:extLst>
              <a:ext uri="{FF2B5EF4-FFF2-40B4-BE49-F238E27FC236}">
                <a16:creationId xmlns:a16="http://schemas.microsoft.com/office/drawing/2014/main" id="{F8B1C049-7124-4285-AFF9-8A9FA631C3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4562475"/>
            <a:ext cx="3333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Image 20" descr="marque-verte.png">
            <a:extLst>
              <a:ext uri="{FF2B5EF4-FFF2-40B4-BE49-F238E27FC236}">
                <a16:creationId xmlns:a16="http://schemas.microsoft.com/office/drawing/2014/main" id="{3E0CB330-F103-427E-ADA9-AF9E7169C1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3" y="3883025"/>
            <a:ext cx="3349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Image 21" descr="marque-jaune.png">
            <a:extLst>
              <a:ext uri="{FF2B5EF4-FFF2-40B4-BE49-F238E27FC236}">
                <a16:creationId xmlns:a16="http://schemas.microsoft.com/office/drawing/2014/main" id="{8B604B59-E467-4B6C-A09B-52FD0CCA092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3" y="2527300"/>
            <a:ext cx="3349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25</Words>
  <Application>Microsoft Office PowerPoint</Application>
  <PresentationFormat>Affichage à l'écran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MEASURING SKELETAL MUSCLE LIPID CONTENT BY COMPUTED TOMOGRAPHY (CT) IN LEAN AND OBESE 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MEASURING SKELETAL MUSCLE LIPID CONTENT BY COMPUTED TOMOGRAPHY (CT) IN LEAN AND OBESE MEN</dc:description>
  <cp:lastModifiedBy>Isabelle Martineau</cp:lastModifiedBy>
  <cp:revision>658</cp:revision>
  <dcterms:created xsi:type="dcterms:W3CDTF">2007-08-27T23:55:38Z</dcterms:created>
  <dcterms:modified xsi:type="dcterms:W3CDTF">2022-11-30T18:56:07Z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MEASURING SKELETAL MUSCLE LIPID CONTENT BY COMPUTED TOMOGRAPHY (CT) IN LEAN AND OBESE MEN</vt:lpwstr>
  </property>
</Properties>
</file>