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9A3173FC-8CB0-4468-B244-3A113A332A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A9AE5D97-900F-4B06-B706-90CD9BE3BA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9709FD58-5EC4-4F7A-9FE0-DC48AEB0DE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873D13DF-F0A1-4B39-9E6F-BE2127AB3C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67FD4B-AA4A-45AE-AA1A-979E3D42596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0D999276-4D50-4230-9537-D6B18C4CFB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0EACBF33-011D-4684-A8B1-91C8240749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50A673E-0B17-4C27-8BC1-C1F2AC56A27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75BE15D0-7B8C-45FA-B2C0-6F08514285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B28C0B3D-7754-46C3-936B-0CFE5B8B66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6ED775A9-E3AD-41AB-B14B-FAF4CE19EB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D084FE-43FC-4A98-A025-D6303B4E9C4E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D3BF3D84-2A3B-4797-AA16-E652311C14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BED10EAF-1DB5-43DE-8365-9374C435678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60D6E-AB47-4D8F-A97E-0D3BE60FBD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297F80-65BC-48DE-89CE-494BA54424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192858A-134A-4F07-99CB-E45115099D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C140AC35-E650-4F4E-9C91-C41B12CA4A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93582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604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099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886057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249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396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11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926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332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333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96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5002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6263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8C238A57-65BB-4A91-81C9-6EBA0D9FFB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1230DE60-0A57-4E27-85D7-2A6BF020F5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E3420980-94F2-4B2D-A11D-026B8E32086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62EEE735-324B-4700-AA52-3E2605E7AA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A6517F0-704C-461F-B32B-C47843377C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0AB298F-5EE0-4DE1-8F3F-824EB362A5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80228950-B884-4C3B-8F1F-3ED8BD5AD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869B83FE-3480-41B6-B569-578E20AB00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0B10D5F5-38BE-44AF-B844-C7A9C3340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3" descr="boite.png">
            <a:extLst>
              <a:ext uri="{FF2B5EF4-FFF2-40B4-BE49-F238E27FC236}">
                <a16:creationId xmlns:a16="http://schemas.microsoft.com/office/drawing/2014/main" id="{8A92CDFE-C3DC-4CC4-95E3-9F92F34FC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941388"/>
            <a:ext cx="7277100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Arc 68">
            <a:extLst>
              <a:ext uri="{FF2B5EF4-FFF2-40B4-BE49-F238E27FC236}">
                <a16:creationId xmlns:a16="http://schemas.microsoft.com/office/drawing/2014/main" id="{4E4D17E0-05F1-4E25-B9B8-CE54F2EC1AB7}"/>
              </a:ext>
            </a:extLst>
          </p:cNvPr>
          <p:cNvSpPr/>
          <p:nvPr/>
        </p:nvSpPr>
        <p:spPr>
          <a:xfrm>
            <a:off x="5118100" y="2259013"/>
            <a:ext cx="1184275" cy="1892300"/>
          </a:xfrm>
          <a:prstGeom prst="arc">
            <a:avLst>
              <a:gd name="adj1" fmla="val 14510341"/>
              <a:gd name="adj2" fmla="val 221484"/>
            </a:avLst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pic>
        <p:nvPicPr>
          <p:cNvPr id="11268" name="Image 58" descr="39-Glucose_Insulin_fig6-FILM_fond.png">
            <a:extLst>
              <a:ext uri="{FF2B5EF4-FFF2-40B4-BE49-F238E27FC236}">
                <a16:creationId xmlns:a16="http://schemas.microsoft.com/office/drawing/2014/main" id="{F18AC7F9-2B56-433C-B482-B3E44876D6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36513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itre 1">
            <a:extLst>
              <a:ext uri="{FF2B5EF4-FFF2-40B4-BE49-F238E27FC236}">
                <a16:creationId xmlns:a16="http://schemas.microsoft.com/office/drawing/2014/main" id="{580F791E-C4BB-4581-A5B9-5EEB4643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8" y="225425"/>
            <a:ext cx="8793162" cy="384175"/>
          </a:xfrm>
        </p:spPr>
        <p:txBody>
          <a:bodyPr/>
          <a:lstStyle/>
          <a:p>
            <a:r>
              <a:rPr lang="en-US" altLang="fr-FR" sz="1900">
                <a:solidFill>
                  <a:schemeClr val="tx1"/>
                </a:solidFill>
              </a:rPr>
              <a:t>MECHANISM OF FATTY ACID-INDUCED INSULIN RESISTANCE IN LIVER</a:t>
            </a:r>
            <a:endParaRPr lang="fr-FR" altLang="fr-FR" sz="1900">
              <a:solidFill>
                <a:schemeClr val="tx1"/>
              </a:solidFill>
            </a:endParaRPr>
          </a:p>
        </p:txBody>
      </p:sp>
      <p:pic>
        <p:nvPicPr>
          <p:cNvPr id="11270" name="Image 4" descr="legende.png">
            <a:extLst>
              <a:ext uri="{FF2B5EF4-FFF2-40B4-BE49-F238E27FC236}">
                <a16:creationId xmlns:a16="http://schemas.microsoft.com/office/drawing/2014/main" id="{8BFD5ADD-A21B-4B4F-8779-0BE576E66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065713"/>
            <a:ext cx="780097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ZoneTexte 21">
            <a:extLst>
              <a:ext uri="{FF2B5EF4-FFF2-40B4-BE49-F238E27FC236}">
                <a16:creationId xmlns:a16="http://schemas.microsoft.com/office/drawing/2014/main" id="{8383C73A-254D-47C1-8A4B-8528528ED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030788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11272" name="ZoneTexte 7">
            <a:extLst>
              <a:ext uri="{FF2B5EF4-FFF2-40B4-BE49-F238E27FC236}">
                <a16:creationId xmlns:a16="http://schemas.microsoft.com/office/drawing/2014/main" id="{2E808867-88B4-465A-A751-EC44421F2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5284788"/>
            <a:ext cx="2212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Akt = protein kinase B</a:t>
            </a:r>
          </a:p>
          <a:p>
            <a:pPr eaLnBrk="1" hangingPunct="1"/>
            <a:r>
              <a:rPr lang="fr-CA" altLang="fr-FR" sz="900" b="1"/>
              <a:t>DAG = diacylglycerol</a:t>
            </a:r>
          </a:p>
          <a:p>
            <a:pPr eaLnBrk="1" hangingPunct="1"/>
            <a:r>
              <a:rPr lang="fr-CA" altLang="fr-FR" sz="900" b="1"/>
              <a:t>FATPs = fatty acid transport proteins</a:t>
            </a:r>
          </a:p>
          <a:p>
            <a:pPr eaLnBrk="1" hangingPunct="1"/>
            <a:r>
              <a:rPr lang="fr-CA" altLang="fr-FR" sz="900" b="1"/>
              <a:t>FOXO = forkhead box protein O</a:t>
            </a:r>
          </a:p>
          <a:p>
            <a:pPr eaLnBrk="1" hangingPunct="1"/>
            <a:r>
              <a:rPr lang="fr-CA" altLang="fr-FR" sz="900" b="1"/>
              <a:t>G6P = glucose 6-phosphate</a:t>
            </a:r>
          </a:p>
          <a:p>
            <a:pPr eaLnBrk="1" hangingPunct="1"/>
            <a:r>
              <a:rPr lang="fr-CA" altLang="fr-FR" sz="900" b="1"/>
              <a:t>GLUT = glucose transporter</a:t>
            </a:r>
          </a:p>
        </p:txBody>
      </p:sp>
      <p:sp>
        <p:nvSpPr>
          <p:cNvPr id="11273" name="ZoneTexte 8">
            <a:extLst>
              <a:ext uri="{FF2B5EF4-FFF2-40B4-BE49-F238E27FC236}">
                <a16:creationId xmlns:a16="http://schemas.microsoft.com/office/drawing/2014/main" id="{B6ACC304-13E5-4247-87E1-14333C6C4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5284788"/>
            <a:ext cx="3082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GSK3 = glycogen synthase kinase-3</a:t>
            </a:r>
          </a:p>
          <a:p>
            <a:pPr eaLnBrk="1" hangingPunct="1"/>
            <a:r>
              <a:rPr lang="fr-CA" altLang="fr-FR" sz="900" b="1"/>
              <a:t>IRS-2 = insulin receptor substrate-2</a:t>
            </a:r>
          </a:p>
          <a:p>
            <a:pPr eaLnBrk="1" hangingPunct="1"/>
            <a:r>
              <a:rPr lang="en-US" altLang="fr-FR" sz="900" b="1"/>
              <a:t>LCCoA = long-chain acylcoenzyme A</a:t>
            </a:r>
          </a:p>
          <a:p>
            <a:pPr eaLnBrk="1" hangingPunct="1"/>
            <a:r>
              <a:rPr lang="fr-CA" altLang="fr-FR" sz="900" b="1"/>
              <a:t>PDK = phosphoinositide-dependent protein kinase</a:t>
            </a:r>
          </a:p>
          <a:p>
            <a:pPr eaLnBrk="1" hangingPunct="1"/>
            <a:r>
              <a:rPr lang="fr-CA" altLang="fr-FR" sz="900" b="1"/>
              <a:t>PKC = protein kinase C</a:t>
            </a:r>
          </a:p>
          <a:p>
            <a:pPr eaLnBrk="1" hangingPunct="1"/>
            <a:r>
              <a:rPr lang="fr-CA" altLang="fr-FR" sz="900" b="1"/>
              <a:t>PEPCK = phosphoenolpyruvate carboxykinase</a:t>
            </a:r>
          </a:p>
        </p:txBody>
      </p:sp>
      <p:sp>
        <p:nvSpPr>
          <p:cNvPr id="11274" name="ZoneTexte 9">
            <a:extLst>
              <a:ext uri="{FF2B5EF4-FFF2-40B4-BE49-F238E27FC236}">
                <a16:creationId xmlns:a16="http://schemas.microsoft.com/office/drawing/2014/main" id="{6E7D367B-4529-456A-96C0-46B68C5B9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213" y="5284788"/>
            <a:ext cx="30845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PI3K = phosphatidynositol [3,4,5] kinase</a:t>
            </a:r>
          </a:p>
          <a:p>
            <a:pPr eaLnBrk="1" hangingPunct="1"/>
            <a:r>
              <a:rPr lang="fr-CA" altLang="fr-FR" sz="900" b="1"/>
              <a:t>PIP3 = phosphatidylinositol 3 triphosphate</a:t>
            </a:r>
          </a:p>
          <a:p>
            <a:pPr eaLnBrk="1" hangingPunct="1"/>
            <a:r>
              <a:rPr lang="fr-CA" altLang="fr-FR" sz="900" b="1"/>
              <a:t>pS/T = serine/threonine phosphorylation</a:t>
            </a:r>
          </a:p>
          <a:p>
            <a:pPr eaLnBrk="1" hangingPunct="1"/>
            <a:r>
              <a:rPr lang="fr-CA" altLang="fr-FR" sz="900" b="1"/>
              <a:t>pY = tyrosine phosphorylation</a:t>
            </a:r>
          </a:p>
          <a:p>
            <a:pPr eaLnBrk="1" hangingPunct="1"/>
            <a:r>
              <a:rPr lang="fr-CA" altLang="fr-FR" sz="900" b="1"/>
              <a:t>Ser/Thr = serine/threonlne</a:t>
            </a:r>
          </a:p>
        </p:txBody>
      </p:sp>
      <p:sp>
        <p:nvSpPr>
          <p:cNvPr id="11275" name="Rectangle 37">
            <a:extLst>
              <a:ext uri="{FF2B5EF4-FFF2-40B4-BE49-F238E27FC236}">
                <a16:creationId xmlns:a16="http://schemas.microsoft.com/office/drawing/2014/main" id="{932F39EA-F570-40D2-B9B6-887BECFED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6329363"/>
            <a:ext cx="3675062" cy="34448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Savage DB et al. Physiol Rev 2007; 87: 507-20</a:t>
            </a:r>
          </a:p>
        </p:txBody>
      </p:sp>
      <p:sp>
        <p:nvSpPr>
          <p:cNvPr id="11276" name="ZoneTexte 11">
            <a:extLst>
              <a:ext uri="{FF2B5EF4-FFF2-40B4-BE49-F238E27FC236}">
                <a16:creationId xmlns:a16="http://schemas.microsoft.com/office/drawing/2014/main" id="{4ECA464A-5D4E-4D55-9803-B4E40C003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5575" y="1290638"/>
            <a:ext cx="9874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Fatty Acid</a:t>
            </a:r>
          </a:p>
        </p:txBody>
      </p:sp>
      <p:sp>
        <p:nvSpPr>
          <p:cNvPr id="11277" name="ZoneTexte 12">
            <a:extLst>
              <a:ext uri="{FF2B5EF4-FFF2-40B4-BE49-F238E27FC236}">
                <a16:creationId xmlns:a16="http://schemas.microsoft.com/office/drawing/2014/main" id="{6A14E964-4826-4481-A206-680242556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75" y="941388"/>
            <a:ext cx="14970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Insulin Receptor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14F5F64-0A4A-4E95-BE65-24B07D85BE09}"/>
              </a:ext>
            </a:extLst>
          </p:cNvPr>
          <p:cNvSpPr txBox="1"/>
          <p:nvPr/>
        </p:nvSpPr>
        <p:spPr>
          <a:xfrm>
            <a:off x="6902450" y="1093788"/>
            <a:ext cx="884238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050" b="1" dirty="0">
                <a:latin typeface="Arial" charset="0"/>
              </a:rPr>
              <a:t>GLUCOSE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2E5B8CB-21F8-4B5C-B202-EB2FAB07F494}"/>
              </a:ext>
            </a:extLst>
          </p:cNvPr>
          <p:cNvSpPr txBox="1"/>
          <p:nvPr/>
        </p:nvSpPr>
        <p:spPr>
          <a:xfrm>
            <a:off x="7010400" y="1792288"/>
            <a:ext cx="661988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050" b="1" dirty="0">
                <a:latin typeface="Arial" charset="0"/>
              </a:rPr>
              <a:t>GLUT 2</a:t>
            </a:r>
          </a:p>
        </p:txBody>
      </p:sp>
      <p:sp>
        <p:nvSpPr>
          <p:cNvPr id="11280" name="ZoneTexte 16">
            <a:extLst>
              <a:ext uri="{FF2B5EF4-FFF2-40B4-BE49-F238E27FC236}">
                <a16:creationId xmlns:a16="http://schemas.microsoft.com/office/drawing/2014/main" id="{6E0C9200-A333-41A0-8270-2FB6E2EE2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8" y="3406775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IRS-2</a:t>
            </a:r>
          </a:p>
        </p:txBody>
      </p:sp>
      <p:sp>
        <p:nvSpPr>
          <p:cNvPr id="11281" name="ZoneTexte 17">
            <a:extLst>
              <a:ext uri="{FF2B5EF4-FFF2-40B4-BE49-F238E27FC236}">
                <a16:creationId xmlns:a16="http://schemas.microsoft.com/office/drawing/2014/main" id="{BAA4E7DA-2D34-4983-8535-350A31E66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7963"/>
            <a:ext cx="13604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Gluconeogenesis</a:t>
            </a:r>
          </a:p>
        </p:txBody>
      </p:sp>
      <p:pic>
        <p:nvPicPr>
          <p:cNvPr id="11282" name="Image 61" descr="fleche.png">
            <a:extLst>
              <a:ext uri="{FF2B5EF4-FFF2-40B4-BE49-F238E27FC236}">
                <a16:creationId xmlns:a16="http://schemas.microsoft.com/office/drawing/2014/main" id="{7B2CDA74-8B7F-4CBF-ADCB-0B50E26CD5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2814638"/>
            <a:ext cx="762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3" name="ZoneTexte 19">
            <a:extLst>
              <a:ext uri="{FF2B5EF4-FFF2-40B4-BE49-F238E27FC236}">
                <a16:creationId xmlns:a16="http://schemas.microsoft.com/office/drawing/2014/main" id="{A6C505F8-D033-4944-B89C-7F26A6DDD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713" y="3341688"/>
            <a:ext cx="5111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FOXO</a:t>
            </a:r>
          </a:p>
        </p:txBody>
      </p:sp>
      <p:pic>
        <p:nvPicPr>
          <p:cNvPr id="11284" name="Image 61" descr="fleche.png">
            <a:extLst>
              <a:ext uri="{FF2B5EF4-FFF2-40B4-BE49-F238E27FC236}">
                <a16:creationId xmlns:a16="http://schemas.microsoft.com/office/drawing/2014/main" id="{73A8C71B-F7A3-48F2-BF4B-D48732558B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538" y="3398838"/>
            <a:ext cx="6985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5" name="ZoneTexte 21">
            <a:extLst>
              <a:ext uri="{FF2B5EF4-FFF2-40B4-BE49-F238E27FC236}">
                <a16:creationId xmlns:a16="http://schemas.microsoft.com/office/drawing/2014/main" id="{53E40BAA-9753-40A8-A46A-024B8CCC8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5363" y="4113213"/>
            <a:ext cx="5111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FOXO</a:t>
            </a:r>
          </a:p>
        </p:txBody>
      </p:sp>
      <p:pic>
        <p:nvPicPr>
          <p:cNvPr id="11286" name="Image 61" descr="fleche.png">
            <a:extLst>
              <a:ext uri="{FF2B5EF4-FFF2-40B4-BE49-F238E27FC236}">
                <a16:creationId xmlns:a16="http://schemas.microsoft.com/office/drawing/2014/main" id="{DE6F6128-16F7-4316-BAAC-39355A21E4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4151313"/>
            <a:ext cx="6985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7" name="ZoneTexte 24">
            <a:extLst>
              <a:ext uri="{FF2B5EF4-FFF2-40B4-BE49-F238E27FC236}">
                <a16:creationId xmlns:a16="http://schemas.microsoft.com/office/drawing/2014/main" id="{086655C7-E7BF-4F7C-90B0-5E11D77BC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263" y="4113213"/>
            <a:ext cx="5810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PEPCK</a:t>
            </a:r>
          </a:p>
        </p:txBody>
      </p:sp>
      <p:pic>
        <p:nvPicPr>
          <p:cNvPr id="11288" name="Image 61" descr="fleche.png">
            <a:extLst>
              <a:ext uri="{FF2B5EF4-FFF2-40B4-BE49-F238E27FC236}">
                <a16:creationId xmlns:a16="http://schemas.microsoft.com/office/drawing/2014/main" id="{D3877438-C319-4DFA-A8BA-5F9F8BC0D4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4156075"/>
            <a:ext cx="69850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9" name="ZoneTexte 26">
            <a:extLst>
              <a:ext uri="{FF2B5EF4-FFF2-40B4-BE49-F238E27FC236}">
                <a16:creationId xmlns:a16="http://schemas.microsoft.com/office/drawing/2014/main" id="{034468B6-5913-4DF1-B190-03804E16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4343400"/>
            <a:ext cx="5635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>
                <a:solidFill>
                  <a:schemeClr val="bg1"/>
                </a:solidFill>
              </a:rPr>
              <a:t>G6Pase</a:t>
            </a:r>
          </a:p>
        </p:txBody>
      </p:sp>
      <p:pic>
        <p:nvPicPr>
          <p:cNvPr id="11290" name="Image 27" descr="fleche_blanche.png">
            <a:extLst>
              <a:ext uri="{FF2B5EF4-FFF2-40B4-BE49-F238E27FC236}">
                <a16:creationId xmlns:a16="http://schemas.microsoft.com/office/drawing/2014/main" id="{1C77FFE9-C314-4AA4-B5E1-D5CD33D1F9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4383088"/>
            <a:ext cx="698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8BE83277-643F-46DB-8844-AF7F33A105E1}"/>
              </a:ext>
            </a:extLst>
          </p:cNvPr>
          <p:cNvSpPr txBox="1"/>
          <p:nvPr/>
        </p:nvSpPr>
        <p:spPr>
          <a:xfrm>
            <a:off x="6500813" y="3349625"/>
            <a:ext cx="406400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50" b="1" dirty="0" err="1">
                <a:latin typeface="Arial" charset="0"/>
              </a:rPr>
              <a:t>pS</a:t>
            </a:r>
            <a:r>
              <a:rPr lang="fr-CA" sz="750" b="1" dirty="0">
                <a:latin typeface="Arial" charset="0"/>
              </a:rPr>
              <a:t>/T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8EF89DC-3D7F-40B2-A0F3-CA21C9E3E8AB}"/>
              </a:ext>
            </a:extLst>
          </p:cNvPr>
          <p:cNvSpPr txBox="1"/>
          <p:nvPr/>
        </p:nvSpPr>
        <p:spPr>
          <a:xfrm>
            <a:off x="5943600" y="2165350"/>
            <a:ext cx="407988" cy="214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50" b="1" dirty="0" err="1">
                <a:latin typeface="Arial" charset="0"/>
              </a:rPr>
              <a:t>pS</a:t>
            </a:r>
            <a:r>
              <a:rPr lang="fr-CA" sz="750" b="1" dirty="0">
                <a:latin typeface="Arial" charset="0"/>
              </a:rPr>
              <a:t>/T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34C35771-EDEA-4140-B241-312E808CAB4F}"/>
              </a:ext>
            </a:extLst>
          </p:cNvPr>
          <p:cNvSpPr txBox="1"/>
          <p:nvPr/>
        </p:nvSpPr>
        <p:spPr>
          <a:xfrm>
            <a:off x="5419725" y="3340100"/>
            <a:ext cx="4079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50" b="1" dirty="0" err="1">
                <a:latin typeface="Arial" charset="0"/>
              </a:rPr>
              <a:t>pS</a:t>
            </a:r>
            <a:r>
              <a:rPr lang="fr-CA" sz="750" b="1" dirty="0">
                <a:latin typeface="Arial" charset="0"/>
              </a:rPr>
              <a:t>/T</a:t>
            </a:r>
          </a:p>
        </p:txBody>
      </p:sp>
      <p:sp>
        <p:nvSpPr>
          <p:cNvPr id="11294" name="ZoneTexte 31">
            <a:extLst>
              <a:ext uri="{FF2B5EF4-FFF2-40B4-BE49-F238E27FC236}">
                <a16:creationId xmlns:a16="http://schemas.microsoft.com/office/drawing/2014/main" id="{092BC597-FF9A-4CA4-9116-7583E0839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3568700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295" name="ZoneTexte 32">
            <a:extLst>
              <a:ext uri="{FF2B5EF4-FFF2-40B4-BE49-F238E27FC236}">
                <a16:creationId xmlns:a16="http://schemas.microsoft.com/office/drawing/2014/main" id="{BAD17154-B9ED-4540-B5BD-D448085A4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3335338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296" name="ZoneTexte 33">
            <a:extLst>
              <a:ext uri="{FF2B5EF4-FFF2-40B4-BE49-F238E27FC236}">
                <a16:creationId xmlns:a16="http://schemas.microsoft.com/office/drawing/2014/main" id="{D7CA9E3D-77D1-4672-9C66-4B3B75FFF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0" y="2368550"/>
            <a:ext cx="33178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297" name="ZoneTexte 34">
            <a:extLst>
              <a:ext uri="{FF2B5EF4-FFF2-40B4-BE49-F238E27FC236}">
                <a16:creationId xmlns:a16="http://schemas.microsoft.com/office/drawing/2014/main" id="{CB9C743B-78D3-4424-809A-8E0EEFF9F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550" y="2130425"/>
            <a:ext cx="33178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298" name="ZoneTexte 35">
            <a:extLst>
              <a:ext uri="{FF2B5EF4-FFF2-40B4-BE49-F238E27FC236}">
                <a16:creationId xmlns:a16="http://schemas.microsoft.com/office/drawing/2014/main" id="{94FF3411-72CD-4B91-BF53-B2EECD68B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2359025"/>
            <a:ext cx="33178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299" name="ZoneTexte 36">
            <a:extLst>
              <a:ext uri="{FF2B5EF4-FFF2-40B4-BE49-F238E27FC236}">
                <a16:creationId xmlns:a16="http://schemas.microsoft.com/office/drawing/2014/main" id="{67A46635-34D4-4383-A251-A14CB291B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2125663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pY</a:t>
            </a:r>
          </a:p>
        </p:txBody>
      </p:sp>
      <p:sp>
        <p:nvSpPr>
          <p:cNvPr id="11300" name="ZoneTexte 37">
            <a:extLst>
              <a:ext uri="{FF2B5EF4-FFF2-40B4-BE49-F238E27FC236}">
                <a16:creationId xmlns:a16="http://schemas.microsoft.com/office/drawing/2014/main" id="{98627DC8-1837-4754-85ED-7372813DD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2160588"/>
            <a:ext cx="4286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PDK</a:t>
            </a:r>
          </a:p>
        </p:txBody>
      </p:sp>
      <p:sp>
        <p:nvSpPr>
          <p:cNvPr id="11301" name="ZoneTexte 38">
            <a:extLst>
              <a:ext uri="{FF2B5EF4-FFF2-40B4-BE49-F238E27FC236}">
                <a16:creationId xmlns:a16="http://schemas.microsoft.com/office/drawing/2014/main" id="{3818931A-C652-4E9B-85ED-300BF04CE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888" y="2351088"/>
            <a:ext cx="5461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PIP3</a:t>
            </a:r>
          </a:p>
        </p:txBody>
      </p:sp>
      <p:sp>
        <p:nvSpPr>
          <p:cNvPr id="11302" name="ZoneTexte 39">
            <a:extLst>
              <a:ext uri="{FF2B5EF4-FFF2-40B4-BE49-F238E27FC236}">
                <a16:creationId xmlns:a16="http://schemas.microsoft.com/office/drawing/2014/main" id="{6872BA9E-F0CE-40F8-A27A-A433457CE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679700"/>
            <a:ext cx="61277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500" b="1"/>
              <a:t>PI3K</a:t>
            </a:r>
          </a:p>
        </p:txBody>
      </p:sp>
      <p:pic>
        <p:nvPicPr>
          <p:cNvPr id="11303" name="Image 61" descr="fleche.png">
            <a:extLst>
              <a:ext uri="{FF2B5EF4-FFF2-40B4-BE49-F238E27FC236}">
                <a16:creationId xmlns:a16="http://schemas.microsoft.com/office/drawing/2014/main" id="{A3CBC466-5B82-482B-B2F5-6F4A8AE653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2767013"/>
            <a:ext cx="889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4" name="ZoneTexte 41">
            <a:extLst>
              <a:ext uri="{FF2B5EF4-FFF2-40B4-BE49-F238E27FC236}">
                <a16:creationId xmlns:a16="http://schemas.microsoft.com/office/drawing/2014/main" id="{EF9BCEBB-9B40-4302-9E61-A86F496C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2520950"/>
            <a:ext cx="4318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Akt</a:t>
            </a:r>
          </a:p>
        </p:txBody>
      </p:sp>
      <p:sp>
        <p:nvSpPr>
          <p:cNvPr id="11305" name="ZoneTexte 42">
            <a:extLst>
              <a:ext uri="{FF2B5EF4-FFF2-40B4-BE49-F238E27FC236}">
                <a16:creationId xmlns:a16="http://schemas.microsoft.com/office/drawing/2014/main" id="{EAA5045B-0FDD-4A29-AD20-817B6B9B5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863" y="2112963"/>
            <a:ext cx="431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Akt</a:t>
            </a:r>
          </a:p>
        </p:txBody>
      </p:sp>
      <p:pic>
        <p:nvPicPr>
          <p:cNvPr id="11306" name="Image 61" descr="fleche.png">
            <a:extLst>
              <a:ext uri="{FF2B5EF4-FFF2-40B4-BE49-F238E27FC236}">
                <a16:creationId xmlns:a16="http://schemas.microsoft.com/office/drawing/2014/main" id="{AFEEB5B6-FAC3-4465-865E-1CFCC80D1B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2205038"/>
            <a:ext cx="889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BF22A470-7E30-4174-A6C4-6E04FEF8B64C}"/>
              </a:ext>
            </a:extLst>
          </p:cNvPr>
          <p:cNvSpPr txBox="1"/>
          <p:nvPr/>
        </p:nvSpPr>
        <p:spPr>
          <a:xfrm>
            <a:off x="5000625" y="3325813"/>
            <a:ext cx="6032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150" b="1" dirty="0">
                <a:latin typeface="Arial" charset="0"/>
              </a:rPr>
              <a:t>GSK3</a:t>
            </a:r>
          </a:p>
        </p:txBody>
      </p:sp>
      <p:pic>
        <p:nvPicPr>
          <p:cNvPr id="11308" name="Image 61" descr="fleche.png">
            <a:extLst>
              <a:ext uri="{FF2B5EF4-FFF2-40B4-BE49-F238E27FC236}">
                <a16:creationId xmlns:a16="http://schemas.microsoft.com/office/drawing/2014/main" id="{6933363B-F9F6-4C06-8F83-A3CB234E37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3375025"/>
            <a:ext cx="889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9" name="ZoneTexte 46">
            <a:extLst>
              <a:ext uri="{FF2B5EF4-FFF2-40B4-BE49-F238E27FC236}">
                <a16:creationId xmlns:a16="http://schemas.microsoft.com/office/drawing/2014/main" id="{E25CCC87-09A5-4D7E-BF43-CAEF855A6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3836988"/>
            <a:ext cx="773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>
                <a:solidFill>
                  <a:srgbClr val="C00000"/>
                </a:solidFill>
              </a:rPr>
              <a:t>Glycogen Synthesis</a:t>
            </a:r>
          </a:p>
        </p:txBody>
      </p:sp>
      <p:pic>
        <p:nvPicPr>
          <p:cNvPr id="11310" name="Image 47" descr="fleche_rouge.png">
            <a:extLst>
              <a:ext uri="{FF2B5EF4-FFF2-40B4-BE49-F238E27FC236}">
                <a16:creationId xmlns:a16="http://schemas.microsoft.com/office/drawing/2014/main" id="{8ABA5716-CAD3-4739-A9AE-098B4DDD221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3887788"/>
            <a:ext cx="8255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1" name="ZoneTexte 48">
            <a:extLst>
              <a:ext uri="{FF2B5EF4-FFF2-40B4-BE49-F238E27FC236}">
                <a16:creationId xmlns:a16="http://schemas.microsoft.com/office/drawing/2014/main" id="{44E812CB-AFEB-4F09-A63D-EA30B807D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2951163"/>
            <a:ext cx="94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PKC-</a:t>
            </a:r>
            <a:r>
              <a:rPr lang="el-GR" altLang="fr-FR" sz="1000" b="1"/>
              <a:t>ε</a:t>
            </a:r>
            <a:endParaRPr lang="fr-CA" altLang="fr-FR" sz="1000" b="1"/>
          </a:p>
          <a:p>
            <a:pPr eaLnBrk="1" hangingPunct="1"/>
            <a:r>
              <a:rPr lang="fr-CA" altLang="fr-FR" sz="800" b="1"/>
              <a:t>Ser/Thr kinase</a:t>
            </a:r>
          </a:p>
        </p:txBody>
      </p:sp>
      <p:pic>
        <p:nvPicPr>
          <p:cNvPr id="11312" name="Image 61" descr="fleche.png">
            <a:extLst>
              <a:ext uri="{FF2B5EF4-FFF2-40B4-BE49-F238E27FC236}">
                <a16:creationId xmlns:a16="http://schemas.microsoft.com/office/drawing/2014/main" id="{AAD78C46-2674-4906-A727-DE327182B99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3043238"/>
            <a:ext cx="55562" cy="9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3" name="ZoneTexte 50">
            <a:extLst>
              <a:ext uri="{FF2B5EF4-FFF2-40B4-BE49-F238E27FC236}">
                <a16:creationId xmlns:a16="http://schemas.microsoft.com/office/drawing/2014/main" id="{4D114681-4177-441C-8F90-B5809E43C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4246563"/>
            <a:ext cx="94297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fr-FR" sz="900" b="1"/>
              <a:t>β</a:t>
            </a:r>
            <a:r>
              <a:rPr lang="fr-CA" altLang="fr-FR" sz="900" b="1"/>
              <a:t>-oxidation?</a:t>
            </a:r>
          </a:p>
        </p:txBody>
      </p:sp>
      <p:pic>
        <p:nvPicPr>
          <p:cNvPr id="11314" name="Image 61" descr="fleche.png">
            <a:extLst>
              <a:ext uri="{FF2B5EF4-FFF2-40B4-BE49-F238E27FC236}">
                <a16:creationId xmlns:a16="http://schemas.microsoft.com/office/drawing/2014/main" id="{82E16EBD-53B5-464D-8A57-AC68D92B7E7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63" y="4286250"/>
            <a:ext cx="90487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F7A1F1C9-52F2-4903-B558-BB31EB13428C}"/>
              </a:ext>
            </a:extLst>
          </p:cNvPr>
          <p:cNvSpPr txBox="1"/>
          <p:nvPr/>
        </p:nvSpPr>
        <p:spPr>
          <a:xfrm>
            <a:off x="3009900" y="3659188"/>
            <a:ext cx="523875" cy="23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CA" sz="950" b="1" dirty="0">
                <a:latin typeface="Arial" charset="0"/>
              </a:rPr>
              <a:t>DAG</a:t>
            </a:r>
          </a:p>
        </p:txBody>
      </p:sp>
      <p:pic>
        <p:nvPicPr>
          <p:cNvPr id="11316" name="Image 61" descr="fleche.png">
            <a:extLst>
              <a:ext uri="{FF2B5EF4-FFF2-40B4-BE49-F238E27FC236}">
                <a16:creationId xmlns:a16="http://schemas.microsoft.com/office/drawing/2014/main" id="{41EC4830-C3FA-4120-A7F5-A036149F6D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708400"/>
            <a:ext cx="71438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7" name="ZoneTexte 54">
            <a:extLst>
              <a:ext uri="{FF2B5EF4-FFF2-40B4-BE49-F238E27FC236}">
                <a16:creationId xmlns:a16="http://schemas.microsoft.com/office/drawing/2014/main" id="{A290E869-0B07-4F6D-9A83-0F2BFE6E5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813" y="3668713"/>
            <a:ext cx="6477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LCCoA</a:t>
            </a:r>
          </a:p>
        </p:txBody>
      </p:sp>
      <p:pic>
        <p:nvPicPr>
          <p:cNvPr id="11318" name="Image 61" descr="fleche.png">
            <a:extLst>
              <a:ext uri="{FF2B5EF4-FFF2-40B4-BE49-F238E27FC236}">
                <a16:creationId xmlns:a16="http://schemas.microsoft.com/office/drawing/2014/main" id="{8E5B4BE2-0425-4387-A13E-9DD80C84039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3709988"/>
            <a:ext cx="714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04BD1C93-F55F-4A0C-A349-0D38D3CDE662}"/>
              </a:ext>
            </a:extLst>
          </p:cNvPr>
          <p:cNvCxnSpPr/>
          <p:nvPr/>
        </p:nvCxnSpPr>
        <p:spPr>
          <a:xfrm rot="5400000">
            <a:off x="922338" y="2609850"/>
            <a:ext cx="1995488" cy="1587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>
            <a:extLst>
              <a:ext uri="{FF2B5EF4-FFF2-40B4-BE49-F238E27FC236}">
                <a16:creationId xmlns:a16="http://schemas.microsoft.com/office/drawing/2014/main" id="{C1015007-CD91-4F95-B129-606524A78D96}"/>
              </a:ext>
            </a:extLst>
          </p:cNvPr>
          <p:cNvSpPr txBox="1"/>
          <p:nvPr/>
        </p:nvSpPr>
        <p:spPr>
          <a:xfrm>
            <a:off x="1541463" y="4332288"/>
            <a:ext cx="885825" cy="354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CA" sz="850" b="1" dirty="0">
                <a:latin typeface="Arial" charset="0"/>
              </a:rPr>
              <a:t>de novo </a:t>
            </a:r>
            <a:r>
              <a:rPr lang="fr-CA" sz="850" b="1" dirty="0" err="1">
                <a:latin typeface="Arial" charset="0"/>
              </a:rPr>
              <a:t>lipid</a:t>
            </a:r>
            <a:r>
              <a:rPr lang="fr-CA" sz="850" b="1" dirty="0">
                <a:latin typeface="Arial" charset="0"/>
              </a:rPr>
              <a:t> </a:t>
            </a:r>
            <a:r>
              <a:rPr lang="fr-CA" sz="850" b="1" dirty="0" err="1">
                <a:latin typeface="Arial" charset="0"/>
              </a:rPr>
              <a:t>synthesis</a:t>
            </a:r>
            <a:endParaRPr lang="fr-CA" sz="850" b="1" dirty="0">
              <a:latin typeface="Arial" charset="0"/>
            </a:endParaRPr>
          </a:p>
        </p:txBody>
      </p:sp>
      <p:pic>
        <p:nvPicPr>
          <p:cNvPr id="11321" name="Image 61" descr="fleche.png">
            <a:extLst>
              <a:ext uri="{FF2B5EF4-FFF2-40B4-BE49-F238E27FC236}">
                <a16:creationId xmlns:a16="http://schemas.microsoft.com/office/drawing/2014/main" id="{0F708AC2-7E90-4DED-B500-965848CC69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4381500"/>
            <a:ext cx="825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608F8038-674F-48A3-B8C9-F6EB5D9956E6}"/>
              </a:ext>
            </a:extLst>
          </p:cNvPr>
          <p:cNvCxnSpPr/>
          <p:nvPr/>
        </p:nvCxnSpPr>
        <p:spPr>
          <a:xfrm>
            <a:off x="2346325" y="3762375"/>
            <a:ext cx="574675" cy="1588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CE82B3E6-A19C-47F6-BB58-A10931CCD170}"/>
              </a:ext>
            </a:extLst>
          </p:cNvPr>
          <p:cNvCxnSpPr/>
          <p:nvPr/>
        </p:nvCxnSpPr>
        <p:spPr>
          <a:xfrm rot="-5400000">
            <a:off x="3028157" y="3483769"/>
            <a:ext cx="323850" cy="1587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E54143B1-4AE7-4B6C-A24C-F9E72F9EB116}"/>
              </a:ext>
            </a:extLst>
          </p:cNvPr>
          <p:cNvCxnSpPr/>
          <p:nvPr/>
        </p:nvCxnSpPr>
        <p:spPr>
          <a:xfrm rot="-8100000">
            <a:off x="2178051" y="4086225"/>
            <a:ext cx="576262" cy="1587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0CE395E4-CE28-4B98-8CA3-83C412042298}"/>
              </a:ext>
            </a:extLst>
          </p:cNvPr>
          <p:cNvCxnSpPr/>
          <p:nvPr/>
        </p:nvCxnSpPr>
        <p:spPr>
          <a:xfrm rot="-5400000">
            <a:off x="1730375" y="4048125"/>
            <a:ext cx="395288" cy="1588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A64B9F56-B76A-498D-857D-5BE0197E728D}"/>
              </a:ext>
            </a:extLst>
          </p:cNvPr>
          <p:cNvCxnSpPr/>
          <p:nvPr/>
        </p:nvCxnSpPr>
        <p:spPr>
          <a:xfrm rot="-5400000">
            <a:off x="7194550" y="1430338"/>
            <a:ext cx="287337" cy="1588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3ED5B9EA-E5E3-4200-B8FB-BB3CBFD94656}"/>
              </a:ext>
            </a:extLst>
          </p:cNvPr>
          <p:cNvCxnSpPr/>
          <p:nvPr/>
        </p:nvCxnSpPr>
        <p:spPr>
          <a:xfrm rot="-5400000">
            <a:off x="7145338" y="2509838"/>
            <a:ext cx="395287" cy="1587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rc 69">
            <a:extLst>
              <a:ext uri="{FF2B5EF4-FFF2-40B4-BE49-F238E27FC236}">
                <a16:creationId xmlns:a16="http://schemas.microsoft.com/office/drawing/2014/main" id="{2CBE70D2-B690-4799-8F82-C047C2D36CEE}"/>
              </a:ext>
            </a:extLst>
          </p:cNvPr>
          <p:cNvSpPr/>
          <p:nvPr/>
        </p:nvSpPr>
        <p:spPr>
          <a:xfrm rot="3508761">
            <a:off x="4957763" y="2032000"/>
            <a:ext cx="655638" cy="1874837"/>
          </a:xfrm>
          <a:prstGeom prst="arc">
            <a:avLst>
              <a:gd name="adj1" fmla="val 16121669"/>
              <a:gd name="adj2" fmla="val 21291059"/>
            </a:avLst>
          </a:prstGeom>
          <a:ln w="317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D3D5DE3C-BC48-4A7B-905F-834EC4A0D3D0}"/>
              </a:ext>
            </a:extLst>
          </p:cNvPr>
          <p:cNvCxnSpPr/>
          <p:nvPr/>
        </p:nvCxnSpPr>
        <p:spPr>
          <a:xfrm rot="-5400000">
            <a:off x="6752431" y="3574257"/>
            <a:ext cx="1152525" cy="1588"/>
          </a:xfrm>
          <a:prstGeom prst="straightConnector1">
            <a:avLst/>
          </a:prstGeom>
          <a:ln w="44450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>
            <a:extLst>
              <a:ext uri="{FF2B5EF4-FFF2-40B4-BE49-F238E27FC236}">
                <a16:creationId xmlns:a16="http://schemas.microsoft.com/office/drawing/2014/main" id="{F3563597-EC33-4993-ABDB-2875668F5BC3}"/>
              </a:ext>
            </a:extLst>
          </p:cNvPr>
          <p:cNvSpPr/>
          <p:nvPr/>
        </p:nvSpPr>
        <p:spPr>
          <a:xfrm rot="13589473" flipH="1">
            <a:off x="4853781" y="1881982"/>
            <a:ext cx="928687" cy="1339850"/>
          </a:xfrm>
          <a:prstGeom prst="arc">
            <a:avLst>
              <a:gd name="adj1" fmla="val 17095067"/>
              <a:gd name="adj2" fmla="val 2355314"/>
            </a:avLst>
          </a:prstGeom>
          <a:ln w="60325">
            <a:solidFill>
              <a:schemeClr val="tx1"/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B45563E6-BC7B-44B6-A54F-766D24D57D66}"/>
              </a:ext>
            </a:extLst>
          </p:cNvPr>
          <p:cNvSpPr/>
          <p:nvPr/>
        </p:nvSpPr>
        <p:spPr>
          <a:xfrm rot="346512">
            <a:off x="3536950" y="2497138"/>
            <a:ext cx="641350" cy="2247900"/>
          </a:xfrm>
          <a:prstGeom prst="arc">
            <a:avLst>
              <a:gd name="adj1" fmla="val 16098399"/>
              <a:gd name="adj2" fmla="val 18575707"/>
            </a:avLst>
          </a:prstGeom>
          <a:ln w="60325">
            <a:solidFill>
              <a:schemeClr val="tx1"/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E3D84B7C-A90F-43E8-A589-816DA1904528}"/>
              </a:ext>
            </a:extLst>
          </p:cNvPr>
          <p:cNvCxnSpPr/>
          <p:nvPr/>
        </p:nvCxnSpPr>
        <p:spPr>
          <a:xfrm rot="5400000">
            <a:off x="6077744" y="3837781"/>
            <a:ext cx="431800" cy="1588"/>
          </a:xfrm>
          <a:prstGeom prst="straightConnector1">
            <a:avLst/>
          </a:prstGeom>
          <a:ln w="47625">
            <a:solidFill>
              <a:schemeClr val="tx1"/>
            </a:solidFill>
            <a:prstDash val="sysDot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3" name="ZoneTexte 75">
            <a:extLst>
              <a:ext uri="{FF2B5EF4-FFF2-40B4-BE49-F238E27FC236}">
                <a16:creationId xmlns:a16="http://schemas.microsoft.com/office/drawing/2014/main" id="{B3ADF5DC-8DFC-445E-9B57-7D289E081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4330700"/>
            <a:ext cx="9906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NUCLEUS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933F3305-2136-4829-A8D0-AADBD81CB10B}"/>
              </a:ext>
            </a:extLst>
          </p:cNvPr>
          <p:cNvCxnSpPr/>
          <p:nvPr/>
        </p:nvCxnSpPr>
        <p:spPr>
          <a:xfrm rot="5400000">
            <a:off x="5083969" y="3728244"/>
            <a:ext cx="323850" cy="158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C178852E-3DD6-4914-B9A3-19FF3211D6FA}"/>
              </a:ext>
            </a:extLst>
          </p:cNvPr>
          <p:cNvSpPr txBox="1"/>
          <p:nvPr/>
        </p:nvSpPr>
        <p:spPr>
          <a:xfrm>
            <a:off x="1612900" y="1811338"/>
            <a:ext cx="611188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050" b="1" dirty="0" err="1">
                <a:latin typeface="Arial" charset="0"/>
              </a:rPr>
              <a:t>FATPs</a:t>
            </a:r>
            <a:endParaRPr lang="fr-CA" sz="105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164</Words>
  <Application>Microsoft Office PowerPoint</Application>
  <PresentationFormat>Affichage à l'écran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MECHANISM OF FATTY ACID-INDUCED INSULIN RESISTANCE IN LIVER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2022-11-30T16:55:36Z</dcterms:modified>
</cp:coreProperties>
</file>