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6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9E4FF"/>
    <a:srgbClr val="CCECFF"/>
    <a:srgbClr val="717171"/>
    <a:srgbClr val="333333"/>
    <a:srgbClr val="CCFF99"/>
    <a:srgbClr val="00FF00"/>
    <a:srgbClr val="99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F234CE7A-04E0-44D5-A361-386C5C5A8E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6F6AA751-E297-4A2D-AA36-C5469DB64B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868D34B4-11C0-40DB-8EC6-D1843D77EA9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C2167817-5829-446A-AFF2-A922EB1F0EC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723845-A26F-43DE-B89D-A7505D3A271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FED3C83C-7A73-4132-A1A5-CC3DD78897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28743A7-1D06-4827-B308-6FAE8086D7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C4460CD5-DA02-4809-A375-66DFC8785D1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AF669029-0AA2-47FB-B495-BEF255A694C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D44D8B18-475A-4703-9D2F-127D34658E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63D4F161-533A-4399-AE1F-64EB433043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6439FD-FC0C-4802-AB7C-6225A5F3A8EB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1AEA13EC-1BDC-4104-88AC-1310204070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41E0744C-C6A6-4C7F-AB85-366D231520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96313F-FF97-41FE-A1F3-998810C30C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E8A076-F5BF-4FEF-A151-CBA3BB63A2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F6AEDA2-157A-4D84-AC3A-AB55E0F3DC2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44C945C8-59FF-4663-BD75-8DE4884C02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84531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065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292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858859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105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711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0579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701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722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133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358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6143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4722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BE6E08D6-BAF4-4917-8400-E84568A12D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B64B52DD-4954-4A0A-AB1E-78006ED16F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A2E88460-A738-404D-8816-60EF856CA40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26B7751B-561A-47D6-BD70-9A7F1C9F8B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78B3B3BA-D404-4AA1-8D1A-2790F5F7CF7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C9A5E917-0DDF-4194-A3EA-3AAF32CC2E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281A3EF1-BC2D-4056-825B-E9AB0A717F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B1841A49-AC70-4C28-AF14-6E13879707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EEB2B976-E457-4746-A4AB-BDEE7F1A8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38" r:id="rId2"/>
    <p:sldLayoutId id="2147484137" r:id="rId3"/>
    <p:sldLayoutId id="2147484136" r:id="rId4"/>
    <p:sldLayoutId id="2147484135" r:id="rId5"/>
    <p:sldLayoutId id="2147484134" r:id="rId6"/>
    <p:sldLayoutId id="2147484133" r:id="rId7"/>
    <p:sldLayoutId id="2147484132" r:id="rId8"/>
    <p:sldLayoutId id="2147484131" r:id="rId9"/>
    <p:sldLayoutId id="2147484130" r:id="rId10"/>
    <p:sldLayoutId id="2147484129" r:id="rId11"/>
    <p:sldLayoutId id="2147484128" r:id="rId12"/>
    <p:sldLayoutId id="214748412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 3" descr="38-Glucose_Insulin_fig5-FILM_fond.png">
            <a:extLst>
              <a:ext uri="{FF2B5EF4-FFF2-40B4-BE49-F238E27FC236}">
                <a16:creationId xmlns:a16="http://schemas.microsoft.com/office/drawing/2014/main" id="{41949C92-4FA2-47DC-952F-86AEB6BE6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6350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re 1">
            <a:extLst>
              <a:ext uri="{FF2B5EF4-FFF2-40B4-BE49-F238E27FC236}">
                <a16:creationId xmlns:a16="http://schemas.microsoft.com/office/drawing/2014/main" id="{CBE31650-A069-41DD-916D-A843E7238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00013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MECHANISM OF FATTY ACID-INDUCED INSULIN RESISTANCE IN SKELETAL MUSCLE</a:t>
            </a:r>
            <a:endParaRPr lang="fr-FR" altLang="fr-FR" sz="2000">
              <a:solidFill>
                <a:schemeClr val="tx1"/>
              </a:solidFill>
            </a:endParaRPr>
          </a:p>
        </p:txBody>
      </p:sp>
      <p:pic>
        <p:nvPicPr>
          <p:cNvPr id="10244" name="Image 4" descr="legende.png">
            <a:extLst>
              <a:ext uri="{FF2B5EF4-FFF2-40B4-BE49-F238E27FC236}">
                <a16:creationId xmlns:a16="http://schemas.microsoft.com/office/drawing/2014/main" id="{A08E2846-95E7-4509-A9F5-9C844FCECF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5065713"/>
            <a:ext cx="780097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ZoneTexte 21">
            <a:extLst>
              <a:ext uri="{FF2B5EF4-FFF2-40B4-BE49-F238E27FC236}">
                <a16:creationId xmlns:a16="http://schemas.microsoft.com/office/drawing/2014/main" id="{DF77ACFB-F642-4AFF-B0FD-5000FC443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638" y="5030788"/>
            <a:ext cx="78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 i="1">
                <a:solidFill>
                  <a:srgbClr val="C00000"/>
                </a:solidFill>
              </a:rPr>
              <a:t>Legend</a:t>
            </a:r>
          </a:p>
        </p:txBody>
      </p:sp>
      <p:sp>
        <p:nvSpPr>
          <p:cNvPr id="10246" name="ZoneTexte 7">
            <a:extLst>
              <a:ext uri="{FF2B5EF4-FFF2-40B4-BE49-F238E27FC236}">
                <a16:creationId xmlns:a16="http://schemas.microsoft.com/office/drawing/2014/main" id="{BFC5766B-0C3E-4AA4-8A22-87B9F0903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" y="5284788"/>
            <a:ext cx="2214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Akt = protein kinase B</a:t>
            </a:r>
          </a:p>
          <a:p>
            <a:pPr eaLnBrk="1" hangingPunct="1"/>
            <a:r>
              <a:rPr lang="fr-CA" altLang="fr-FR" sz="900" b="1"/>
              <a:t>DAG = diacylglycerol</a:t>
            </a:r>
          </a:p>
          <a:p>
            <a:pPr eaLnBrk="1" hangingPunct="1"/>
            <a:r>
              <a:rPr lang="fr-CA" altLang="fr-FR" sz="900" b="1"/>
              <a:t>FATPs = fatty acid transport proteins</a:t>
            </a:r>
          </a:p>
          <a:p>
            <a:pPr eaLnBrk="1" hangingPunct="1"/>
            <a:r>
              <a:rPr lang="fr-CA" altLang="fr-FR" sz="900" b="1"/>
              <a:t>G6P = glucose 6-phosphate</a:t>
            </a:r>
          </a:p>
          <a:p>
            <a:pPr eaLnBrk="1" hangingPunct="1"/>
            <a:r>
              <a:rPr lang="fr-CA" altLang="fr-FR" sz="900" b="1"/>
              <a:t>GLUT = glucose transporter</a:t>
            </a:r>
          </a:p>
          <a:p>
            <a:pPr eaLnBrk="1" hangingPunct="1"/>
            <a:r>
              <a:rPr lang="fr-CA" altLang="fr-FR" sz="900" b="1"/>
              <a:t>GS = glycogen synthase</a:t>
            </a:r>
          </a:p>
        </p:txBody>
      </p:sp>
      <p:sp>
        <p:nvSpPr>
          <p:cNvPr id="10247" name="ZoneTexte 8">
            <a:extLst>
              <a:ext uri="{FF2B5EF4-FFF2-40B4-BE49-F238E27FC236}">
                <a16:creationId xmlns:a16="http://schemas.microsoft.com/office/drawing/2014/main" id="{6C95FD16-7CE3-4A5A-9042-82E2CB2B5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5284788"/>
            <a:ext cx="3082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GSK3 = glycogen synthase kinase-3</a:t>
            </a:r>
          </a:p>
          <a:p>
            <a:pPr eaLnBrk="1" hangingPunct="1"/>
            <a:r>
              <a:rPr lang="fr-CA" altLang="fr-FR" sz="900" b="1"/>
              <a:t>IRS-1 = insulin receptor substrate-1</a:t>
            </a:r>
          </a:p>
          <a:p>
            <a:pPr eaLnBrk="1" hangingPunct="1"/>
            <a:r>
              <a:rPr lang="en-US" altLang="fr-FR" sz="900" b="1"/>
              <a:t>LCCoA = long-chain acylcoenzyme A</a:t>
            </a:r>
          </a:p>
          <a:p>
            <a:pPr eaLnBrk="1" hangingPunct="1"/>
            <a:r>
              <a:rPr lang="fr-CA" altLang="fr-FR" sz="900" b="1"/>
              <a:t>PDK = phosphoinositide-dependent protein kinase</a:t>
            </a:r>
          </a:p>
          <a:p>
            <a:pPr eaLnBrk="1" hangingPunct="1"/>
            <a:r>
              <a:rPr lang="fr-CA" altLang="fr-FR" sz="900" b="1"/>
              <a:t>PKC = protein kinase C</a:t>
            </a:r>
          </a:p>
          <a:p>
            <a:pPr eaLnBrk="1" hangingPunct="1"/>
            <a:r>
              <a:rPr lang="fr-CA" altLang="fr-FR" sz="900" b="1"/>
              <a:t>PI3K = phosphatidylinositol [3,4,5] kinase</a:t>
            </a:r>
          </a:p>
        </p:txBody>
      </p:sp>
      <p:sp>
        <p:nvSpPr>
          <p:cNvPr id="10248" name="ZoneTexte 9">
            <a:extLst>
              <a:ext uri="{FF2B5EF4-FFF2-40B4-BE49-F238E27FC236}">
                <a16:creationId xmlns:a16="http://schemas.microsoft.com/office/drawing/2014/main" id="{1A9E198B-80E1-4DE9-A986-CEE180A3C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6263" y="5284788"/>
            <a:ext cx="30845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900" b="1"/>
              <a:t>PIP3 = phosphatidylinositol 3 triphosphate</a:t>
            </a:r>
          </a:p>
          <a:p>
            <a:pPr eaLnBrk="1" hangingPunct="1"/>
            <a:r>
              <a:rPr lang="fr-CA" altLang="fr-FR" sz="900" b="1"/>
              <a:t>pS = serine phosphorylation</a:t>
            </a:r>
          </a:p>
          <a:p>
            <a:pPr eaLnBrk="1" hangingPunct="1"/>
            <a:r>
              <a:rPr lang="fr-CA" altLang="fr-FR" sz="900" b="1"/>
              <a:t>pS/T = serine/threonine phosphorylation</a:t>
            </a:r>
          </a:p>
          <a:p>
            <a:pPr eaLnBrk="1" hangingPunct="1"/>
            <a:r>
              <a:rPr lang="fr-CA" altLang="fr-FR" sz="900" b="1"/>
              <a:t>pY = tyrosine phosphorylation</a:t>
            </a:r>
          </a:p>
          <a:p>
            <a:pPr eaLnBrk="1" hangingPunct="1"/>
            <a:r>
              <a:rPr lang="fr-CA" altLang="fr-FR" sz="900" b="1"/>
              <a:t>Ser/Thr = serine/threonine</a:t>
            </a:r>
          </a:p>
          <a:p>
            <a:pPr eaLnBrk="1" hangingPunct="1"/>
            <a:r>
              <a:rPr lang="fr-CA" altLang="fr-FR" sz="900" b="1"/>
              <a:t>UDP = uridine diphosphate glucose</a:t>
            </a:r>
          </a:p>
        </p:txBody>
      </p:sp>
      <p:sp>
        <p:nvSpPr>
          <p:cNvPr id="10249" name="Rectangle 37">
            <a:extLst>
              <a:ext uri="{FF2B5EF4-FFF2-40B4-BE49-F238E27FC236}">
                <a16:creationId xmlns:a16="http://schemas.microsoft.com/office/drawing/2014/main" id="{DC21CAE8-D6EF-479B-BEF4-C48CF8E9F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8588" y="6427788"/>
            <a:ext cx="3675062" cy="344487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Savage DB et al. Physiol Rev 2007; 87: 507-20</a:t>
            </a:r>
          </a:p>
        </p:txBody>
      </p:sp>
      <p:sp>
        <p:nvSpPr>
          <p:cNvPr id="10250" name="ZoneTexte 11">
            <a:extLst>
              <a:ext uri="{FF2B5EF4-FFF2-40B4-BE49-F238E27FC236}">
                <a16:creationId xmlns:a16="http://schemas.microsoft.com/office/drawing/2014/main" id="{5C57A4E2-18D1-47DB-935B-DB48D565A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075" y="931863"/>
            <a:ext cx="149701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Insulin Receptor</a:t>
            </a:r>
          </a:p>
        </p:txBody>
      </p:sp>
      <p:sp>
        <p:nvSpPr>
          <p:cNvPr id="10251" name="ZoneTexte 12">
            <a:extLst>
              <a:ext uri="{FF2B5EF4-FFF2-40B4-BE49-F238E27FC236}">
                <a16:creationId xmlns:a16="http://schemas.microsoft.com/office/drawing/2014/main" id="{93218F98-73B7-4CD7-8E0D-CFCF853AE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450" y="1246188"/>
            <a:ext cx="98901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Fatty Acid</a:t>
            </a:r>
          </a:p>
        </p:txBody>
      </p:sp>
      <p:sp>
        <p:nvSpPr>
          <p:cNvPr id="10252" name="ZoneTexte 13">
            <a:extLst>
              <a:ext uri="{FF2B5EF4-FFF2-40B4-BE49-F238E27FC236}">
                <a16:creationId xmlns:a16="http://schemas.microsoft.com/office/drawing/2014/main" id="{6A365D31-CAB9-4F97-801E-1E45C004D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8" y="1057275"/>
            <a:ext cx="10096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GLUCOSE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081ACDF-A521-47D5-9315-5BD4F095E726}"/>
              </a:ext>
            </a:extLst>
          </p:cNvPr>
          <p:cNvSpPr txBox="1"/>
          <p:nvPr/>
        </p:nvSpPr>
        <p:spPr>
          <a:xfrm>
            <a:off x="3052763" y="2089150"/>
            <a:ext cx="341312" cy="238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50" b="1" dirty="0" err="1">
                <a:latin typeface="Arial" charset="0"/>
              </a:rPr>
              <a:t>pY</a:t>
            </a:r>
            <a:endParaRPr lang="fr-CA" sz="950" b="1" dirty="0"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C322B40-4DFF-43B5-9E41-791D4FE26E1D}"/>
              </a:ext>
            </a:extLst>
          </p:cNvPr>
          <p:cNvSpPr txBox="1"/>
          <p:nvPr/>
        </p:nvSpPr>
        <p:spPr>
          <a:xfrm>
            <a:off x="3057525" y="2327275"/>
            <a:ext cx="339725" cy="238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50" b="1" dirty="0" err="1">
                <a:latin typeface="Arial" charset="0"/>
              </a:rPr>
              <a:t>pY</a:t>
            </a:r>
            <a:endParaRPr lang="fr-CA" sz="950" b="1" dirty="0"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4907348-61DE-47CA-8749-05722C2B0E4A}"/>
              </a:ext>
            </a:extLst>
          </p:cNvPr>
          <p:cNvSpPr txBox="1"/>
          <p:nvPr/>
        </p:nvSpPr>
        <p:spPr>
          <a:xfrm>
            <a:off x="3802063" y="2089150"/>
            <a:ext cx="339725" cy="238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50" b="1" dirty="0" err="1">
                <a:latin typeface="Arial" charset="0"/>
              </a:rPr>
              <a:t>pY</a:t>
            </a:r>
            <a:endParaRPr lang="fr-CA" sz="950" b="1" dirty="0">
              <a:latin typeface="Arial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07CDB77-6BC5-4C74-BFCC-36EED3A49998}"/>
              </a:ext>
            </a:extLst>
          </p:cNvPr>
          <p:cNvSpPr txBox="1"/>
          <p:nvPr/>
        </p:nvSpPr>
        <p:spPr>
          <a:xfrm>
            <a:off x="3806825" y="2322513"/>
            <a:ext cx="339725" cy="238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50" b="1" dirty="0" err="1">
                <a:latin typeface="Arial" charset="0"/>
              </a:rPr>
              <a:t>pY</a:t>
            </a:r>
            <a:endParaRPr lang="fr-CA" sz="950" b="1" dirty="0">
              <a:latin typeface="Arial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B48020C-184D-49F5-AE74-71FC3F3537BD}"/>
              </a:ext>
            </a:extLst>
          </p:cNvPr>
          <p:cNvSpPr txBox="1"/>
          <p:nvPr/>
        </p:nvSpPr>
        <p:spPr>
          <a:xfrm>
            <a:off x="4595813" y="3438525"/>
            <a:ext cx="347662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50" b="1" dirty="0" err="1">
                <a:latin typeface="Arial" charset="0"/>
              </a:rPr>
              <a:t>pY</a:t>
            </a:r>
            <a:endParaRPr lang="fr-CA" sz="950" b="1" dirty="0">
              <a:latin typeface="Arial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37D62E8-E9D3-47A9-BAA5-6C4855151798}"/>
              </a:ext>
            </a:extLst>
          </p:cNvPr>
          <p:cNvSpPr txBox="1"/>
          <p:nvPr/>
        </p:nvSpPr>
        <p:spPr>
          <a:xfrm>
            <a:off x="3760788" y="3367088"/>
            <a:ext cx="349250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50" b="1" dirty="0" err="1">
                <a:latin typeface="Arial" charset="0"/>
              </a:rPr>
              <a:t>pS</a:t>
            </a:r>
            <a:endParaRPr lang="fr-CA" sz="950" b="1" dirty="0">
              <a:latin typeface="Arial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5FE0EFB-503F-4808-81D9-ED4A7027499E}"/>
              </a:ext>
            </a:extLst>
          </p:cNvPr>
          <p:cNvSpPr txBox="1"/>
          <p:nvPr/>
        </p:nvSpPr>
        <p:spPr>
          <a:xfrm>
            <a:off x="3756025" y="3603625"/>
            <a:ext cx="347663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50" b="1" dirty="0" err="1">
                <a:latin typeface="Arial" charset="0"/>
              </a:rPr>
              <a:t>pS</a:t>
            </a:r>
            <a:endParaRPr lang="fr-CA" sz="950" b="1" dirty="0">
              <a:latin typeface="Arial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CF6CDA8-B68D-4BCB-B92E-9F2E36337770}"/>
              </a:ext>
            </a:extLst>
          </p:cNvPr>
          <p:cNvSpPr txBox="1"/>
          <p:nvPr/>
        </p:nvSpPr>
        <p:spPr>
          <a:xfrm>
            <a:off x="3760788" y="3836988"/>
            <a:ext cx="347662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50" b="1" dirty="0" err="1">
                <a:latin typeface="Arial" charset="0"/>
              </a:rPr>
              <a:t>pS</a:t>
            </a:r>
            <a:endParaRPr lang="fr-CA" sz="950" b="1" dirty="0"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3EE63A2-AA6C-4324-A06B-6F8AE32F61F3}"/>
              </a:ext>
            </a:extLst>
          </p:cNvPr>
          <p:cNvSpPr txBox="1"/>
          <p:nvPr/>
        </p:nvSpPr>
        <p:spPr>
          <a:xfrm>
            <a:off x="5656263" y="3698875"/>
            <a:ext cx="407987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750" b="1" dirty="0" err="1">
                <a:latin typeface="Arial" charset="0"/>
              </a:rPr>
              <a:t>pS</a:t>
            </a:r>
            <a:r>
              <a:rPr lang="fr-CA" sz="750" b="1" dirty="0">
                <a:latin typeface="Arial" charset="0"/>
              </a:rPr>
              <a:t>/T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60CE3AF-8A94-44AF-9D5B-70AD134F9DC5}"/>
              </a:ext>
            </a:extLst>
          </p:cNvPr>
          <p:cNvSpPr txBox="1"/>
          <p:nvPr/>
        </p:nvSpPr>
        <p:spPr>
          <a:xfrm>
            <a:off x="5688013" y="2116138"/>
            <a:ext cx="388937" cy="204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730" b="1" dirty="0" err="1">
                <a:latin typeface="Arial" charset="0"/>
              </a:rPr>
              <a:t>pS</a:t>
            </a:r>
            <a:r>
              <a:rPr lang="fr-CA" sz="730" b="1" dirty="0">
                <a:latin typeface="Arial" charset="0"/>
              </a:rPr>
              <a:t>/T</a:t>
            </a:r>
          </a:p>
        </p:txBody>
      </p:sp>
      <p:sp>
        <p:nvSpPr>
          <p:cNvPr id="25" name="Rectangle à coins arrondis 24">
            <a:extLst>
              <a:ext uri="{FF2B5EF4-FFF2-40B4-BE49-F238E27FC236}">
                <a16:creationId xmlns:a16="http://schemas.microsoft.com/office/drawing/2014/main" id="{27DD1F5E-A2E5-400B-ABEC-1A1545CD206A}"/>
              </a:ext>
            </a:extLst>
          </p:cNvPr>
          <p:cNvSpPr/>
          <p:nvPr/>
        </p:nvSpPr>
        <p:spPr>
          <a:xfrm>
            <a:off x="4886325" y="2116138"/>
            <a:ext cx="393700" cy="214312"/>
          </a:xfrm>
          <a:prstGeom prst="roundRect">
            <a:avLst/>
          </a:prstGeom>
          <a:noFill/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fr-CA" sz="1000" b="1" dirty="0">
                <a:solidFill>
                  <a:schemeClr val="tx1"/>
                </a:solidFill>
              </a:rPr>
              <a:t>PDK</a:t>
            </a:r>
          </a:p>
        </p:txBody>
      </p:sp>
      <p:sp>
        <p:nvSpPr>
          <p:cNvPr id="10264" name="ZoneTexte 25">
            <a:extLst>
              <a:ext uri="{FF2B5EF4-FFF2-40B4-BE49-F238E27FC236}">
                <a16:creationId xmlns:a16="http://schemas.microsoft.com/office/drawing/2014/main" id="{F73F7F2F-83CD-44B6-847C-D32563F56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513" y="2070100"/>
            <a:ext cx="473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Akt</a:t>
            </a:r>
          </a:p>
        </p:txBody>
      </p:sp>
      <p:sp>
        <p:nvSpPr>
          <p:cNvPr id="10265" name="ZoneTexte 26">
            <a:extLst>
              <a:ext uri="{FF2B5EF4-FFF2-40B4-BE49-F238E27FC236}">
                <a16:creationId xmlns:a16="http://schemas.microsoft.com/office/drawing/2014/main" id="{9E6A9F66-E31D-47F9-A8F4-50B60BBC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888" y="2393950"/>
            <a:ext cx="473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Akt</a:t>
            </a:r>
          </a:p>
        </p:txBody>
      </p:sp>
      <p:sp>
        <p:nvSpPr>
          <p:cNvPr id="28" name="Rectangle à coins arrondis 27">
            <a:extLst>
              <a:ext uri="{FF2B5EF4-FFF2-40B4-BE49-F238E27FC236}">
                <a16:creationId xmlns:a16="http://schemas.microsoft.com/office/drawing/2014/main" id="{037001BB-F204-449B-837E-31494D7A3D52}"/>
              </a:ext>
            </a:extLst>
          </p:cNvPr>
          <p:cNvSpPr/>
          <p:nvPr/>
        </p:nvSpPr>
        <p:spPr>
          <a:xfrm>
            <a:off x="1703388" y="1792288"/>
            <a:ext cx="619125" cy="225425"/>
          </a:xfrm>
          <a:prstGeom prst="roundRect">
            <a:avLst/>
          </a:prstGeom>
          <a:solidFill>
            <a:schemeClr val="bg1">
              <a:alpha val="34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fr-CA" sz="1000" b="1" dirty="0" err="1">
                <a:solidFill>
                  <a:schemeClr val="tx1"/>
                </a:solidFill>
              </a:rPr>
              <a:t>FATPs</a:t>
            </a:r>
            <a:endParaRPr lang="fr-CA" sz="1000" b="1" dirty="0">
              <a:solidFill>
                <a:schemeClr val="tx1"/>
              </a:solidFill>
            </a:endParaRPr>
          </a:p>
        </p:txBody>
      </p:sp>
      <p:sp>
        <p:nvSpPr>
          <p:cNvPr id="10267" name="ZoneTexte 30">
            <a:extLst>
              <a:ext uri="{FF2B5EF4-FFF2-40B4-BE49-F238E27FC236}">
                <a16:creationId xmlns:a16="http://schemas.microsoft.com/office/drawing/2014/main" id="{26C53DAE-7BD8-4A17-99B3-C150D631F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2662238"/>
            <a:ext cx="584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PI3K</a:t>
            </a:r>
          </a:p>
        </p:txBody>
      </p:sp>
      <p:sp>
        <p:nvSpPr>
          <p:cNvPr id="10268" name="ZoneTexte 32">
            <a:extLst>
              <a:ext uri="{FF2B5EF4-FFF2-40B4-BE49-F238E27FC236}">
                <a16:creationId xmlns:a16="http://schemas.microsoft.com/office/drawing/2014/main" id="{D3383B70-E01E-4A8E-9F4C-19C8F39ED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0" y="2330450"/>
            <a:ext cx="5191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PIP3</a:t>
            </a:r>
          </a:p>
        </p:txBody>
      </p:sp>
      <p:sp>
        <p:nvSpPr>
          <p:cNvPr id="10269" name="ZoneTexte 33">
            <a:extLst>
              <a:ext uri="{FF2B5EF4-FFF2-40B4-BE49-F238E27FC236}">
                <a16:creationId xmlns:a16="http://schemas.microsoft.com/office/drawing/2014/main" id="{C5DF7C5B-2551-4F5B-90C1-A27B22B56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6850" y="3576638"/>
            <a:ext cx="7096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IRS-1</a:t>
            </a:r>
          </a:p>
        </p:txBody>
      </p:sp>
      <p:sp>
        <p:nvSpPr>
          <p:cNvPr id="10270" name="ZoneTexte 34">
            <a:extLst>
              <a:ext uri="{FF2B5EF4-FFF2-40B4-BE49-F238E27FC236}">
                <a16:creationId xmlns:a16="http://schemas.microsoft.com/office/drawing/2014/main" id="{B0050DEA-9A86-41F9-B5B5-2735E9DA7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100" y="1712913"/>
            <a:ext cx="731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GLUT 4</a:t>
            </a:r>
          </a:p>
        </p:txBody>
      </p:sp>
      <p:sp>
        <p:nvSpPr>
          <p:cNvPr id="10271" name="ZoneTexte 35">
            <a:extLst>
              <a:ext uri="{FF2B5EF4-FFF2-40B4-BE49-F238E27FC236}">
                <a16:creationId xmlns:a16="http://schemas.microsoft.com/office/drawing/2014/main" id="{8DC0C54D-620C-464B-BC84-2D30A8C15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5575" y="3667125"/>
            <a:ext cx="6016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GSK3</a:t>
            </a:r>
          </a:p>
        </p:txBody>
      </p:sp>
      <p:sp>
        <p:nvSpPr>
          <p:cNvPr id="10272" name="ZoneTexte 37">
            <a:extLst>
              <a:ext uri="{FF2B5EF4-FFF2-40B4-BE49-F238E27FC236}">
                <a16:creationId xmlns:a16="http://schemas.microsoft.com/office/drawing/2014/main" id="{8191F442-143A-45A4-8240-106244416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671763"/>
            <a:ext cx="74136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Glucose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009E5C8A-12BC-4493-AB76-EF1F8E8B701B}"/>
              </a:ext>
            </a:extLst>
          </p:cNvPr>
          <p:cNvSpPr txBox="1"/>
          <p:nvPr/>
        </p:nvSpPr>
        <p:spPr>
          <a:xfrm>
            <a:off x="3049588" y="3784600"/>
            <a:ext cx="484187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1050" b="1" dirty="0">
                <a:latin typeface="Arial" charset="0"/>
              </a:rPr>
              <a:t>DAG</a:t>
            </a:r>
          </a:p>
        </p:txBody>
      </p:sp>
      <p:pic>
        <p:nvPicPr>
          <p:cNvPr id="10274" name="Image 42" descr="fleche.png">
            <a:extLst>
              <a:ext uri="{FF2B5EF4-FFF2-40B4-BE49-F238E27FC236}">
                <a16:creationId xmlns:a16="http://schemas.microsoft.com/office/drawing/2014/main" id="{2AFE9E3E-4E28-4646-8221-9058A42AA3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13" y="2733675"/>
            <a:ext cx="87312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5" name="Image 43" descr="fleche.png">
            <a:extLst>
              <a:ext uri="{FF2B5EF4-FFF2-40B4-BE49-F238E27FC236}">
                <a16:creationId xmlns:a16="http://schemas.microsoft.com/office/drawing/2014/main" id="{9B68894B-7799-4EED-B45D-FB86AD84E6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3" y="2166938"/>
            <a:ext cx="87312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6" name="Image 44" descr="fleche.png">
            <a:extLst>
              <a:ext uri="{FF2B5EF4-FFF2-40B4-BE49-F238E27FC236}">
                <a16:creationId xmlns:a16="http://schemas.microsoft.com/office/drawing/2014/main" id="{BEC33055-9C17-4413-A3A5-0C747D75CB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5" y="3733800"/>
            <a:ext cx="88900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7" name="Image 45" descr="fleche.png">
            <a:extLst>
              <a:ext uri="{FF2B5EF4-FFF2-40B4-BE49-F238E27FC236}">
                <a16:creationId xmlns:a16="http://schemas.microsoft.com/office/drawing/2014/main" id="{2D466D23-C4B9-426D-B100-3E3ABDCF1E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3833813"/>
            <a:ext cx="68263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8" name="Image 46" descr="fleche.png">
            <a:extLst>
              <a:ext uri="{FF2B5EF4-FFF2-40B4-BE49-F238E27FC236}">
                <a16:creationId xmlns:a16="http://schemas.microsoft.com/office/drawing/2014/main" id="{777303BD-66EB-46A5-9B83-3BC90AE0EB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2733675"/>
            <a:ext cx="77788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9" name="ZoneTexte 47">
            <a:extLst>
              <a:ext uri="{FF2B5EF4-FFF2-40B4-BE49-F238E27FC236}">
                <a16:creationId xmlns:a16="http://schemas.microsoft.com/office/drawing/2014/main" id="{AF6B6F12-4DD9-48DA-BB9B-1E32E7EA3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3194050"/>
            <a:ext cx="4667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G6P</a:t>
            </a:r>
          </a:p>
        </p:txBody>
      </p:sp>
      <p:pic>
        <p:nvPicPr>
          <p:cNvPr id="10280" name="Image 48" descr="fleche.png">
            <a:extLst>
              <a:ext uri="{FF2B5EF4-FFF2-40B4-BE49-F238E27FC236}">
                <a16:creationId xmlns:a16="http://schemas.microsoft.com/office/drawing/2014/main" id="{599CCB52-835E-41FB-86D7-A5CFF1FD55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3228975"/>
            <a:ext cx="87313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1" name="ZoneTexte 49">
            <a:extLst>
              <a:ext uri="{FF2B5EF4-FFF2-40B4-BE49-F238E27FC236}">
                <a16:creationId xmlns:a16="http://schemas.microsoft.com/office/drawing/2014/main" id="{905D5766-7C1E-477A-95EA-DDF92064E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3946525"/>
            <a:ext cx="719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800" b="1">
                <a:solidFill>
                  <a:srgbClr val="C00000"/>
                </a:solidFill>
              </a:rPr>
              <a:t>GS activity</a:t>
            </a:r>
          </a:p>
        </p:txBody>
      </p:sp>
      <p:sp>
        <p:nvSpPr>
          <p:cNvPr id="10282" name="ZoneTexte 51">
            <a:extLst>
              <a:ext uri="{FF2B5EF4-FFF2-40B4-BE49-F238E27FC236}">
                <a16:creationId xmlns:a16="http://schemas.microsoft.com/office/drawing/2014/main" id="{0FB91284-E5D0-460B-BDD9-1CB148DF3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7363" y="4213225"/>
            <a:ext cx="6715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800" b="1"/>
              <a:t>Glycogen</a:t>
            </a:r>
          </a:p>
          <a:p>
            <a:pPr eaLnBrk="1" hangingPunct="1"/>
            <a:r>
              <a:rPr lang="fr-CA" altLang="fr-FR" sz="800" b="1"/>
              <a:t>Synthesis</a:t>
            </a:r>
          </a:p>
        </p:txBody>
      </p:sp>
      <p:pic>
        <p:nvPicPr>
          <p:cNvPr id="10283" name="Image 52" descr="fleche.png">
            <a:extLst>
              <a:ext uri="{FF2B5EF4-FFF2-40B4-BE49-F238E27FC236}">
                <a16:creationId xmlns:a16="http://schemas.microsoft.com/office/drawing/2014/main" id="{872C0E6A-EFAA-4168-9AB0-91102AB8D8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262438"/>
            <a:ext cx="66675" cy="11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4" name="ZoneTexte 53">
            <a:extLst>
              <a:ext uri="{FF2B5EF4-FFF2-40B4-BE49-F238E27FC236}">
                <a16:creationId xmlns:a16="http://schemas.microsoft.com/office/drawing/2014/main" id="{882FC559-B244-4D5B-96F0-7C0931CD2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3700463"/>
            <a:ext cx="8239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800" b="1"/>
              <a:t>UDP-glucose</a:t>
            </a:r>
          </a:p>
        </p:txBody>
      </p:sp>
      <p:sp>
        <p:nvSpPr>
          <p:cNvPr id="10285" name="ZoneTexte 54">
            <a:extLst>
              <a:ext uri="{FF2B5EF4-FFF2-40B4-BE49-F238E27FC236}">
                <a16:creationId xmlns:a16="http://schemas.microsoft.com/office/drawing/2014/main" id="{FE006EEF-49D4-46DD-83EC-A623D6E6B297}"/>
              </a:ext>
            </a:extLst>
          </p:cNvPr>
          <p:cNvSpPr txBox="1">
            <a:spLocks noChangeArrowheads="1"/>
          </p:cNvSpPr>
          <p:nvPr/>
        </p:nvSpPr>
        <p:spPr bwMode="auto">
          <a:xfrm rot="-3240000">
            <a:off x="6119019" y="2247107"/>
            <a:ext cx="8588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800" b="1">
                <a:solidFill>
                  <a:srgbClr val="C00000"/>
                </a:solidFill>
              </a:rPr>
              <a:t>Translocation</a:t>
            </a:r>
          </a:p>
        </p:txBody>
      </p:sp>
      <p:pic>
        <p:nvPicPr>
          <p:cNvPr id="10286" name="Image 59" descr="fleche_rouge.png">
            <a:extLst>
              <a:ext uri="{FF2B5EF4-FFF2-40B4-BE49-F238E27FC236}">
                <a16:creationId xmlns:a16="http://schemas.microsoft.com/office/drawing/2014/main" id="{D2C5749C-77CB-4BE6-AB74-4BCC581B94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360000">
            <a:off x="6299994" y="2628106"/>
            <a:ext cx="57150" cy="9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ZoneTexte 60">
            <a:extLst>
              <a:ext uri="{FF2B5EF4-FFF2-40B4-BE49-F238E27FC236}">
                <a16:creationId xmlns:a16="http://schemas.microsoft.com/office/drawing/2014/main" id="{20C63F0B-1A99-4F22-97BC-0665CD02F827}"/>
              </a:ext>
            </a:extLst>
          </p:cNvPr>
          <p:cNvSpPr txBox="1"/>
          <p:nvPr/>
        </p:nvSpPr>
        <p:spPr>
          <a:xfrm>
            <a:off x="3051175" y="2752725"/>
            <a:ext cx="846138" cy="322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750" b="1" dirty="0">
                <a:latin typeface="Arial" charset="0"/>
              </a:rPr>
              <a:t>PKC-</a:t>
            </a:r>
            <a:r>
              <a:rPr lang="el-GR" sz="750" b="1" dirty="0">
                <a:latin typeface="Arial" charset="0"/>
              </a:rPr>
              <a:t>θ</a:t>
            </a:r>
            <a:endParaRPr lang="fr-CA" sz="750" b="1" dirty="0">
              <a:latin typeface="Arial" charset="0"/>
            </a:endParaRPr>
          </a:p>
          <a:p>
            <a:pPr>
              <a:defRPr/>
            </a:pPr>
            <a:r>
              <a:rPr lang="fr-CA" sz="750" b="1" dirty="0" err="1">
                <a:latin typeface="Arial" charset="0"/>
              </a:rPr>
              <a:t>Ser</a:t>
            </a:r>
            <a:r>
              <a:rPr lang="fr-CA" sz="750" b="1" dirty="0">
                <a:latin typeface="Arial" charset="0"/>
              </a:rPr>
              <a:t>/</a:t>
            </a:r>
            <a:r>
              <a:rPr lang="fr-CA" sz="750" b="1" dirty="0" err="1">
                <a:latin typeface="Arial" charset="0"/>
              </a:rPr>
              <a:t>Thr</a:t>
            </a:r>
            <a:r>
              <a:rPr lang="fr-CA" sz="750" b="1" dirty="0">
                <a:latin typeface="Arial" charset="0"/>
              </a:rPr>
              <a:t> kinase</a:t>
            </a:r>
          </a:p>
        </p:txBody>
      </p:sp>
      <p:pic>
        <p:nvPicPr>
          <p:cNvPr id="10288" name="Image 61" descr="fleche.png">
            <a:extLst>
              <a:ext uri="{FF2B5EF4-FFF2-40B4-BE49-F238E27FC236}">
                <a16:creationId xmlns:a16="http://schemas.microsoft.com/office/drawing/2014/main" id="{93F909BE-A0D9-4925-AE1E-3942386DA13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00" y="2767013"/>
            <a:ext cx="762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9" name="ZoneTexte 62">
            <a:extLst>
              <a:ext uri="{FF2B5EF4-FFF2-40B4-BE49-F238E27FC236}">
                <a16:creationId xmlns:a16="http://schemas.microsoft.com/office/drawing/2014/main" id="{74E3F0C2-35EC-459E-BDE4-88756D2E2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0063" y="3013075"/>
            <a:ext cx="5318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800" b="1"/>
              <a:t>LCCoA</a:t>
            </a:r>
          </a:p>
        </p:txBody>
      </p:sp>
      <p:pic>
        <p:nvPicPr>
          <p:cNvPr id="10290" name="Image 63" descr="fleche.png">
            <a:extLst>
              <a:ext uri="{FF2B5EF4-FFF2-40B4-BE49-F238E27FC236}">
                <a16:creationId xmlns:a16="http://schemas.microsoft.com/office/drawing/2014/main" id="{5888CBB7-562D-40F0-9E34-3DE9E79A38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88" y="3022600"/>
            <a:ext cx="87312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1" name="ZoneTexte 64">
            <a:extLst>
              <a:ext uri="{FF2B5EF4-FFF2-40B4-BE49-F238E27FC236}">
                <a16:creationId xmlns:a16="http://schemas.microsoft.com/office/drawing/2014/main" id="{8275E8C7-B765-4558-A4B8-22855F6D3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913" y="3568700"/>
            <a:ext cx="7381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800" b="1"/>
              <a:t>β-oxidation</a:t>
            </a:r>
          </a:p>
        </p:txBody>
      </p:sp>
      <p:pic>
        <p:nvPicPr>
          <p:cNvPr id="10292" name="Image 65" descr="fleche.png">
            <a:extLst>
              <a:ext uri="{FF2B5EF4-FFF2-40B4-BE49-F238E27FC236}">
                <a16:creationId xmlns:a16="http://schemas.microsoft.com/office/drawing/2014/main" id="{6C677663-F270-4D4C-AFF5-C4ADEC3B9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3600450"/>
            <a:ext cx="8413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3" name="ZoneTexte 66">
            <a:extLst>
              <a:ext uri="{FF2B5EF4-FFF2-40B4-BE49-F238E27FC236}">
                <a16:creationId xmlns:a16="http://schemas.microsoft.com/office/drawing/2014/main" id="{401F2C53-3A09-4682-970A-535AAC7BD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0" y="4176713"/>
            <a:ext cx="8588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 sz="800" b="1"/>
              <a:t>Mitochondrial</a:t>
            </a:r>
          </a:p>
          <a:p>
            <a:pPr algn="ctr" eaLnBrk="1" hangingPunct="1"/>
            <a:r>
              <a:rPr lang="fr-CA" altLang="fr-FR" sz="800" b="1"/>
              <a:t>Density</a:t>
            </a:r>
          </a:p>
        </p:txBody>
      </p:sp>
      <p:pic>
        <p:nvPicPr>
          <p:cNvPr id="10294" name="Image 67" descr="fleche.png">
            <a:extLst>
              <a:ext uri="{FF2B5EF4-FFF2-40B4-BE49-F238E27FC236}">
                <a16:creationId xmlns:a16="http://schemas.microsoft.com/office/drawing/2014/main" id="{B128326A-5FDE-4EC8-9993-76FB62EF90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4243388"/>
            <a:ext cx="8255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5" name="Image 55" descr="fleche_rouge.png">
            <a:extLst>
              <a:ext uri="{FF2B5EF4-FFF2-40B4-BE49-F238E27FC236}">
                <a16:creationId xmlns:a16="http://schemas.microsoft.com/office/drawing/2014/main" id="{4FE89C75-4F64-4F09-AF05-553010AB73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0" y="3948113"/>
            <a:ext cx="8890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7602</TotalTime>
  <Words>163</Words>
  <Application>Microsoft Office PowerPoint</Application>
  <PresentationFormat>Affichage à l'écran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MECHANISM OF FATTY ACID-INDUCED INSULIN RESISTANCE IN SKELETAL MUSCLE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510</cp:revision>
  <dcterms:created xsi:type="dcterms:W3CDTF">2007-08-27T23:55:38Z</dcterms:created>
  <dcterms:modified xsi:type="dcterms:W3CDTF">2022-11-30T18:12:13Z</dcterms:modified>
</cp:coreProperties>
</file>