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6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338" r:id="rId2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9E4FF"/>
    <a:srgbClr val="CCECFF"/>
    <a:srgbClr val="717171"/>
    <a:srgbClr val="333333"/>
    <a:srgbClr val="CCFF99"/>
    <a:srgbClr val="00FF00"/>
    <a:srgbClr val="99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41" autoAdjust="0"/>
    <p:restoredTop sz="94646" autoAdjust="0"/>
  </p:normalViewPr>
  <p:slideViewPr>
    <p:cSldViewPr snapToGrid="0">
      <p:cViewPr varScale="1">
        <p:scale>
          <a:sx n="111" d="100"/>
          <a:sy n="111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20"/>
    </p:cViewPr>
  </p:sorterViewPr>
  <p:notesViewPr>
    <p:cSldViewPr snapToGrid="0">
      <p:cViewPr varScale="1">
        <p:scale>
          <a:sx n="56" d="100"/>
          <a:sy n="56" d="100"/>
        </p:scale>
        <p:origin x="-2490" y="-90"/>
      </p:cViewPr>
      <p:guideLst>
        <p:guide orient="horz" pos="2928"/>
        <p:guide pos="220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8B7D37C8-73F7-41AB-A4BF-3A269A8AA5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20B87F78-8C20-4D1F-9275-78BB349206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0" name="Rectangle 4">
            <a:extLst>
              <a:ext uri="{FF2B5EF4-FFF2-40B4-BE49-F238E27FC236}">
                <a16:creationId xmlns:a16="http://schemas.microsoft.com/office/drawing/2014/main" id="{4D8C447C-397F-4526-85FA-3BC6BE8A6ED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98341" name="Rectangle 5">
            <a:extLst>
              <a:ext uri="{FF2B5EF4-FFF2-40B4-BE49-F238E27FC236}">
                <a16:creationId xmlns:a16="http://schemas.microsoft.com/office/drawing/2014/main" id="{3AE74D43-E60D-4756-95D0-8BC2F59327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3E817D-5DC2-4DBB-87E5-768AD337291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61BD8981-4A54-4272-BBC2-5ACAF6B521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17C239FE-89DD-4DB1-9A00-4AB7EBE36BC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4C9F6ADC-3BBC-40C7-BF61-161407CC4DEC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>
            <a:extLst>
              <a:ext uri="{FF2B5EF4-FFF2-40B4-BE49-F238E27FC236}">
                <a16:creationId xmlns:a16="http://schemas.microsoft.com/office/drawing/2014/main" id="{BD96832B-DD4F-4B23-AB19-5CCBEAC386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/>
              <a:t>Cliquez pour modifier les styles du texte du masque</a:t>
            </a:r>
          </a:p>
          <a:p>
            <a:pPr lvl="1"/>
            <a:r>
              <a:rPr lang="fr-CA" noProof="0"/>
              <a:t>Deuxième niveau</a:t>
            </a:r>
          </a:p>
          <a:p>
            <a:pPr lvl="2"/>
            <a:r>
              <a:rPr lang="fr-CA" noProof="0"/>
              <a:t>Troisième niveau</a:t>
            </a:r>
          </a:p>
          <a:p>
            <a:pPr lvl="3"/>
            <a:r>
              <a:rPr lang="fr-CA" noProof="0"/>
              <a:t>Quatrième niveau</a:t>
            </a:r>
          </a:p>
          <a:p>
            <a:pPr lvl="4"/>
            <a:r>
              <a:rPr lang="fr-CA" noProof="0"/>
              <a:t>Cinquième niveau</a:t>
            </a:r>
          </a:p>
        </p:txBody>
      </p:sp>
      <p:sp>
        <p:nvSpPr>
          <p:cNvPr id="159750" name="Rectangle 6">
            <a:extLst>
              <a:ext uri="{FF2B5EF4-FFF2-40B4-BE49-F238E27FC236}">
                <a16:creationId xmlns:a16="http://schemas.microsoft.com/office/drawing/2014/main" id="{C5B90BD8-2383-445F-9FCA-54DE643A283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9751" name="Rectangle 7">
            <a:extLst>
              <a:ext uri="{FF2B5EF4-FFF2-40B4-BE49-F238E27FC236}">
                <a16:creationId xmlns:a16="http://schemas.microsoft.com/office/drawing/2014/main" id="{F5B18D4F-DFE5-447D-997C-EAEB82AABF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C171C2-ED63-45F5-AC41-B254D9B41C49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6B59E9DF-AEE5-48A0-8D66-9200489B5E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>
            <a:extLst>
              <a:ext uri="{FF2B5EF4-FFF2-40B4-BE49-F238E27FC236}">
                <a16:creationId xmlns:a16="http://schemas.microsoft.com/office/drawing/2014/main" id="{447E22AC-6205-4EA7-B80A-AD05D8BC8150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893762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651419-C46D-4E52-8979-E94B9FD46B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273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CC097C-B52D-4016-B970-E7F7DC2696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4060638-A072-4600-9D78-A32735ECA1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pic>
        <p:nvPicPr>
          <p:cNvPr id="8" name="Picture 13">
            <a:extLst>
              <a:ext uri="{FF2B5EF4-FFF2-40B4-BE49-F238E27FC236}">
                <a16:creationId xmlns:a16="http://schemas.microsoft.com/office/drawing/2014/main" id="{BA4E2CFA-51F5-4027-8882-3700CCCB78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63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657225" y="1179513"/>
            <a:ext cx="7772400" cy="1470025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/>
          <a:lstStyle>
            <a:lvl1pPr algn="ctr">
              <a:defRPr sz="4000" b="0"/>
            </a:lvl1pPr>
          </a:lstStyle>
          <a:p>
            <a:r>
              <a:rPr lang="fr-CA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31787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34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5425" y="188913"/>
            <a:ext cx="2130425" cy="58959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243637" cy="58959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0644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76250" y="1179513"/>
            <a:ext cx="8229600" cy="4905375"/>
          </a:xfrm>
        </p:spPr>
        <p:txBody>
          <a:bodyPr/>
          <a:lstStyle/>
          <a:p>
            <a:pPr lvl="0"/>
            <a:endParaRPr lang="fr-CA" noProof="0"/>
          </a:p>
        </p:txBody>
      </p:sp>
    </p:spTree>
    <p:extLst>
      <p:ext uri="{BB962C8B-B14F-4D97-AF65-F5344CB8AC3E}">
        <p14:creationId xmlns:p14="http://schemas.microsoft.com/office/powerpoint/2010/main" val="3439316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280400" cy="4572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67250" y="1179513"/>
            <a:ext cx="4038600" cy="23764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67250" y="3708400"/>
            <a:ext cx="4038600" cy="23764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300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58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4023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76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67250" y="1179513"/>
            <a:ext cx="4038600" cy="4905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528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511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667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82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035360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7984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1FD32D9E-75A8-4F1F-BB86-2300BC896A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187FDDC2-FE33-4351-AD98-D9880FFFB0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A09A0489-945E-4592-9731-0B0A891EC23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95507C2A-D855-4711-B280-F5B38485C1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r>
              <a:rPr lang="fr-CA" sz="1000">
                <a:latin typeface="Arial" charset="0"/>
              </a:rPr>
              <a:t>Source: International Chair on Cardiometabolic Risk</a:t>
            </a:r>
          </a:p>
          <a:p>
            <a:pPr>
              <a:defRPr/>
            </a:pPr>
            <a:r>
              <a:rPr lang="fr-CA" sz="1000">
                <a:latin typeface="Arial" charset="0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8115AC0C-88BD-481B-A4C7-F8917EFBA9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56D53AA9-D02B-40D3-990F-73458ABB36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CA">
              <a:latin typeface="Arial" charset="0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BD8AB7A2-DF78-4B08-BDEB-40EFC44A9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C68C827D-6751-4217-A4EE-4CCE3094349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45BA83A9-8C00-4E27-9413-78A46AA019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38" r:id="rId2"/>
    <p:sldLayoutId id="2147484137" r:id="rId3"/>
    <p:sldLayoutId id="2147484136" r:id="rId4"/>
    <p:sldLayoutId id="2147484135" r:id="rId5"/>
    <p:sldLayoutId id="2147484134" r:id="rId6"/>
    <p:sldLayoutId id="2147484133" r:id="rId7"/>
    <p:sldLayoutId id="2147484132" r:id="rId8"/>
    <p:sldLayoutId id="2147484131" r:id="rId9"/>
    <p:sldLayoutId id="2147484130" r:id="rId10"/>
    <p:sldLayoutId id="2147484129" r:id="rId11"/>
    <p:sldLayoutId id="2147484128" r:id="rId12"/>
    <p:sldLayoutId id="21474841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 3" descr="37-Glucose_Insulin_fig4-FILM_fond.png">
            <a:extLst>
              <a:ext uri="{FF2B5EF4-FFF2-40B4-BE49-F238E27FC236}">
                <a16:creationId xmlns:a16="http://schemas.microsoft.com/office/drawing/2014/main" id="{E3825B16-63FF-49BE-97F7-A4EA3F8DB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re 1">
            <a:extLst>
              <a:ext uri="{FF2B5EF4-FFF2-40B4-BE49-F238E27FC236}">
                <a16:creationId xmlns:a16="http://schemas.microsoft.com/office/drawing/2014/main" id="{1F4B01FC-FA1F-455D-B094-4A866F0C2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388" y="9525"/>
            <a:ext cx="848995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MODEL FOR ADIPOSE TISSUE MACROPHAGE POLARIZATION AND ITS FUNCTION IN ADIPOSE TISSUE WITH PROGRESSIVE OBESITY</a:t>
            </a:r>
            <a:endParaRPr lang="fr-FR" altLang="fr-FR" sz="2000">
              <a:solidFill>
                <a:schemeClr val="tx1"/>
              </a:solidFill>
            </a:endParaRPr>
          </a:p>
        </p:txBody>
      </p:sp>
      <p:pic>
        <p:nvPicPr>
          <p:cNvPr id="9220" name="Image 4" descr="legende.png">
            <a:extLst>
              <a:ext uri="{FF2B5EF4-FFF2-40B4-BE49-F238E27FC236}">
                <a16:creationId xmlns:a16="http://schemas.microsoft.com/office/drawing/2014/main" id="{241F91E8-CF40-457C-92B5-8CAD1A5A6D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8" y="4170363"/>
            <a:ext cx="2671762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ZoneTexte 21">
            <a:extLst>
              <a:ext uri="{FF2B5EF4-FFF2-40B4-BE49-F238E27FC236}">
                <a16:creationId xmlns:a16="http://schemas.microsoft.com/office/drawing/2014/main" id="{B87EBA18-746D-4E3C-92C8-4C4C7D03B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7138" y="4143375"/>
            <a:ext cx="78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300" b="1" i="1">
                <a:solidFill>
                  <a:srgbClr val="C00000"/>
                </a:solidFill>
              </a:rPr>
              <a:t>Legend</a:t>
            </a:r>
          </a:p>
        </p:txBody>
      </p:sp>
      <p:sp>
        <p:nvSpPr>
          <p:cNvPr id="9222" name="ZoneTexte 6">
            <a:extLst>
              <a:ext uri="{FF2B5EF4-FFF2-40B4-BE49-F238E27FC236}">
                <a16:creationId xmlns:a16="http://schemas.microsoft.com/office/drawing/2014/main" id="{28A84CF0-2F3F-4F84-9475-9803779C1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75" y="4405313"/>
            <a:ext cx="25209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850"/>
              </a:lnSpc>
            </a:pPr>
            <a:r>
              <a:rPr lang="fr-CA" altLang="fr-FR" sz="900" b="1"/>
              <a:t>ATM</a:t>
            </a:r>
            <a:r>
              <a:rPr lang="fr-CA" altLang="fr-FR" sz="900"/>
              <a:t> = adipose tissue macrophage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CLS</a:t>
            </a:r>
            <a:r>
              <a:rPr lang="fr-CA" altLang="fr-FR" sz="900"/>
              <a:t> = crownlike structures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DIO</a:t>
            </a:r>
            <a:r>
              <a:rPr lang="fr-CA" altLang="fr-FR" sz="900"/>
              <a:t> = diet-induced obesity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FFA</a:t>
            </a:r>
            <a:r>
              <a:rPr lang="fr-CA" altLang="fr-FR" sz="900"/>
              <a:t> = free fatty acids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IL</a:t>
            </a:r>
            <a:r>
              <a:rPr lang="fr-CA" altLang="fr-FR" sz="900"/>
              <a:t> = interleukin</a:t>
            </a:r>
          </a:p>
          <a:p>
            <a:pPr eaLnBrk="1" hangingPunct="1">
              <a:lnSpc>
                <a:spcPts val="850"/>
              </a:lnSpc>
            </a:pPr>
            <a:r>
              <a:rPr lang="es-ES" altLang="fr-FR" sz="900" b="1"/>
              <a:t>iNOS</a:t>
            </a:r>
            <a:r>
              <a:rPr lang="es-ES" altLang="fr-FR" sz="900"/>
              <a:t> = inducible nitric oxide synthase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JNK</a:t>
            </a:r>
            <a:r>
              <a:rPr lang="fr-CA" altLang="fr-FR" sz="900"/>
              <a:t> = C-jun N-terminal kinase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MCP-1</a:t>
            </a:r>
            <a:r>
              <a:rPr lang="fr-CA" altLang="fr-FR" sz="900"/>
              <a:t> = monocyte chemoattractant protein-1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NF-</a:t>
            </a:r>
            <a:r>
              <a:rPr lang="el-GR" altLang="fr-FR" sz="900" b="1"/>
              <a:t>κ</a:t>
            </a:r>
            <a:r>
              <a:rPr lang="fr-CA" altLang="fr-FR" sz="900" b="1"/>
              <a:t>B </a:t>
            </a:r>
            <a:r>
              <a:rPr lang="fr-CA" altLang="fr-FR" sz="900"/>
              <a:t>= nuclear factor-</a:t>
            </a:r>
            <a:r>
              <a:rPr lang="az-Cyrl-AZ" altLang="fr-FR" sz="900"/>
              <a:t>к</a:t>
            </a:r>
            <a:r>
              <a:rPr lang="fr-CA" altLang="fr-FR" sz="900"/>
              <a:t>B</a:t>
            </a:r>
          </a:p>
          <a:p>
            <a:pPr eaLnBrk="1" hangingPunct="1">
              <a:lnSpc>
                <a:spcPts val="850"/>
              </a:lnSpc>
            </a:pPr>
            <a:r>
              <a:rPr lang="fr-CA" altLang="fr-FR" sz="900" b="1"/>
              <a:t>NO</a:t>
            </a:r>
            <a:r>
              <a:rPr lang="fr-CA" altLang="fr-FR" sz="900"/>
              <a:t> = nitric oxide</a:t>
            </a:r>
          </a:p>
          <a:p>
            <a:pPr eaLnBrk="1" hangingPunct="1">
              <a:lnSpc>
                <a:spcPts val="850"/>
              </a:lnSpc>
            </a:pPr>
            <a:r>
              <a:rPr lang="pt-BR" altLang="fr-FR" sz="900" b="1"/>
              <a:t>TNF-α</a:t>
            </a:r>
            <a:r>
              <a:rPr lang="pt-BR" altLang="fr-FR" sz="900"/>
              <a:t> = tumor necrosis factor-α</a:t>
            </a:r>
            <a:endParaRPr lang="fr-CA" altLang="fr-FR" sz="90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F4B1C02-42E5-492E-BD28-D05F06ED6A97}"/>
              </a:ext>
            </a:extLst>
          </p:cNvPr>
          <p:cNvSpPr txBox="1"/>
          <p:nvPr/>
        </p:nvSpPr>
        <p:spPr>
          <a:xfrm>
            <a:off x="2760663" y="2832100"/>
            <a:ext cx="639762" cy="401638"/>
          </a:xfrm>
          <a:prstGeom prst="rect">
            <a:avLst/>
          </a:prstGeom>
          <a:noFill/>
          <a:effectLst>
            <a:outerShdw blurRad="12700" dist="50800" dir="2700000" algn="tl" rotWithShape="0">
              <a:schemeClr val="bg2"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2000" b="1" dirty="0">
                <a:latin typeface="Arial" charset="0"/>
              </a:rPr>
              <a:t>DIO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EF39E0D-75D8-45C9-850E-071571E34860}"/>
              </a:ext>
            </a:extLst>
          </p:cNvPr>
          <p:cNvSpPr txBox="1"/>
          <p:nvPr/>
        </p:nvSpPr>
        <p:spPr>
          <a:xfrm>
            <a:off x="5164138" y="2824163"/>
            <a:ext cx="639762" cy="400050"/>
          </a:xfrm>
          <a:prstGeom prst="rect">
            <a:avLst/>
          </a:prstGeom>
          <a:noFill/>
          <a:effectLst>
            <a:outerShdw blurRad="12700" dist="50800" dir="2700000" algn="tl" rotWithShape="0">
              <a:schemeClr val="bg2">
                <a:alpha val="40000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CA" sz="2000" b="1" dirty="0">
                <a:latin typeface="Arial" charset="0"/>
              </a:rPr>
              <a:t>DIO</a:t>
            </a:r>
          </a:p>
        </p:txBody>
      </p:sp>
      <p:grpSp>
        <p:nvGrpSpPr>
          <p:cNvPr id="2" name="Group 33">
            <a:extLst>
              <a:ext uri="{FF2B5EF4-FFF2-40B4-BE49-F238E27FC236}">
                <a16:creationId xmlns:a16="http://schemas.microsoft.com/office/drawing/2014/main" id="{B3F8B3B5-97A4-41E7-B5A4-511B5C34B548}"/>
              </a:ext>
            </a:extLst>
          </p:cNvPr>
          <p:cNvGrpSpPr>
            <a:grpSpLocks/>
          </p:cNvGrpSpPr>
          <p:nvPr/>
        </p:nvGrpSpPr>
        <p:grpSpPr bwMode="auto">
          <a:xfrm>
            <a:off x="733425" y="1384300"/>
            <a:ext cx="2270125" cy="439738"/>
            <a:chOff x="2229" y="714"/>
            <a:chExt cx="916" cy="511"/>
          </a:xfrm>
        </p:grpSpPr>
        <p:sp>
          <p:nvSpPr>
            <p:cNvPr id="9257" name="Rectangle 34">
              <a:extLst>
                <a:ext uri="{FF2B5EF4-FFF2-40B4-BE49-F238E27FC236}">
                  <a16:creationId xmlns:a16="http://schemas.microsoft.com/office/drawing/2014/main" id="{670983DB-2F19-497E-B675-18F211E788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400" b="1"/>
                <a:t>Leanness</a:t>
              </a:r>
            </a:p>
            <a:p>
              <a:pPr algn="ctr" eaLnBrk="1" hangingPunct="1"/>
              <a:r>
                <a:rPr lang="en-US" altLang="fr-FR" sz="1400" b="1"/>
                <a:t> Insulin-sensitive</a:t>
              </a:r>
            </a:p>
          </p:txBody>
        </p:sp>
        <p:sp>
          <p:nvSpPr>
            <p:cNvPr id="9258" name="Rectangle 35">
              <a:extLst>
                <a:ext uri="{FF2B5EF4-FFF2-40B4-BE49-F238E27FC236}">
                  <a16:creationId xmlns:a16="http://schemas.microsoft.com/office/drawing/2014/main" id="{37EF4D8D-35DA-4DE2-A4DA-16EE358AC2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3" name="Group 33">
            <a:extLst>
              <a:ext uri="{FF2B5EF4-FFF2-40B4-BE49-F238E27FC236}">
                <a16:creationId xmlns:a16="http://schemas.microsoft.com/office/drawing/2014/main" id="{84B661F2-1F8A-4124-910C-78A3652B5C9D}"/>
              </a:ext>
            </a:extLst>
          </p:cNvPr>
          <p:cNvGrpSpPr>
            <a:grpSpLocks/>
          </p:cNvGrpSpPr>
          <p:nvPr/>
        </p:nvGrpSpPr>
        <p:grpSpPr bwMode="auto">
          <a:xfrm>
            <a:off x="3108325" y="1376363"/>
            <a:ext cx="2270125" cy="447675"/>
            <a:chOff x="2229" y="705"/>
            <a:chExt cx="916" cy="520"/>
          </a:xfrm>
        </p:grpSpPr>
        <p:sp>
          <p:nvSpPr>
            <p:cNvPr id="9255" name="Rectangle 34">
              <a:extLst>
                <a:ext uri="{FF2B5EF4-FFF2-40B4-BE49-F238E27FC236}">
                  <a16:creationId xmlns:a16="http://schemas.microsoft.com/office/drawing/2014/main" id="{F238240C-1B38-4B8C-BC53-202C68A60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400" b="1"/>
                <a:t>Mild Obesity</a:t>
              </a:r>
            </a:p>
            <a:p>
              <a:pPr algn="ctr" eaLnBrk="1" hangingPunct="1"/>
              <a:r>
                <a:rPr lang="en-US" altLang="fr-FR" sz="1400" b="1"/>
                <a:t> Insulin-sensitive</a:t>
              </a:r>
            </a:p>
          </p:txBody>
        </p:sp>
        <p:sp>
          <p:nvSpPr>
            <p:cNvPr id="9256" name="Rectangle 35">
              <a:extLst>
                <a:ext uri="{FF2B5EF4-FFF2-40B4-BE49-F238E27FC236}">
                  <a16:creationId xmlns:a16="http://schemas.microsoft.com/office/drawing/2014/main" id="{06FD3AB1-9C13-4FC8-B949-563C03C69C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05"/>
              <a:ext cx="42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grpSp>
        <p:nvGrpSpPr>
          <p:cNvPr id="4" name="Group 33">
            <a:extLst>
              <a:ext uri="{FF2B5EF4-FFF2-40B4-BE49-F238E27FC236}">
                <a16:creationId xmlns:a16="http://schemas.microsoft.com/office/drawing/2014/main" id="{1C82B784-966D-4B3A-BA9C-A1FBEA060B21}"/>
              </a:ext>
            </a:extLst>
          </p:cNvPr>
          <p:cNvGrpSpPr>
            <a:grpSpLocks/>
          </p:cNvGrpSpPr>
          <p:nvPr/>
        </p:nvGrpSpPr>
        <p:grpSpPr bwMode="auto">
          <a:xfrm>
            <a:off x="5475288" y="1384300"/>
            <a:ext cx="3201987" cy="439738"/>
            <a:chOff x="2229" y="714"/>
            <a:chExt cx="916" cy="511"/>
          </a:xfrm>
        </p:grpSpPr>
        <p:sp>
          <p:nvSpPr>
            <p:cNvPr id="9253" name="Rectangle 34">
              <a:extLst>
                <a:ext uri="{FF2B5EF4-FFF2-40B4-BE49-F238E27FC236}">
                  <a16:creationId xmlns:a16="http://schemas.microsoft.com/office/drawing/2014/main" id="{F30DCA60-96B5-4E8A-B9B4-44FCE449F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3" y="714"/>
              <a:ext cx="912" cy="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marL="3175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400" b="1"/>
                <a:t>Severe Obesity</a:t>
              </a:r>
            </a:p>
            <a:p>
              <a:pPr algn="ctr" eaLnBrk="1" hangingPunct="1"/>
              <a:r>
                <a:rPr lang="en-US" altLang="fr-FR" sz="1400" b="1"/>
                <a:t> Insulin-resistant</a:t>
              </a:r>
            </a:p>
          </p:txBody>
        </p:sp>
        <p:sp>
          <p:nvSpPr>
            <p:cNvPr id="9254" name="Rectangle 35">
              <a:extLst>
                <a:ext uri="{FF2B5EF4-FFF2-40B4-BE49-F238E27FC236}">
                  <a16:creationId xmlns:a16="http://schemas.microsoft.com/office/drawing/2014/main" id="{F41837F3-BF4C-4E3F-9D1D-2995A97EA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9" y="715"/>
              <a:ext cx="30" cy="51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fr-FR" altLang="fr-FR" sz="1000" b="1"/>
            </a:p>
          </p:txBody>
        </p:sp>
      </p:grpSp>
      <p:sp>
        <p:nvSpPr>
          <p:cNvPr id="9228" name="Rectangle 37">
            <a:extLst>
              <a:ext uri="{FF2B5EF4-FFF2-40B4-BE49-F238E27FC236}">
                <a16:creationId xmlns:a16="http://schemas.microsoft.com/office/drawing/2014/main" id="{98E687FC-061D-43CC-A472-89ECB45D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3175" y="6275388"/>
            <a:ext cx="3827463" cy="433387"/>
          </a:xfrm>
          <a:prstGeom prst="rect">
            <a:avLst/>
          </a:prstGeom>
          <a:solidFill>
            <a:srgbClr val="D8ECEA">
              <a:alpha val="89018"/>
            </a:srgbClr>
          </a:solidFill>
          <a:ln w="9525">
            <a:miter lim="800000"/>
            <a:headEnd/>
            <a:tailEnd/>
          </a:ln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  <a:contourClr>
              <a:srgbClr val="D8ECEA"/>
            </a:contourClr>
          </a:sp3d>
        </p:spPr>
        <p:txBody>
          <a:bodyPr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/>
              <a:t>Adapted from Lumeng CN et al. J Clin Invest 2007; 117: 175-84</a:t>
            </a:r>
          </a:p>
          <a:p>
            <a:pPr eaLnBrk="1" hangingPunct="1"/>
            <a:r>
              <a:rPr lang="fr-CA" altLang="fr-FR" sz="1000"/>
              <a:t>Reproduced with permission</a:t>
            </a:r>
          </a:p>
        </p:txBody>
      </p:sp>
      <p:sp>
        <p:nvSpPr>
          <p:cNvPr id="9229" name="ZoneTexte 19">
            <a:extLst>
              <a:ext uri="{FF2B5EF4-FFF2-40B4-BE49-F238E27FC236}">
                <a16:creationId xmlns:a16="http://schemas.microsoft.com/office/drawing/2014/main" id="{90D109B4-7D56-4355-BF73-6FE43D61A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5675" y="4051300"/>
            <a:ext cx="11572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FFA</a:t>
            </a:r>
          </a:p>
          <a:p>
            <a:pPr eaLnBrk="1" hangingPunct="1"/>
            <a:r>
              <a:rPr lang="fr-CA" altLang="fr-FR" sz="1000" b="1"/>
              <a:t>Inflammatory</a:t>
            </a:r>
          </a:p>
          <a:p>
            <a:pPr eaLnBrk="1" hangingPunct="1"/>
            <a:r>
              <a:rPr lang="fr-CA" altLang="fr-FR" sz="1000" b="1"/>
              <a:t>adipo-cytokines</a:t>
            </a:r>
          </a:p>
        </p:txBody>
      </p:sp>
      <p:sp>
        <p:nvSpPr>
          <p:cNvPr id="21" name="Rectangle à coins arrondis 20">
            <a:extLst>
              <a:ext uri="{FF2B5EF4-FFF2-40B4-BE49-F238E27FC236}">
                <a16:creationId xmlns:a16="http://schemas.microsoft.com/office/drawing/2014/main" id="{744890E3-FD5F-407F-B499-819C3E06610E}"/>
              </a:ext>
            </a:extLst>
          </p:cNvPr>
          <p:cNvSpPr/>
          <p:nvPr/>
        </p:nvSpPr>
        <p:spPr>
          <a:xfrm>
            <a:off x="735013" y="4338638"/>
            <a:ext cx="2124075" cy="457200"/>
          </a:xfrm>
          <a:prstGeom prst="roundRect">
            <a:avLst>
              <a:gd name="adj" fmla="val 8785"/>
            </a:avLst>
          </a:prstGeom>
          <a:solidFill>
            <a:schemeClr val="bg2">
              <a:alpha val="1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fr-CA" sz="1050" b="1" dirty="0">
                <a:solidFill>
                  <a:schemeClr val="tx1"/>
                </a:solidFill>
              </a:rPr>
              <a:t>Arginase: </a:t>
            </a:r>
            <a:r>
              <a:rPr lang="fr-CA" sz="1050" b="1" dirty="0" err="1">
                <a:solidFill>
                  <a:schemeClr val="tx1"/>
                </a:solidFill>
              </a:rPr>
              <a:t>less</a:t>
            </a:r>
            <a:r>
              <a:rPr lang="fr-CA" sz="1050" b="1" dirty="0">
                <a:solidFill>
                  <a:schemeClr val="tx1"/>
                </a:solidFill>
              </a:rPr>
              <a:t> NO production</a:t>
            </a:r>
          </a:p>
          <a:p>
            <a:pPr>
              <a:defRPr/>
            </a:pPr>
            <a:r>
              <a:rPr lang="fr-CA" sz="1050" b="1" dirty="0">
                <a:solidFill>
                  <a:schemeClr val="tx1"/>
                </a:solidFill>
              </a:rPr>
              <a:t>IL-10: anti-</a:t>
            </a:r>
            <a:r>
              <a:rPr lang="fr-CA" sz="1050" b="1" dirty="0" err="1">
                <a:solidFill>
                  <a:schemeClr val="tx1"/>
                </a:solidFill>
              </a:rPr>
              <a:t>inflammatory</a:t>
            </a: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22" name="Rectangle à coins arrondis 21">
            <a:extLst>
              <a:ext uri="{FF2B5EF4-FFF2-40B4-BE49-F238E27FC236}">
                <a16:creationId xmlns:a16="http://schemas.microsoft.com/office/drawing/2014/main" id="{63E816A0-D647-461F-9691-51BF6EA9D3F4}"/>
              </a:ext>
            </a:extLst>
          </p:cNvPr>
          <p:cNvSpPr/>
          <p:nvPr/>
        </p:nvSpPr>
        <p:spPr>
          <a:xfrm>
            <a:off x="735013" y="4867275"/>
            <a:ext cx="2779712" cy="879475"/>
          </a:xfrm>
          <a:prstGeom prst="roundRect">
            <a:avLst>
              <a:gd name="adj" fmla="val 8785"/>
            </a:avLst>
          </a:prstGeom>
          <a:solidFill>
            <a:schemeClr val="bg2">
              <a:alpha val="1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fr-CA" sz="1050" b="1" dirty="0">
              <a:solidFill>
                <a:schemeClr val="tx1"/>
              </a:solidFill>
            </a:endParaRPr>
          </a:p>
        </p:txBody>
      </p:sp>
      <p:sp>
        <p:nvSpPr>
          <p:cNvPr id="9232" name="ZoneTexte 22">
            <a:extLst>
              <a:ext uri="{FF2B5EF4-FFF2-40B4-BE49-F238E27FC236}">
                <a16:creationId xmlns:a16="http://schemas.microsoft.com/office/drawing/2014/main" id="{AEB9BE78-3731-4628-BB7A-6AD12CC87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4997450"/>
            <a:ext cx="1127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/>
              <a:t>M2 ATM</a:t>
            </a:r>
          </a:p>
          <a:p>
            <a:pPr eaLnBrk="1" hangingPunct="1"/>
            <a:r>
              <a:rPr lang="fr-CA" altLang="fr-FR" sz="900"/>
              <a:t>CX3CR1</a:t>
            </a:r>
            <a:r>
              <a:rPr lang="fr-CA" altLang="fr-FR" sz="900" baseline="30000"/>
              <a:t>high</a:t>
            </a:r>
            <a:r>
              <a:rPr lang="fr-CA" altLang="fr-FR" sz="900"/>
              <a:t>CCR2</a:t>
            </a:r>
            <a:r>
              <a:rPr lang="fr-CA" altLang="fr-FR" sz="900" baseline="30000"/>
              <a:t>-</a:t>
            </a:r>
          </a:p>
        </p:txBody>
      </p:sp>
      <p:sp>
        <p:nvSpPr>
          <p:cNvPr id="9233" name="ZoneTexte 23">
            <a:extLst>
              <a:ext uri="{FF2B5EF4-FFF2-40B4-BE49-F238E27FC236}">
                <a16:creationId xmlns:a16="http://schemas.microsoft.com/office/drawing/2014/main" id="{FCC36883-EB01-49CF-94F5-16FD8A849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088" y="5365750"/>
            <a:ext cx="1116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/>
              <a:t>M1 ATM</a:t>
            </a:r>
          </a:p>
          <a:p>
            <a:pPr eaLnBrk="1" hangingPunct="1"/>
            <a:r>
              <a:rPr lang="fr-CA" altLang="fr-FR" sz="900"/>
              <a:t>CX3CR1</a:t>
            </a:r>
            <a:r>
              <a:rPr lang="fr-CA" altLang="fr-FR" sz="900" baseline="30000"/>
              <a:t>low</a:t>
            </a:r>
            <a:r>
              <a:rPr lang="fr-CA" altLang="fr-FR" sz="900"/>
              <a:t>CCR2</a:t>
            </a:r>
            <a:r>
              <a:rPr lang="fr-CA" altLang="fr-FR" sz="900" baseline="30000"/>
              <a:t>+</a:t>
            </a:r>
          </a:p>
        </p:txBody>
      </p:sp>
      <p:pic>
        <p:nvPicPr>
          <p:cNvPr id="9234" name="Image 24" descr="marque_bleue.png">
            <a:extLst>
              <a:ext uri="{FF2B5EF4-FFF2-40B4-BE49-F238E27FC236}">
                <a16:creationId xmlns:a16="http://schemas.microsoft.com/office/drawing/2014/main" id="{C907D548-AF0E-4F74-96DD-1439162F51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073650"/>
            <a:ext cx="222250" cy="9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5" name="Image 25" descr="marque_rouge.png">
            <a:extLst>
              <a:ext uri="{FF2B5EF4-FFF2-40B4-BE49-F238E27FC236}">
                <a16:creationId xmlns:a16="http://schemas.microsoft.com/office/drawing/2014/main" id="{F5FA7D02-22FB-41FA-9838-EB0AC75BF1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441950"/>
            <a:ext cx="220663" cy="9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6" name="ZoneTexte 26">
            <a:extLst>
              <a:ext uri="{FF2B5EF4-FFF2-40B4-BE49-F238E27FC236}">
                <a16:creationId xmlns:a16="http://schemas.microsoft.com/office/drawing/2014/main" id="{ABB959EA-41CE-421F-BAE0-DE420EA01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200" y="4997450"/>
            <a:ext cx="128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Tissue repair</a:t>
            </a:r>
          </a:p>
          <a:p>
            <a:pPr eaLnBrk="1" hangingPunct="1"/>
            <a:r>
              <a:rPr lang="fr-CA" altLang="fr-FR" sz="900" b="1"/>
              <a:t>Less NO production</a:t>
            </a:r>
          </a:p>
        </p:txBody>
      </p:sp>
      <p:sp>
        <p:nvSpPr>
          <p:cNvPr id="9237" name="ZoneTexte 27">
            <a:extLst>
              <a:ext uri="{FF2B5EF4-FFF2-40B4-BE49-F238E27FC236}">
                <a16:creationId xmlns:a16="http://schemas.microsoft.com/office/drawing/2014/main" id="{DE8EF48A-60C2-4B56-8086-3785F7F12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1850" y="5365750"/>
            <a:ext cx="13001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900" b="1"/>
              <a:t>Pro-inflammatory</a:t>
            </a:r>
          </a:p>
          <a:p>
            <a:pPr eaLnBrk="1" hangingPunct="1"/>
            <a:r>
              <a:rPr lang="fr-CA" altLang="fr-FR" sz="900" b="1"/>
              <a:t>More NO production</a:t>
            </a:r>
          </a:p>
        </p:txBody>
      </p:sp>
      <p:grpSp>
        <p:nvGrpSpPr>
          <p:cNvPr id="9238" name="Groupe 23">
            <a:extLst>
              <a:ext uri="{FF2B5EF4-FFF2-40B4-BE49-F238E27FC236}">
                <a16:creationId xmlns:a16="http://schemas.microsoft.com/office/drawing/2014/main" id="{8DF5F914-A48C-431B-83A9-AF8B48492917}"/>
              </a:ext>
            </a:extLst>
          </p:cNvPr>
          <p:cNvGrpSpPr>
            <a:grpSpLocks/>
          </p:cNvGrpSpPr>
          <p:nvPr/>
        </p:nvGrpSpPr>
        <p:grpSpPr bwMode="auto">
          <a:xfrm>
            <a:off x="1174750" y="2227263"/>
            <a:ext cx="1027113" cy="427037"/>
            <a:chOff x="2161257" y="2366683"/>
            <a:chExt cx="1026807" cy="382028"/>
          </a:xfrm>
        </p:grpSpPr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03C43032-85C3-4DB5-8EC6-3FB8418D6934}"/>
                </a:ext>
              </a:extLst>
            </p:cNvPr>
            <p:cNvSpPr/>
            <p:nvPr/>
          </p:nvSpPr>
          <p:spPr>
            <a:xfrm>
              <a:off x="2161257" y="2366683"/>
              <a:ext cx="1022045" cy="382028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8900">
                <a:defRPr/>
              </a:pPr>
              <a:r>
                <a:rPr lang="fr-CA" sz="950" b="1" normalizeH="1" dirty="0">
                  <a:solidFill>
                    <a:schemeClr val="tx1"/>
                  </a:solidFill>
                </a:rPr>
                <a:t>↑</a:t>
              </a:r>
              <a:r>
                <a:rPr lang="fr-CA" sz="1050" b="1" dirty="0">
                  <a:solidFill>
                    <a:schemeClr val="tx1"/>
                  </a:solidFill>
                </a:rPr>
                <a:t>Arginase</a:t>
              </a:r>
            </a:p>
            <a:p>
              <a:pPr marL="88900">
                <a:defRPr/>
              </a:pPr>
              <a:r>
                <a:rPr lang="fr-CA" sz="950" b="1" normalizeH="1" dirty="0">
                  <a:solidFill>
                    <a:schemeClr val="tx1"/>
                  </a:solidFill>
                </a:rPr>
                <a:t>↑</a:t>
              </a:r>
              <a:r>
                <a:rPr lang="fr-CA" sz="1050" b="1" normalizeH="1" dirty="0">
                  <a:solidFill>
                    <a:schemeClr val="tx1"/>
                  </a:solidFill>
                </a:rPr>
                <a:t> </a:t>
              </a:r>
              <a:r>
                <a:rPr lang="fr-CA" sz="1050" b="1" dirty="0">
                  <a:solidFill>
                    <a:schemeClr val="tx1"/>
                  </a:solidFill>
                </a:rPr>
                <a:t>IL-10</a:t>
              </a:r>
              <a:endParaRPr lang="fr-CA" sz="1050" b="1" dirty="0">
                <a:solidFill>
                  <a:srgbClr val="C00000"/>
                </a:solidFill>
              </a:endParaRPr>
            </a:p>
          </p:txBody>
        </p:sp>
        <p:pic>
          <p:nvPicPr>
            <p:cNvPr id="9252" name="Image 22" descr="triangle.png">
              <a:extLst>
                <a:ext uri="{FF2B5EF4-FFF2-40B4-BE49-F238E27FC236}">
                  <a16:creationId xmlns:a16="http://schemas.microsoft.com/office/drawing/2014/main" id="{56E29DEC-DC74-4478-A68B-B14224FFCF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700000">
              <a:off x="3048497" y="2666617"/>
              <a:ext cx="139567" cy="68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ZoneTexte 32">
            <a:extLst>
              <a:ext uri="{FF2B5EF4-FFF2-40B4-BE49-F238E27FC236}">
                <a16:creationId xmlns:a16="http://schemas.microsoft.com/office/drawing/2014/main" id="{18EA254D-A46C-426E-8464-9E9968219310}"/>
              </a:ext>
            </a:extLst>
          </p:cNvPr>
          <p:cNvSpPr txBox="1"/>
          <p:nvPr/>
        </p:nvSpPr>
        <p:spPr>
          <a:xfrm>
            <a:off x="3111500" y="2689225"/>
            <a:ext cx="8842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88900">
              <a:defRPr/>
            </a:pPr>
            <a:r>
              <a:rPr lang="fr-CA" sz="950" b="1" normalizeH="1" dirty="0">
                <a:latin typeface="Arial" charset="0"/>
              </a:rPr>
              <a:t>↑</a:t>
            </a:r>
            <a:r>
              <a:rPr lang="fr-CA" sz="1000" b="1" dirty="0">
                <a:latin typeface="Arial" charset="0"/>
              </a:rPr>
              <a:t>Arginase</a:t>
            </a:r>
          </a:p>
          <a:p>
            <a:pPr marL="88900">
              <a:defRPr/>
            </a:pPr>
            <a:r>
              <a:rPr lang="fr-CA" sz="950" b="1" normalizeH="1" dirty="0">
                <a:latin typeface="Arial" charset="0"/>
              </a:rPr>
              <a:t>↑ </a:t>
            </a:r>
            <a:r>
              <a:rPr lang="fr-CA" sz="1000" b="1" dirty="0">
                <a:latin typeface="Arial" charset="0"/>
              </a:rPr>
              <a:t>IL-10</a:t>
            </a:r>
            <a:endParaRPr lang="fr-CA" sz="10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9240" name="ZoneTexte 34">
            <a:extLst>
              <a:ext uri="{FF2B5EF4-FFF2-40B4-BE49-F238E27FC236}">
                <a16:creationId xmlns:a16="http://schemas.microsoft.com/office/drawing/2014/main" id="{DBD83C52-0A79-4E5C-92EB-626EC8396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1013" y="3952875"/>
            <a:ext cx="6064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CCR2</a:t>
            </a:r>
            <a:r>
              <a:rPr lang="fr-CA" altLang="fr-FR" sz="1000" b="1" baseline="30000"/>
              <a:t>+</a:t>
            </a:r>
          </a:p>
        </p:txBody>
      </p:sp>
      <p:sp>
        <p:nvSpPr>
          <p:cNvPr id="9241" name="ZoneTexte 35">
            <a:extLst>
              <a:ext uri="{FF2B5EF4-FFF2-40B4-BE49-F238E27FC236}">
                <a16:creationId xmlns:a16="http://schemas.microsoft.com/office/drawing/2014/main" id="{634691ED-E9A5-4878-9018-1D89BA347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963" y="3917950"/>
            <a:ext cx="584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CA" altLang="fr-FR" sz="1000" b="1"/>
              <a:t>MCP-1</a:t>
            </a:r>
            <a:endParaRPr lang="fr-CA" altLang="fr-FR" sz="1000" b="1" baseline="3000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9F2643A-56F7-4C43-B319-657A536DDFBF}"/>
              </a:ext>
            </a:extLst>
          </p:cNvPr>
          <p:cNvSpPr txBox="1"/>
          <p:nvPr/>
        </p:nvSpPr>
        <p:spPr>
          <a:xfrm>
            <a:off x="6535738" y="2536825"/>
            <a:ext cx="852487" cy="415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CA" sz="1050" b="1" dirty="0" err="1">
                <a:latin typeface="Arial" charset="0"/>
              </a:rPr>
              <a:t>Insulin</a:t>
            </a:r>
            <a:endParaRPr lang="fr-CA" sz="1050" b="1" dirty="0">
              <a:latin typeface="Arial" charset="0"/>
            </a:endParaRPr>
          </a:p>
          <a:p>
            <a:pPr algn="ctr">
              <a:defRPr/>
            </a:pPr>
            <a:r>
              <a:rPr lang="fr-CA" sz="1050" b="1" dirty="0" err="1">
                <a:latin typeface="Arial" charset="0"/>
              </a:rPr>
              <a:t>resistance</a:t>
            </a:r>
            <a:endParaRPr lang="fr-CA" sz="1050" b="1" dirty="0">
              <a:latin typeface="Arial" charset="0"/>
            </a:endParaRPr>
          </a:p>
        </p:txBody>
      </p:sp>
      <p:sp>
        <p:nvSpPr>
          <p:cNvPr id="9243" name="ZoneTexte 39">
            <a:extLst>
              <a:ext uri="{FF2B5EF4-FFF2-40B4-BE49-F238E27FC236}">
                <a16:creationId xmlns:a16="http://schemas.microsoft.com/office/drawing/2014/main" id="{EE6C570E-98D4-4B53-A541-6E42781E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9738" y="2025650"/>
            <a:ext cx="4397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000" b="1"/>
              <a:t>CLS</a:t>
            </a:r>
          </a:p>
        </p:txBody>
      </p:sp>
      <p:sp>
        <p:nvSpPr>
          <p:cNvPr id="9244" name="ZoneTexte 40">
            <a:extLst>
              <a:ext uri="{FF2B5EF4-FFF2-40B4-BE49-F238E27FC236}">
                <a16:creationId xmlns:a16="http://schemas.microsoft.com/office/drawing/2014/main" id="{84E4B833-BAD6-4F4D-AB9B-318E0602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9363" y="3190875"/>
            <a:ext cx="6016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CA" altLang="fr-FR" sz="1100" b="1"/>
              <a:t>JNK</a:t>
            </a:r>
          </a:p>
          <a:p>
            <a:pPr algn="ctr" eaLnBrk="1" hangingPunct="1"/>
            <a:r>
              <a:rPr lang="fr-CA" altLang="fr-FR" sz="1100" b="1"/>
              <a:t>NF-</a:t>
            </a:r>
            <a:r>
              <a:rPr lang="el-GR" altLang="fr-FR" sz="1100" b="1"/>
              <a:t>κ</a:t>
            </a:r>
            <a:r>
              <a:rPr lang="fr-CA" altLang="fr-FR" sz="1100" b="1"/>
              <a:t>B</a:t>
            </a:r>
          </a:p>
        </p:txBody>
      </p:sp>
      <p:grpSp>
        <p:nvGrpSpPr>
          <p:cNvPr id="9245" name="Groupe 23">
            <a:extLst>
              <a:ext uri="{FF2B5EF4-FFF2-40B4-BE49-F238E27FC236}">
                <a16:creationId xmlns:a16="http://schemas.microsoft.com/office/drawing/2014/main" id="{2567B8D3-079D-415D-9BDD-F53325368869}"/>
              </a:ext>
            </a:extLst>
          </p:cNvPr>
          <p:cNvGrpSpPr>
            <a:grpSpLocks/>
          </p:cNvGrpSpPr>
          <p:nvPr/>
        </p:nvGrpSpPr>
        <p:grpSpPr bwMode="auto">
          <a:xfrm>
            <a:off x="4240213" y="1868488"/>
            <a:ext cx="852487" cy="644525"/>
            <a:chOff x="2161258" y="2366684"/>
            <a:chExt cx="851288" cy="645702"/>
          </a:xfrm>
        </p:grpSpPr>
        <p:sp>
          <p:nvSpPr>
            <p:cNvPr id="43" name="Cube 42">
              <a:extLst>
                <a:ext uri="{FF2B5EF4-FFF2-40B4-BE49-F238E27FC236}">
                  <a16:creationId xmlns:a16="http://schemas.microsoft.com/office/drawing/2014/main" id="{25A9583A-003D-4F62-A665-A293F4AEDA04}"/>
                </a:ext>
              </a:extLst>
            </p:cNvPr>
            <p:cNvSpPr/>
            <p:nvPr/>
          </p:nvSpPr>
          <p:spPr>
            <a:xfrm>
              <a:off x="2161258" y="2366684"/>
              <a:ext cx="851288" cy="632979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88900">
                <a:lnSpc>
                  <a:spcPts val="1100"/>
                </a:lnSpc>
                <a:defRPr/>
              </a:pPr>
              <a:r>
                <a:rPr lang="fr-CA" sz="950" b="1" normalizeH="1" dirty="0">
                  <a:solidFill>
                    <a:schemeClr val="tx1"/>
                  </a:solidFill>
                </a:rPr>
                <a:t>↑</a:t>
              </a:r>
              <a:r>
                <a:rPr lang="fr-CA" sz="1000" b="1" normalizeH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 err="1">
                  <a:solidFill>
                    <a:schemeClr val="tx1"/>
                  </a:solidFill>
                </a:rPr>
                <a:t>iNOS</a:t>
              </a:r>
              <a:endParaRPr lang="fr-CA" sz="1000" b="1" dirty="0">
                <a:solidFill>
                  <a:schemeClr val="tx1"/>
                </a:solidFill>
              </a:endParaRPr>
            </a:p>
            <a:p>
              <a:pPr marL="88900">
                <a:lnSpc>
                  <a:spcPts val="1100"/>
                </a:lnSpc>
                <a:defRPr/>
              </a:pPr>
              <a:r>
                <a:rPr lang="fr-CA" sz="950" b="1" normalizeH="1" dirty="0">
                  <a:solidFill>
                    <a:schemeClr val="tx1"/>
                  </a:solidFill>
                </a:rPr>
                <a:t>↑</a:t>
              </a:r>
              <a:r>
                <a:rPr lang="fr-CA" sz="1000" b="1" normalizeH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>
                  <a:solidFill>
                    <a:schemeClr val="tx1"/>
                  </a:solidFill>
                </a:rPr>
                <a:t>TNF-</a:t>
              </a:r>
              <a:r>
                <a:rPr lang="el-GR" sz="1000" b="1" dirty="0">
                  <a:solidFill>
                    <a:schemeClr val="tx1"/>
                  </a:solidFill>
                </a:rPr>
                <a:t>α</a:t>
              </a:r>
              <a:endParaRPr lang="fr-CA" sz="1000" b="1" dirty="0">
                <a:solidFill>
                  <a:schemeClr val="tx1"/>
                </a:solidFill>
              </a:endParaRPr>
            </a:p>
            <a:p>
              <a:pPr marL="88900">
                <a:lnSpc>
                  <a:spcPts val="1100"/>
                </a:lnSpc>
                <a:defRPr/>
              </a:pPr>
              <a:r>
                <a:rPr lang="fr-CA" sz="950" b="1" normalizeH="1" dirty="0">
                  <a:solidFill>
                    <a:schemeClr val="tx1"/>
                  </a:solidFill>
                </a:rPr>
                <a:t>↑</a:t>
              </a:r>
              <a:r>
                <a:rPr lang="fr-CA" sz="1000" b="1" normalizeH="1" dirty="0">
                  <a:solidFill>
                    <a:schemeClr val="tx1"/>
                  </a:solidFill>
                </a:rPr>
                <a:t> </a:t>
              </a:r>
              <a:r>
                <a:rPr lang="fr-CA" sz="1000" b="1" dirty="0">
                  <a:solidFill>
                    <a:schemeClr val="tx1"/>
                  </a:solidFill>
                </a:rPr>
                <a:t>IL-6</a:t>
              </a:r>
            </a:p>
            <a:p>
              <a:pPr marL="88900">
                <a:lnSpc>
                  <a:spcPts val="1100"/>
                </a:lnSpc>
                <a:defRPr/>
              </a:pPr>
              <a:r>
                <a:rPr lang="fr-CA" sz="950" b="1" normalizeH="1" dirty="0">
                  <a:solidFill>
                    <a:schemeClr val="tx1"/>
                  </a:solidFill>
                </a:rPr>
                <a:t>↓ </a:t>
              </a:r>
              <a:r>
                <a:rPr lang="fr-CA" sz="1000" b="1" dirty="0">
                  <a:solidFill>
                    <a:schemeClr val="tx1"/>
                  </a:solidFill>
                </a:rPr>
                <a:t>IL-10</a:t>
              </a:r>
            </a:p>
          </p:txBody>
        </p:sp>
        <p:pic>
          <p:nvPicPr>
            <p:cNvPr id="9250" name="Image 22" descr="triangle.png">
              <a:extLst>
                <a:ext uri="{FF2B5EF4-FFF2-40B4-BE49-F238E27FC236}">
                  <a16:creationId xmlns:a16="http://schemas.microsoft.com/office/drawing/2014/main" id="{059DBFE9-923A-4B7D-9016-7D0100E9D40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700000">
              <a:off x="2142571" y="2877481"/>
              <a:ext cx="181088" cy="88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46" name="Groupe 23">
            <a:extLst>
              <a:ext uri="{FF2B5EF4-FFF2-40B4-BE49-F238E27FC236}">
                <a16:creationId xmlns:a16="http://schemas.microsoft.com/office/drawing/2014/main" id="{5EB5AD7F-8039-4B61-831F-7CACB9A59136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339975"/>
            <a:ext cx="771525" cy="484188"/>
            <a:chOff x="2242246" y="2299593"/>
            <a:chExt cx="770302" cy="485045"/>
          </a:xfrm>
        </p:grpSpPr>
        <p:sp>
          <p:nvSpPr>
            <p:cNvPr id="46" name="Cube 45">
              <a:extLst>
                <a:ext uri="{FF2B5EF4-FFF2-40B4-BE49-F238E27FC236}">
                  <a16:creationId xmlns:a16="http://schemas.microsoft.com/office/drawing/2014/main" id="{6EF04297-1F4C-42F5-9F14-BD3C94320A65}"/>
                </a:ext>
              </a:extLst>
            </p:cNvPr>
            <p:cNvSpPr/>
            <p:nvPr/>
          </p:nvSpPr>
          <p:spPr>
            <a:xfrm>
              <a:off x="2242246" y="2299593"/>
              <a:ext cx="770302" cy="485045"/>
            </a:xfrm>
            <a:prstGeom prst="cube">
              <a:avLst>
                <a:gd name="adj" fmla="val 0"/>
              </a:avLst>
            </a:prstGeom>
            <a:solidFill>
              <a:schemeClr val="bg1"/>
            </a:solidFill>
            <a:ln w="63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100"/>
                </a:lnSpc>
                <a:defRPr/>
              </a:pPr>
              <a:r>
                <a:rPr lang="fr-CA" sz="850" b="1" normalizeH="1" dirty="0">
                  <a:solidFill>
                    <a:schemeClr val="tx1"/>
                  </a:solidFill>
                </a:rPr>
                <a:t>↑↑ </a:t>
              </a:r>
              <a:r>
                <a:rPr lang="fr-CA" sz="900" b="1" dirty="0" err="1">
                  <a:solidFill>
                    <a:schemeClr val="tx1"/>
                  </a:solidFill>
                </a:rPr>
                <a:t>iNOS</a:t>
              </a:r>
              <a:endParaRPr lang="fr-CA" sz="900" b="1" dirty="0">
                <a:solidFill>
                  <a:schemeClr val="tx1"/>
                </a:solidFill>
              </a:endParaRPr>
            </a:p>
            <a:p>
              <a:pPr>
                <a:lnSpc>
                  <a:spcPts val="1100"/>
                </a:lnSpc>
                <a:defRPr/>
              </a:pPr>
              <a:r>
                <a:rPr lang="fr-CA" sz="850" b="1" normalizeH="1" dirty="0">
                  <a:solidFill>
                    <a:schemeClr val="tx1"/>
                  </a:solidFill>
                </a:rPr>
                <a:t>↑↑ </a:t>
              </a:r>
              <a:r>
                <a:rPr lang="fr-CA" sz="900" b="1" dirty="0">
                  <a:solidFill>
                    <a:schemeClr val="tx1"/>
                  </a:solidFill>
                </a:rPr>
                <a:t>TNF-</a:t>
              </a:r>
              <a:r>
                <a:rPr lang="el-GR" sz="900" b="1" dirty="0">
                  <a:solidFill>
                    <a:schemeClr val="tx1"/>
                  </a:solidFill>
                </a:rPr>
                <a:t>α</a:t>
              </a:r>
              <a:endParaRPr lang="fr-CA" sz="900" b="1" dirty="0">
                <a:solidFill>
                  <a:schemeClr val="tx1"/>
                </a:solidFill>
              </a:endParaRPr>
            </a:p>
            <a:p>
              <a:pPr>
                <a:lnSpc>
                  <a:spcPts val="1100"/>
                </a:lnSpc>
                <a:defRPr/>
              </a:pPr>
              <a:r>
                <a:rPr lang="fr-CA" sz="850" b="1" normalizeH="1" dirty="0">
                  <a:solidFill>
                    <a:schemeClr val="tx1"/>
                  </a:solidFill>
                </a:rPr>
                <a:t>↑↑ </a:t>
              </a:r>
              <a:r>
                <a:rPr lang="fr-CA" sz="900" b="1" dirty="0">
                  <a:solidFill>
                    <a:schemeClr val="tx1"/>
                  </a:solidFill>
                </a:rPr>
                <a:t>IL-6</a:t>
              </a:r>
            </a:p>
          </p:txBody>
        </p:sp>
        <p:pic>
          <p:nvPicPr>
            <p:cNvPr id="9248" name="Image 22" descr="triangle.png">
              <a:extLst>
                <a:ext uri="{FF2B5EF4-FFF2-40B4-BE49-F238E27FC236}">
                  <a16:creationId xmlns:a16="http://schemas.microsoft.com/office/drawing/2014/main" id="{CF58B3C8-333E-4003-8976-D1738492226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8100000">
              <a:off x="2877613" y="2339135"/>
              <a:ext cx="151400" cy="74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7602</TotalTime>
  <Words>162</Words>
  <Application>Microsoft Office PowerPoint</Application>
  <PresentationFormat>Affichage à l'écran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Wingdings</vt:lpstr>
      <vt:lpstr>Conception personnalisée</vt:lpstr>
      <vt:lpstr>MODEL FOR ADIPOSE TISSUE MACROPHAGE POLARIZATION AND ITS FUNCTION IN ADIPOSE TISSUE WITH PROGRESSIVE OBESITY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 Cyr</dc:creator>
  <cp:lastModifiedBy>Isabelle Martineau</cp:lastModifiedBy>
  <cp:revision>510</cp:revision>
  <dcterms:created xsi:type="dcterms:W3CDTF">2007-08-27T23:55:38Z</dcterms:created>
  <dcterms:modified xsi:type="dcterms:W3CDTF">2022-11-30T16:53:40Z</dcterms:modified>
</cp:coreProperties>
</file>