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notesMasterIdLst>
    <p:notesMasterId r:id="rId3"/>
  </p:notesMasterIdLst>
  <p:handoutMasterIdLst>
    <p:handoutMasterId r:id="rId4"/>
  </p:handoutMasterIdLst>
  <p:sldIdLst>
    <p:sldId id="371" r:id="rId2"/>
  </p:sldIdLst>
  <p:sldSz cx="9144000" cy="6858000" type="screen4x3"/>
  <p:notesSz cx="6858000" cy="9077325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5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CC99"/>
    <a:srgbClr val="F8D46E"/>
    <a:srgbClr val="FDE169"/>
    <a:srgbClr val="333333"/>
    <a:srgbClr val="CCECFF"/>
    <a:srgbClr val="525252"/>
    <a:srgbClr val="B2B2B2"/>
    <a:srgbClr val="9A0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694" autoAdjust="0"/>
  </p:normalViewPr>
  <p:slideViewPr>
    <p:cSldViewPr>
      <p:cViewPr varScale="1">
        <p:scale>
          <a:sx n="99" d="100"/>
          <a:sy n="99" d="100"/>
        </p:scale>
        <p:origin x="186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8" y="-88"/>
      </p:cViewPr>
      <p:guideLst>
        <p:guide orient="horz" pos="2859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defTabSz="893763">
              <a:defRPr sz="1200"/>
            </a:lvl1pPr>
          </a:lstStyle>
          <a:p>
            <a:endParaRPr lang="fr-FR"/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endParaRPr lang="fr-FR"/>
          </a:p>
        </p:txBody>
      </p:sp>
      <p:sp>
        <p:nvSpPr>
          <p:cNvPr id="398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330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defTabSz="893763">
              <a:defRPr sz="1200"/>
            </a:lvl1pPr>
          </a:lstStyle>
          <a:p>
            <a:endParaRPr lang="fr-FR"/>
          </a:p>
        </p:txBody>
      </p:sp>
      <p:sp>
        <p:nvSpPr>
          <p:cNvPr id="398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2330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fld id="{D1DDD177-B0BA-432C-A3C8-11EA211BACDF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defTabSz="893763">
              <a:defRPr sz="1200"/>
            </a:lvl1pPr>
          </a:lstStyle>
          <a:p>
            <a:endParaRPr lang="en-US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81038"/>
            <a:ext cx="4538662" cy="340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11650"/>
            <a:ext cx="5486400" cy="408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171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defTabSz="893763">
              <a:defRPr sz="1200"/>
            </a:lvl1pPr>
          </a:lstStyle>
          <a:p>
            <a:endParaRPr lang="en-US"/>
          </a:p>
        </p:txBody>
      </p:sp>
      <p:sp>
        <p:nvSpPr>
          <p:cNvPr id="159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2171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fld id="{775894A5-E9E6-4C2B-A772-3E8635977242}" type="slidenum">
              <a:rPr lang="fr-CA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3238"/>
            <a:ext cx="9144000" cy="635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472"/>
            <a:ext cx="916251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4"/>
          <p:cNvSpPr>
            <a:spLocks noChangeShapeType="1"/>
          </p:cNvSpPr>
          <p:nvPr userDrawn="1"/>
        </p:nvSpPr>
        <p:spPr bwMode="auto">
          <a:xfrm>
            <a:off x="0" y="819150"/>
            <a:ext cx="7228800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 sz="1800">
              <a:ea typeface="+mn-ea"/>
            </a:endParaRP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179388" y="6308725"/>
            <a:ext cx="34575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/>
              <a:t>Source: International Chair on Cardiometabolic Risk</a:t>
            </a:r>
          </a:p>
          <a:p>
            <a:pPr>
              <a:defRPr/>
            </a:pPr>
            <a:r>
              <a:rPr lang="fr-CA" sz="1000"/>
              <a:t>www.cardiometabolic-risk.org 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/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/>
          </a:p>
        </p:txBody>
      </p:sp>
      <p:pic>
        <p:nvPicPr>
          <p:cNvPr id="9" name="Picture 13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0"/>
            <a:ext cx="82804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et modifiez le titre</a:t>
            </a:r>
          </a:p>
        </p:txBody>
      </p:sp>
      <p:sp>
        <p:nvSpPr>
          <p:cNvPr id="16393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4168001" y="1333862"/>
            <a:ext cx="1035115" cy="460098"/>
          </a:xfrm>
          <a:prstGeom prst="rect">
            <a:avLst/>
          </a:prstGeom>
          <a:solidFill>
            <a:schemeClr val="bg1">
              <a:alpha val="5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79388" y="94348"/>
            <a:ext cx="8280400" cy="64633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MULTIPLE LINEAR REGRESSION ANALYSIS OF HOMA-IR AT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FOLLOW-UP IN JAPANESE AMERICANS</a:t>
            </a:r>
            <a:endParaRPr kumimoji="0" lang="fr-FR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5337175" y="6308725"/>
            <a:ext cx="3644900" cy="360363"/>
          </a:xfrm>
          <a:prstGeom prst="rect">
            <a:avLst/>
          </a:prstGeom>
          <a:solidFill>
            <a:srgbClr val="D8ECEA">
              <a:alpha val="89018"/>
            </a:srgbClr>
          </a:solidFill>
          <a:ln w="9525">
            <a:miter lim="800000"/>
            <a:headEnd/>
            <a:tailEnd/>
          </a:ln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anchor="ctr">
            <a:flatTx/>
          </a:bodyPr>
          <a:lstStyle/>
          <a:p>
            <a:r>
              <a:rPr lang="en-US" sz="1000" dirty="0"/>
              <a:t>Adapted from Carr DB et al. Diabetes 2005; 54: 340-7</a:t>
            </a:r>
          </a:p>
        </p:txBody>
      </p:sp>
      <p:pic>
        <p:nvPicPr>
          <p:cNvPr id="6" name="Image 5" descr="Graphique1.png"/>
          <p:cNvPicPr>
            <a:picLocks noChangeAspect="1"/>
          </p:cNvPicPr>
          <p:nvPr/>
        </p:nvPicPr>
        <p:blipFill>
          <a:blip r:embed="rId2" cstate="print"/>
          <a:srcRect l="3322" t="14549" r="51628" b="5132"/>
          <a:stretch>
            <a:fillRect/>
          </a:stretch>
        </p:blipFill>
        <p:spPr>
          <a:xfrm>
            <a:off x="701570" y="1943835"/>
            <a:ext cx="3735415" cy="3645405"/>
          </a:xfrm>
          <a:prstGeom prst="rect">
            <a:avLst/>
          </a:prstGeom>
        </p:spPr>
      </p:pic>
      <p:pic>
        <p:nvPicPr>
          <p:cNvPr id="7" name="Image 6" descr="Graphique1.png"/>
          <p:cNvPicPr>
            <a:picLocks noChangeAspect="1"/>
          </p:cNvPicPr>
          <p:nvPr/>
        </p:nvPicPr>
        <p:blipFill>
          <a:blip r:embed="rId2" cstate="print"/>
          <a:srcRect l="54342" t="14549" b="5132"/>
          <a:stretch>
            <a:fillRect/>
          </a:stretch>
        </p:blipFill>
        <p:spPr>
          <a:xfrm>
            <a:off x="4887035" y="1943835"/>
            <a:ext cx="3785802" cy="3645405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1080891" y="5454225"/>
            <a:ext cx="2967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800" b="1" dirty="0"/>
              <a:t>Intervention time (</a:t>
            </a:r>
            <a:r>
              <a:rPr lang="fr-CA" sz="1800" b="1" dirty="0" err="1"/>
              <a:t>month</a:t>
            </a:r>
            <a:r>
              <a:rPr lang="fr-CA" sz="1800" b="1" dirty="0"/>
              <a:t>)</a:t>
            </a:r>
            <a:endParaRPr lang="fr-FR" sz="18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5495435" y="5454225"/>
            <a:ext cx="2967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800" b="1" dirty="0"/>
              <a:t>Intervention time (</a:t>
            </a:r>
            <a:r>
              <a:rPr lang="fr-CA" sz="1800" b="1" dirty="0" err="1"/>
              <a:t>month</a:t>
            </a:r>
            <a:r>
              <a:rPr lang="fr-CA" sz="1800" b="1" dirty="0"/>
              <a:t>)</a:t>
            </a:r>
            <a:endParaRPr lang="fr-FR" sz="18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1196625" y="1538790"/>
            <a:ext cx="28151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000" b="1" dirty="0" err="1"/>
              <a:t>Insulin</a:t>
            </a:r>
            <a:r>
              <a:rPr lang="fr-CA" sz="2000" b="1" dirty="0"/>
              <a:t> </a:t>
            </a:r>
            <a:r>
              <a:rPr lang="fr-CA" sz="2000" b="1" dirty="0" err="1"/>
              <a:t>sensitivity</a:t>
            </a:r>
            <a:r>
              <a:rPr lang="fr-CA" sz="2000" b="1" dirty="0"/>
              <a:t> (SI)</a:t>
            </a:r>
            <a:endParaRPr lang="fr-FR" sz="2000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5562110" y="1538790"/>
            <a:ext cx="2775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000" b="1" dirty="0">
                <a:latin typeface="Symbol" pitchFamily="18" charset="2"/>
              </a:rPr>
              <a:t>b</a:t>
            </a:r>
            <a:r>
              <a:rPr lang="fr-CA" sz="2000" b="1" dirty="0"/>
              <a:t>-</a:t>
            </a:r>
            <a:r>
              <a:rPr lang="fr-CA" sz="2000" b="1" dirty="0" err="1"/>
              <a:t>cell</a:t>
            </a:r>
            <a:r>
              <a:rPr lang="fr-CA" sz="2000" b="1" dirty="0"/>
              <a:t> </a:t>
            </a:r>
            <a:r>
              <a:rPr lang="fr-CA" sz="2000" b="1" dirty="0" err="1"/>
              <a:t>function</a:t>
            </a:r>
            <a:r>
              <a:rPr lang="fr-CA" sz="2000" b="1" dirty="0"/>
              <a:t> (</a:t>
            </a:r>
            <a:r>
              <a:rPr lang="fr-CA" sz="2000" b="1" dirty="0" err="1"/>
              <a:t>AIRg</a:t>
            </a:r>
            <a:r>
              <a:rPr lang="fr-CA" sz="2000" b="1" dirty="0"/>
              <a:t>)</a:t>
            </a:r>
            <a:endParaRPr lang="fr-FR" sz="20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251520" y="2626474"/>
            <a:ext cx="461665" cy="1972656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fr-CA" sz="1800" b="1" dirty="0"/>
              <a:t>S</a:t>
            </a:r>
            <a:r>
              <a:rPr lang="fr-CA" sz="1800" b="1" baseline="-25000" dirty="0"/>
              <a:t>I</a:t>
            </a:r>
            <a:r>
              <a:rPr lang="fr-CA" sz="1800" b="1" dirty="0"/>
              <a:t> (x10</a:t>
            </a:r>
            <a:r>
              <a:rPr lang="fr-CA" sz="1800" b="1" baseline="30000" dirty="0"/>
              <a:t>-5</a:t>
            </a:r>
            <a:r>
              <a:rPr lang="fr-CA" sz="1800" b="1" dirty="0"/>
              <a:t>min</a:t>
            </a:r>
            <a:r>
              <a:rPr lang="fr-CA" sz="1800" b="1" baseline="30000" dirty="0"/>
              <a:t>-1</a:t>
            </a:r>
            <a:r>
              <a:rPr lang="fr-CA" sz="1800" b="1" dirty="0"/>
              <a:t>/</a:t>
            </a:r>
            <a:r>
              <a:rPr lang="fr-CA" sz="1800" b="1" dirty="0" err="1"/>
              <a:t>pM</a:t>
            </a:r>
            <a:r>
              <a:rPr lang="fr-CA" sz="1800" b="1" dirty="0"/>
              <a:t>)</a:t>
            </a:r>
            <a:endParaRPr lang="fr-FR" sz="1800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4503660" y="3021615"/>
            <a:ext cx="461665" cy="1182375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fr-CA" sz="1800" b="1" dirty="0" err="1"/>
              <a:t>AIRg</a:t>
            </a:r>
            <a:r>
              <a:rPr lang="fr-CA" sz="1800" b="1" dirty="0"/>
              <a:t> (</a:t>
            </a:r>
            <a:r>
              <a:rPr lang="fr-CA" sz="1800" b="1" dirty="0" err="1"/>
              <a:t>pM</a:t>
            </a:r>
            <a:r>
              <a:rPr lang="fr-CA" sz="1800" b="1" dirty="0"/>
              <a:t>)</a:t>
            </a:r>
            <a:endParaRPr lang="fr-FR" sz="1800" b="1" dirty="0"/>
          </a:p>
        </p:txBody>
      </p:sp>
      <p:sp>
        <p:nvSpPr>
          <p:cNvPr id="12" name="Ellipse 11"/>
          <p:cNvSpPr>
            <a:spLocks noChangeAspect="1"/>
          </p:cNvSpPr>
          <p:nvPr/>
        </p:nvSpPr>
        <p:spPr>
          <a:xfrm>
            <a:off x="4237915" y="1411180"/>
            <a:ext cx="108012" cy="108000"/>
          </a:xfrm>
          <a:prstGeom prst="ellipse">
            <a:avLst/>
          </a:prstGeom>
          <a:solidFill>
            <a:srgbClr val="F8D46E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>
            <a:spLocks noChangeAspect="1"/>
          </p:cNvSpPr>
          <p:nvPr/>
        </p:nvSpPr>
        <p:spPr>
          <a:xfrm>
            <a:off x="4237915" y="1598169"/>
            <a:ext cx="108012" cy="108000"/>
          </a:xfrm>
          <a:prstGeom prst="ellipse">
            <a:avLst/>
          </a:prstGeom>
          <a:solidFill>
            <a:srgbClr val="C00000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4312853" y="1341753"/>
            <a:ext cx="9183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b="1" dirty="0" err="1"/>
              <a:t>Treatment</a:t>
            </a:r>
            <a:endParaRPr lang="fr-FR" sz="1200" b="1" dirty="0"/>
          </a:p>
        </p:txBody>
      </p:sp>
      <p:sp>
        <p:nvSpPr>
          <p:cNvPr id="18" name="ZoneTexte 17"/>
          <p:cNvSpPr txBox="1"/>
          <p:nvPr/>
        </p:nvSpPr>
        <p:spPr>
          <a:xfrm>
            <a:off x="4312853" y="1528742"/>
            <a:ext cx="7328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200" b="1" dirty="0"/>
              <a:t>Control</a:t>
            </a:r>
            <a:endParaRPr lang="fr-FR" sz="1200" b="1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onception personnalisée">
      <a:majorFont>
        <a:latin typeface=""/>
        <a:ea typeface="ＭＳ Ｐゴシック"/>
        <a:cs typeface=""/>
      </a:majorFont>
      <a:minorFont>
        <a:latin typeface="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11512</TotalTime>
  <Words>56</Words>
  <Application>Microsoft Office PowerPoint</Application>
  <PresentationFormat>Affichage à l'écran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Symbol</vt:lpstr>
      <vt:lpstr>Wingdings</vt:lpstr>
      <vt:lpstr>2_Conception personnalisée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699</cp:revision>
  <dcterms:created xsi:type="dcterms:W3CDTF">2010-05-11T23:29:01Z</dcterms:created>
  <dcterms:modified xsi:type="dcterms:W3CDTF">2022-11-30T12:26:39Z</dcterms:modified>
</cp:coreProperties>
</file>