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99"/>
    <a:srgbClr val="F8D46E"/>
    <a:srgbClr val="FDE169"/>
    <a:srgbClr val="333333"/>
    <a:srgbClr val="CCECFF"/>
    <a:srgbClr val="525252"/>
    <a:srgbClr val="B2B2B2"/>
    <a:srgbClr val="9A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4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72"/>
            <a:ext cx="916251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819150"/>
            <a:ext cx="72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/>
              <a:t>Source: International Chair on Cardiometabolic Risk</a:t>
            </a:r>
          </a:p>
          <a:p>
            <a:pPr>
              <a:defRPr/>
            </a:pPr>
            <a:r>
              <a:rPr lang="fr-CA" sz="1000"/>
              <a:t>www.cardiometabolic-risk.org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28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6393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168001" y="1333862"/>
            <a:ext cx="1035115" cy="460098"/>
          </a:xfrm>
          <a:prstGeom prst="rect">
            <a:avLst/>
          </a:prstGeom>
          <a:solidFill>
            <a:schemeClr val="bg1">
              <a:alpha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9388" y="94348"/>
            <a:ext cx="8280400" cy="64633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LINEAR REGRESSION ANALYSIS OF HOMA-IR 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FOLLOW-UP IN JAPANESE AMERICANS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37175" y="6308725"/>
            <a:ext cx="3644900" cy="36036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anchor="ctr">
            <a:flatTx/>
          </a:bodyPr>
          <a:lstStyle/>
          <a:p>
            <a:r>
              <a:rPr lang="en-US" sz="1000" dirty="0"/>
              <a:t>Adapted from Carr DB et al. Diabetes 2005; 54: 340-7</a:t>
            </a:r>
          </a:p>
        </p:txBody>
      </p:sp>
      <p:pic>
        <p:nvPicPr>
          <p:cNvPr id="6" name="Image 5" descr="Graphique1.png"/>
          <p:cNvPicPr>
            <a:picLocks noChangeAspect="1"/>
          </p:cNvPicPr>
          <p:nvPr/>
        </p:nvPicPr>
        <p:blipFill>
          <a:blip r:embed="rId2" cstate="print"/>
          <a:srcRect l="3322" t="14549" r="51628" b="5132"/>
          <a:stretch>
            <a:fillRect/>
          </a:stretch>
        </p:blipFill>
        <p:spPr>
          <a:xfrm>
            <a:off x="701570" y="1943835"/>
            <a:ext cx="3735415" cy="3645405"/>
          </a:xfrm>
          <a:prstGeom prst="rect">
            <a:avLst/>
          </a:prstGeom>
        </p:spPr>
      </p:pic>
      <p:pic>
        <p:nvPicPr>
          <p:cNvPr id="7" name="Image 6" descr="Graphique1.png"/>
          <p:cNvPicPr>
            <a:picLocks noChangeAspect="1"/>
          </p:cNvPicPr>
          <p:nvPr/>
        </p:nvPicPr>
        <p:blipFill>
          <a:blip r:embed="rId2" cstate="print"/>
          <a:srcRect l="54342" t="14549" b="5132"/>
          <a:stretch>
            <a:fillRect/>
          </a:stretch>
        </p:blipFill>
        <p:spPr>
          <a:xfrm>
            <a:off x="4887035" y="1943835"/>
            <a:ext cx="3785802" cy="364540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080891" y="5454225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800" b="1" dirty="0"/>
              <a:t>Intervention time (</a:t>
            </a:r>
            <a:r>
              <a:rPr lang="fr-CA" sz="1800" b="1" dirty="0" err="1"/>
              <a:t>month</a:t>
            </a:r>
            <a:r>
              <a:rPr lang="fr-CA" sz="1800" b="1" dirty="0"/>
              <a:t>)</a:t>
            </a:r>
            <a:endParaRPr lang="fr-FR" sz="1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495435" y="5454225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800" b="1" dirty="0"/>
              <a:t>Intervention time (</a:t>
            </a:r>
            <a:r>
              <a:rPr lang="fr-CA" sz="1800" b="1" dirty="0" err="1"/>
              <a:t>month</a:t>
            </a:r>
            <a:r>
              <a:rPr lang="fr-CA" sz="1800" b="1" dirty="0"/>
              <a:t>)</a:t>
            </a:r>
            <a:endParaRPr lang="fr-FR" sz="1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196625" y="1538790"/>
            <a:ext cx="2815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b="1" dirty="0" err="1"/>
              <a:t>Insulin</a:t>
            </a:r>
            <a:r>
              <a:rPr lang="fr-CA" sz="2000" b="1" dirty="0"/>
              <a:t> </a:t>
            </a:r>
            <a:r>
              <a:rPr lang="fr-CA" sz="2000" b="1" dirty="0" err="1"/>
              <a:t>sensitivity</a:t>
            </a:r>
            <a:r>
              <a:rPr lang="fr-CA" sz="2000" b="1" dirty="0"/>
              <a:t> (SI)</a:t>
            </a:r>
            <a:endParaRPr lang="fr-FR" sz="2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562110" y="1538790"/>
            <a:ext cx="2775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b="1" dirty="0">
                <a:latin typeface="Symbol" pitchFamily="18" charset="2"/>
              </a:rPr>
              <a:t>b</a:t>
            </a:r>
            <a:r>
              <a:rPr lang="fr-CA" sz="2000" b="1" dirty="0"/>
              <a:t>-</a:t>
            </a:r>
            <a:r>
              <a:rPr lang="fr-CA" sz="2000" b="1" dirty="0" err="1"/>
              <a:t>cell</a:t>
            </a:r>
            <a:r>
              <a:rPr lang="fr-CA" sz="2000" b="1" dirty="0"/>
              <a:t> </a:t>
            </a:r>
            <a:r>
              <a:rPr lang="fr-CA" sz="2000" b="1" dirty="0" err="1"/>
              <a:t>function</a:t>
            </a:r>
            <a:r>
              <a:rPr lang="fr-CA" sz="2000" b="1" dirty="0"/>
              <a:t> (</a:t>
            </a:r>
            <a:r>
              <a:rPr lang="fr-CA" sz="2000" b="1" dirty="0" err="1"/>
              <a:t>AIRg</a:t>
            </a:r>
            <a:r>
              <a:rPr lang="fr-CA" sz="2000" b="1" dirty="0"/>
              <a:t>)</a:t>
            </a:r>
            <a:endParaRPr lang="fr-FR" sz="2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51520" y="2626474"/>
            <a:ext cx="461665" cy="197265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CA" sz="1800" b="1" dirty="0"/>
              <a:t>S</a:t>
            </a:r>
            <a:r>
              <a:rPr lang="fr-CA" sz="1800" b="1" baseline="-25000" dirty="0"/>
              <a:t>I</a:t>
            </a:r>
            <a:r>
              <a:rPr lang="fr-CA" sz="1800" b="1" dirty="0"/>
              <a:t> (x10</a:t>
            </a:r>
            <a:r>
              <a:rPr lang="fr-CA" sz="1800" b="1" baseline="30000" dirty="0"/>
              <a:t>-5</a:t>
            </a:r>
            <a:r>
              <a:rPr lang="fr-CA" sz="1800" b="1" dirty="0"/>
              <a:t>min</a:t>
            </a:r>
            <a:r>
              <a:rPr lang="fr-CA" sz="1800" b="1" baseline="30000" dirty="0"/>
              <a:t>-1</a:t>
            </a:r>
            <a:r>
              <a:rPr lang="fr-CA" sz="1800" b="1" dirty="0"/>
              <a:t>/</a:t>
            </a:r>
            <a:r>
              <a:rPr lang="fr-CA" sz="1800" b="1" dirty="0" err="1"/>
              <a:t>pM</a:t>
            </a:r>
            <a:r>
              <a:rPr lang="fr-CA" sz="1800" b="1" dirty="0"/>
              <a:t>)</a:t>
            </a:r>
            <a:endParaRPr lang="fr-FR" sz="1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503660" y="3021615"/>
            <a:ext cx="461665" cy="11823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CA" sz="1800" b="1" dirty="0" err="1"/>
              <a:t>AIRg</a:t>
            </a:r>
            <a:r>
              <a:rPr lang="fr-CA" sz="1800" b="1" dirty="0"/>
              <a:t> (</a:t>
            </a:r>
            <a:r>
              <a:rPr lang="fr-CA" sz="1800" b="1" dirty="0" err="1"/>
              <a:t>pM</a:t>
            </a:r>
            <a:r>
              <a:rPr lang="fr-CA" sz="1800" b="1" dirty="0"/>
              <a:t>)</a:t>
            </a:r>
            <a:endParaRPr lang="fr-FR" sz="1800" b="1" dirty="0"/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4237915" y="1411180"/>
            <a:ext cx="108012" cy="108000"/>
          </a:xfrm>
          <a:prstGeom prst="ellipse">
            <a:avLst/>
          </a:prstGeom>
          <a:solidFill>
            <a:srgbClr val="F8D46E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4237915" y="1598169"/>
            <a:ext cx="108012" cy="108000"/>
          </a:xfrm>
          <a:prstGeom prst="ellipse">
            <a:avLst/>
          </a:prstGeom>
          <a:solidFill>
            <a:srgbClr val="C00000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312853" y="1341753"/>
            <a:ext cx="918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 err="1"/>
              <a:t>Treatment</a:t>
            </a:r>
            <a:endParaRPr lang="fr-FR" sz="1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312853" y="1528742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b="1" dirty="0"/>
              <a:t>Control</a:t>
            </a:r>
            <a:endParaRPr lang="fr-FR" sz="1200" b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11512</TotalTime>
  <Words>56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Wingdings</vt:lpstr>
      <vt:lpstr>2_Conception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699</cp:revision>
  <dcterms:created xsi:type="dcterms:W3CDTF">2010-05-11T23:29:01Z</dcterms:created>
  <dcterms:modified xsi:type="dcterms:W3CDTF">2022-11-30T12:26:39Z</dcterms:modified>
</cp:coreProperties>
</file>