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3"/>
  </p:notesMasterIdLst>
  <p:handoutMasterIdLst>
    <p:handoutMasterId r:id="rId4"/>
  </p:handoutMasterIdLst>
  <p:sldIdLst>
    <p:sldId id="371" r:id="rId2"/>
  </p:sldIdLst>
  <p:sldSz cx="9144000" cy="6858000" type="screen4x3"/>
  <p:notesSz cx="6858000" cy="9077325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CC99"/>
    <a:srgbClr val="F8D46E"/>
    <a:srgbClr val="FDE169"/>
    <a:srgbClr val="333333"/>
    <a:srgbClr val="CCECFF"/>
    <a:srgbClr val="525252"/>
    <a:srgbClr val="B2B2B2"/>
    <a:srgbClr val="9A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94" autoAdjust="0"/>
  </p:normalViewPr>
  <p:slideViewPr>
    <p:cSldViewPr>
      <p:cViewPr varScale="1">
        <p:scale>
          <a:sx n="99" d="100"/>
          <a:sy n="99" d="100"/>
        </p:scale>
        <p:origin x="18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8" y="-88"/>
      </p:cViewPr>
      <p:guideLst>
        <p:guide orient="horz" pos="2859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fr-FR"/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D1DDD177-B0BA-432C-A3C8-11EA211BACD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1650"/>
            <a:ext cx="54864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775894A5-E9E6-4C2B-A772-3E8635977242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3238"/>
            <a:ext cx="9144000" cy="635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472"/>
            <a:ext cx="916251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4"/>
          <p:cNvSpPr>
            <a:spLocks noChangeShapeType="1"/>
          </p:cNvSpPr>
          <p:nvPr userDrawn="1"/>
        </p:nvSpPr>
        <p:spPr bwMode="auto">
          <a:xfrm flipV="1">
            <a:off x="0" y="818710"/>
            <a:ext cx="7227295" cy="44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 sz="1800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179388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/>
              <a:t>Source: International Chair on Cardiometabolic Risk</a:t>
            </a:r>
          </a:p>
          <a:p>
            <a:pPr>
              <a:defRPr/>
            </a:pPr>
            <a:r>
              <a:rPr lang="fr-CA" sz="1000"/>
              <a:t>www.cardiometabolic-risk.org 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pic>
        <p:nvPicPr>
          <p:cNvPr id="9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28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et modifiez le titre</a:t>
            </a:r>
          </a:p>
        </p:txBody>
      </p:sp>
      <p:sp>
        <p:nvSpPr>
          <p:cNvPr id="16393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337175" y="6308725"/>
            <a:ext cx="3644900" cy="360363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anchor="ctr">
            <a:flatTx/>
          </a:bodyPr>
          <a:lstStyle/>
          <a:p>
            <a:r>
              <a:rPr lang="en-US" sz="1000" dirty="0"/>
              <a:t>Adapted from Hayashi T et al. Diabetes 2008; 57: 1269-75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179388" y="94349"/>
            <a:ext cx="8280400" cy="64633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MULTIVARIATE MODEL SHOWING INTRA-ABDOMINAL FAT TO BE AN INDEPENDENT PREDICTOR OF FUTURE INSULIN RESISTANCE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647700" y="1028700"/>
          <a:ext cx="7848600" cy="46101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083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8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6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010">
                <a:tc rowSpan="2">
                  <a:txBody>
                    <a:bodyPr/>
                    <a:lstStyle/>
                    <a:p>
                      <a:r>
                        <a:rPr lang="fr-CA" sz="18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Arial Narrow" pitchFamily="34" charset="0"/>
                        </a:rPr>
                        <a:t>Independent variables (</a:t>
                      </a:r>
                      <a:r>
                        <a:rPr lang="fr-CA" sz="18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Arial Narrow" pitchFamily="34" charset="0"/>
                        </a:rPr>
                        <a:t>baseline</a:t>
                      </a:r>
                      <a:r>
                        <a:rPr lang="fr-CA" sz="18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Arial Narrow" pitchFamily="34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CA" sz="180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Log</a:t>
                      </a:r>
                      <a:r>
                        <a:rPr lang="fr-CA" sz="1800" b="0" kern="1200" baseline="-25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fr-CA" sz="180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(HOMA-IR)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CA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CE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010">
                <a:tc vMerge="1"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n>
                            <a:solidFill>
                              <a:schemeClr val="tx1"/>
                            </a:solidFill>
                          </a:ln>
                          <a:latin typeface="Symbol" pitchFamily="18" charset="2"/>
                        </a:rPr>
                        <a:t>b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1" dirty="0">
                          <a:ln>
                            <a:solidFill>
                              <a:schemeClr val="tx1"/>
                            </a:solidFill>
                          </a:ln>
                          <a:latin typeface="Arial Narrow" pitchFamily="34" charset="0"/>
                        </a:rPr>
                        <a:t>P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fr-CA" sz="1600" b="1" dirty="0">
                          <a:ln>
                            <a:solidFill>
                              <a:schemeClr val="tx1"/>
                            </a:solidFill>
                          </a:ln>
                          <a:latin typeface="Arial Narrow" pitchFamily="34" charset="0"/>
                        </a:rPr>
                        <a:t>Intra-abdominal fat area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0" dirty="0">
                          <a:ln>
                            <a:noFill/>
                          </a:ln>
                          <a:latin typeface="Arial Narrow" pitchFamily="34" charset="0"/>
                        </a:rPr>
                        <a:t>0.0631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b="1" dirty="0">
                          <a:ln>
                            <a:solidFill>
                              <a:schemeClr val="tx1"/>
                            </a:solidFill>
                          </a:ln>
                          <a:latin typeface="Arial Narrow" pitchFamily="34" charset="0"/>
                        </a:rPr>
                        <a:t>&lt;0.001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Abdominal</a:t>
                      </a:r>
                      <a:r>
                        <a:rPr lang="fr-CA" sz="1600" baseline="0" dirty="0">
                          <a:ln>
                            <a:noFill/>
                          </a:ln>
                          <a:latin typeface="Arial Narrow" pitchFamily="34" charset="0"/>
                        </a:rPr>
                        <a:t> subcutaneous fat area</a:t>
                      </a:r>
                      <a:endParaRPr lang="fr-CA" sz="1600" dirty="0">
                        <a:ln>
                          <a:noFill/>
                        </a:ln>
                        <a:latin typeface="Arial Narrow" pitchFamily="34" charset="0"/>
                      </a:endParaRP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-0.0003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0.554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fr-CA" sz="1600" b="1" dirty="0">
                          <a:ln>
                            <a:solidFill>
                              <a:schemeClr val="tx1"/>
                            </a:solidFill>
                          </a:ln>
                          <a:latin typeface="Arial Narrow" pitchFamily="34" charset="0"/>
                        </a:rPr>
                        <a:t>HOMA-IR </a:t>
                      </a:r>
                      <a:r>
                        <a:rPr lang="fr-CA" sz="1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*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b="0" dirty="0">
                          <a:ln>
                            <a:noFill/>
                          </a:ln>
                          <a:latin typeface="Arial Narrow" pitchFamily="34" charset="0"/>
                        </a:rPr>
                        <a:t>0.1327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b="1" dirty="0">
                          <a:ln>
                            <a:solidFill>
                              <a:schemeClr val="tx1"/>
                            </a:solidFill>
                          </a:ln>
                          <a:latin typeface="Arial Narrow" pitchFamily="34" charset="0"/>
                        </a:rPr>
                        <a:t>&lt;0.001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Incremental</a:t>
                      </a:r>
                      <a:r>
                        <a:rPr lang="fr-CA" sz="1600" baseline="0" dirty="0">
                          <a:ln>
                            <a:noFill/>
                          </a:ln>
                          <a:latin typeface="Arial Narrow" pitchFamily="34" charset="0"/>
                        </a:rPr>
                        <a:t> insulin response</a:t>
                      </a:r>
                      <a:endParaRPr lang="fr-CA" sz="1600" dirty="0">
                        <a:ln>
                          <a:noFill/>
                        </a:ln>
                        <a:latin typeface="Arial Narrow" pitchFamily="34" charset="0"/>
                      </a:endParaRP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0.0003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0.665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2-</a:t>
                      </a:r>
                      <a:r>
                        <a:rPr lang="fr-CA" sz="1600" dirty="0" err="1">
                          <a:ln>
                            <a:noFill/>
                          </a:ln>
                          <a:latin typeface="Arial Narrow" pitchFamily="34" charset="0"/>
                        </a:rPr>
                        <a:t>hour</a:t>
                      </a:r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 plasma</a:t>
                      </a:r>
                      <a:r>
                        <a:rPr lang="fr-CA" sz="1600" baseline="0" dirty="0">
                          <a:ln>
                            <a:noFill/>
                          </a:ln>
                          <a:latin typeface="Arial Narrow" pitchFamily="34" charset="0"/>
                        </a:rPr>
                        <a:t> glucose</a:t>
                      </a:r>
                      <a:endParaRPr lang="fr-CA" sz="1600" dirty="0">
                        <a:ln>
                          <a:noFill/>
                        </a:ln>
                        <a:latin typeface="Arial Narrow" pitchFamily="34" charset="0"/>
                      </a:endParaRP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0.0002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0.791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Age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-0.0033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0.151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Gender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-0.0692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>
                          <a:ln>
                            <a:noFill/>
                          </a:ln>
                          <a:latin typeface="Arial Narrow" pitchFamily="34" charset="0"/>
                        </a:rPr>
                        <a:t>0.227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fr-CA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Arial Narrow" pitchFamily="34" charset="0"/>
                        </a:rPr>
                        <a:t>Model R</a:t>
                      </a:r>
                      <a:r>
                        <a:rPr lang="fr-CA" sz="1800" b="1" baseline="30000" dirty="0">
                          <a:ln>
                            <a:solidFill>
                              <a:schemeClr val="tx1"/>
                            </a:solidFill>
                          </a:ln>
                          <a:latin typeface="Arial Narrow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CA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Arial Narrow" pitchFamily="34" charset="0"/>
                        </a:rPr>
                        <a:t>0.362</a:t>
                      </a:r>
                    </a:p>
                  </a:txBody>
                  <a:tcPr anchor="ctr">
                    <a:solidFill>
                      <a:srgbClr val="D9F1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561976" y="5686425"/>
            <a:ext cx="8105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b="1" dirty="0">
                <a:solidFill>
                  <a:srgbClr val="FF0000"/>
                </a:solidFill>
                <a:latin typeface="Arial Narrow" pitchFamily="34" charset="0"/>
              </a:rPr>
              <a:t>*</a:t>
            </a:r>
            <a:r>
              <a:rPr lang="fr-CA" sz="1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fr-CA" sz="1400" dirty="0" err="1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Similar</a:t>
            </a:r>
            <a:r>
              <a:rPr lang="fr-CA" sz="1400" dirty="0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 </a:t>
            </a:r>
            <a:r>
              <a:rPr lang="fr-CA" sz="1400" dirty="0" err="1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findings</a:t>
            </a:r>
            <a:r>
              <a:rPr lang="fr-CA" sz="1400" dirty="0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 </a:t>
            </a:r>
            <a:r>
              <a:rPr lang="fr-CA" sz="1400" dirty="0" err="1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when</a:t>
            </a:r>
            <a:r>
              <a:rPr lang="fr-CA" sz="1400" dirty="0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 </a:t>
            </a:r>
            <a:r>
              <a:rPr lang="fr-CA" sz="1400" dirty="0" err="1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fasting</a:t>
            </a:r>
            <a:r>
              <a:rPr lang="fr-CA" sz="1400" dirty="0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 insulin </a:t>
            </a:r>
            <a:r>
              <a:rPr lang="fr-CA" sz="1400" dirty="0" err="1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was</a:t>
            </a:r>
            <a:r>
              <a:rPr lang="fr-CA" sz="1400" dirty="0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 </a:t>
            </a:r>
            <a:r>
              <a:rPr lang="fr-CA" sz="1400" dirty="0" err="1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substituted</a:t>
            </a:r>
            <a:r>
              <a:rPr lang="fr-CA" sz="1400" dirty="0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 for </a:t>
            </a:r>
            <a:r>
              <a:rPr lang="fr-CA" sz="1400" dirty="0" err="1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homeostasis</a:t>
            </a:r>
            <a:r>
              <a:rPr lang="fr-CA" sz="1400" dirty="0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 model </a:t>
            </a:r>
            <a:r>
              <a:rPr lang="fr-CA" sz="1400" dirty="0" err="1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assessment</a:t>
            </a:r>
            <a:r>
              <a:rPr lang="fr-CA" sz="1400" dirty="0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 of insulin </a:t>
            </a:r>
            <a:r>
              <a:rPr lang="fr-CA" sz="1400" dirty="0" err="1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resistance</a:t>
            </a:r>
            <a:r>
              <a:rPr lang="fr-CA" sz="1400" dirty="0">
                <a:ln>
                  <a:solidFill>
                    <a:schemeClr val="tx1"/>
                  </a:solidFill>
                </a:ln>
                <a:latin typeface="Arial Narrow" pitchFamily="34" charset="0"/>
              </a:rPr>
              <a:t> (HOMA-IR)</a:t>
            </a:r>
          </a:p>
        </p:txBody>
      </p:sp>
      <p:grpSp>
        <p:nvGrpSpPr>
          <p:cNvPr id="23" name="Groupe 22"/>
          <p:cNvGrpSpPr/>
          <p:nvPr/>
        </p:nvGrpSpPr>
        <p:grpSpPr>
          <a:xfrm>
            <a:off x="638175" y="1028700"/>
            <a:ext cx="7886700" cy="4610100"/>
            <a:chOff x="638175" y="1123950"/>
            <a:chExt cx="7886700" cy="4610100"/>
          </a:xfrm>
        </p:grpSpPr>
        <p:cxnSp>
          <p:nvCxnSpPr>
            <p:cNvPr id="24" name="Connecteur droit 23"/>
            <p:cNvCxnSpPr/>
            <p:nvPr/>
          </p:nvCxnSpPr>
          <p:spPr>
            <a:xfrm rot="5400000">
              <a:off x="2428875" y="3429000"/>
              <a:ext cx="4610100" cy="0"/>
            </a:xfrm>
            <a:prstGeom prst="line">
              <a:avLst/>
            </a:prstGeom>
            <a:ln w="19050">
              <a:solidFill>
                <a:srgbClr val="CC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rot="16200000" flipH="1">
              <a:off x="4772023" y="3429001"/>
              <a:ext cx="3705228" cy="952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638175" y="2038350"/>
              <a:ext cx="7867650" cy="9525"/>
            </a:xfrm>
            <a:prstGeom prst="line">
              <a:avLst/>
            </a:prstGeom>
            <a:ln w="19050">
              <a:solidFill>
                <a:srgbClr val="CC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657225" y="5276850"/>
              <a:ext cx="7867650" cy="9525"/>
            </a:xfrm>
            <a:prstGeom prst="line">
              <a:avLst/>
            </a:prstGeom>
            <a:ln w="19050">
              <a:solidFill>
                <a:srgbClr val="CC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2_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onception personnalisée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11515</TotalTime>
  <Words>95</Words>
  <Application>Microsoft Office PowerPoint</Application>
  <PresentationFormat>Affichage à l'écran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Arial Narrow</vt:lpstr>
      <vt:lpstr>Symbol</vt:lpstr>
      <vt:lpstr>Wingdings</vt:lpstr>
      <vt:lpstr>2_Conception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700</cp:revision>
  <dcterms:created xsi:type="dcterms:W3CDTF">2010-05-11T23:29:01Z</dcterms:created>
  <dcterms:modified xsi:type="dcterms:W3CDTF">2022-11-30T16:15:26Z</dcterms:modified>
</cp:coreProperties>
</file>