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6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E"/>
    <a:srgbClr val="0066CC"/>
    <a:srgbClr val="CCECFF"/>
    <a:srgbClr val="0000FF"/>
    <a:srgbClr val="0066FF"/>
    <a:srgbClr val="3399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EE07A684-3959-4676-84DE-B56E6FBC3C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B73F1CE6-5994-47D7-8927-694BA51D05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7BDE5CCF-C4FC-4744-9D29-BE7F9B17094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55063D2D-5CF8-448A-A937-8B616C3AA5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61E441-5349-4482-99B3-FE2DF7B35E4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341F47A-D4C5-4D71-B8C7-9D960D3E10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E996E5B8-4135-4B85-8D74-7655EBEB3B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C580C626-E9F9-4BFE-87FB-E7FF29ED43C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36FC8F86-274A-496F-8B18-98149FA163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765756DA-04BA-4CEB-9B80-ABA96299A1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D5652417-B581-499E-805F-87B300E800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B4A30F-8679-4EDC-A777-668986639AB7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C470CF2A-2A5F-4958-AD73-E6148B2626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C6D24DE9-3AA3-4CE9-AE49-08AF9512BF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21507D-C703-47D2-8900-0114CFB8FA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72902C-21A8-43C3-B8DC-9EF78A0E8F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6748E39-63F1-44F3-A2BC-E989402F0C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EE794A7B-5038-4823-9D18-191F4C90F0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23382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427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086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422653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373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967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8107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39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692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63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23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4496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9487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C4A1D20C-E735-4815-980D-318F94D572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4">
            <a:extLst>
              <a:ext uri="{FF2B5EF4-FFF2-40B4-BE49-F238E27FC236}">
                <a16:creationId xmlns:a16="http://schemas.microsoft.com/office/drawing/2014/main" id="{BCF68085-0E8C-4515-B5CD-D55AED29C2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C296636E-6850-4730-9BBA-B5BCAA2980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488F524B-BD59-40EE-8279-B4F259777F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E28CC15-E808-4C63-B676-2892273E12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4D1B300-DA41-4725-A180-FD6615548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4104" name="Rectangle 11">
            <a:extLst>
              <a:ext uri="{FF2B5EF4-FFF2-40B4-BE49-F238E27FC236}">
                <a16:creationId xmlns:a16="http://schemas.microsoft.com/office/drawing/2014/main" id="{68B647B9-899E-4906-944C-90EFC1A94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4105" name="Picture 18">
            <a:extLst>
              <a:ext uri="{FF2B5EF4-FFF2-40B4-BE49-F238E27FC236}">
                <a16:creationId xmlns:a16="http://schemas.microsoft.com/office/drawing/2014/main" id="{C09B6B3E-F9B0-4110-B04E-731323BE71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20">
            <a:extLst>
              <a:ext uri="{FF2B5EF4-FFF2-40B4-BE49-F238E27FC236}">
                <a16:creationId xmlns:a16="http://schemas.microsoft.com/office/drawing/2014/main" id="{5C33AFBA-E698-4C3E-A92D-5ED73A8EA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aphique 7">
            <a:extLst>
              <a:ext uri="{FF2B5EF4-FFF2-40B4-BE49-F238E27FC236}">
                <a16:creationId xmlns:a16="http://schemas.microsoft.com/office/drawing/2014/main" id="{94CE17FB-87A5-47E2-AC8B-71C1F755DA58}"/>
              </a:ext>
            </a:extLst>
          </p:cNvPr>
          <p:cNvGraphicFramePr>
            <a:graphicFrameLocks/>
          </p:cNvGraphicFramePr>
          <p:nvPr/>
        </p:nvGraphicFramePr>
        <p:xfrm>
          <a:off x="560388" y="1023938"/>
          <a:ext cx="9223375" cy="445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Graphique" r:id="rId3" imgW="8182068" imgH="3952926" progId="Excel.Chart.8">
                  <p:embed/>
                </p:oleObj>
              </mc:Choice>
              <mc:Fallback>
                <p:oleObj name="Graphique" r:id="rId3" imgW="8182068" imgH="3952926" progId="Excel.Chart.8">
                  <p:embed/>
                  <p:pic>
                    <p:nvPicPr>
                      <p:cNvPr id="0" name="Graphique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023938"/>
                        <a:ext cx="9223375" cy="445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re 1">
            <a:extLst>
              <a:ext uri="{FF2B5EF4-FFF2-40B4-BE49-F238E27FC236}">
                <a16:creationId xmlns:a16="http://schemas.microsoft.com/office/drawing/2014/main" id="{EFE137EE-1049-4B0E-A167-E61FD35F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38" y="-53975"/>
            <a:ext cx="8615362" cy="923925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PERCENTAGE PROBABILITY OF DEVELOPING TYPE 2 DIABETES IN 792 MEN FOLLOWED FOR 13.5 YEARS, ACCORDING TO TERTILES OF BODY MASS INDEX (BMI) AND WAIST-TO-HIP </a:t>
            </a:r>
            <a:r>
              <a:rPr lang="fr-CA" altLang="fr-FR" sz="1800">
                <a:solidFill>
                  <a:schemeClr val="tx1"/>
                </a:solidFill>
              </a:rPr>
              <a:t>RATIO (WHR)</a:t>
            </a: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3076" name="Rectangle 37">
            <a:extLst>
              <a:ext uri="{FF2B5EF4-FFF2-40B4-BE49-F238E27FC236}">
                <a16:creationId xmlns:a16="http://schemas.microsoft.com/office/drawing/2014/main" id="{01B7DF7E-5FAB-46BD-B91E-953FAC85B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6184900"/>
            <a:ext cx="3975100" cy="50800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sz="1000"/>
              <a:t>Copyright© 1985 American Diabetes Association</a:t>
            </a:r>
          </a:p>
          <a:p>
            <a:pPr eaLnBrk="1" hangingPunct="1"/>
            <a:r>
              <a:rPr lang="fr-CA" altLang="fr-FR" sz="1000"/>
              <a:t>From Diabetes®, Vol. 34, 1985; 1055-1058</a:t>
            </a:r>
          </a:p>
          <a:p>
            <a:pPr eaLnBrk="1" hangingPunct="1"/>
            <a:r>
              <a:rPr lang="en-US" altLang="fr-FR" sz="1000"/>
              <a:t>Reprinted with permission from the </a:t>
            </a:r>
            <a:r>
              <a:rPr lang="en-US" altLang="fr-FR" sz="1000" i="1"/>
              <a:t>American Diabetes Association</a:t>
            </a:r>
            <a:endParaRPr lang="fr-CA" altLang="fr-FR" sz="1000"/>
          </a:p>
        </p:txBody>
      </p:sp>
      <p:sp>
        <p:nvSpPr>
          <p:cNvPr id="3077" name="ZoneTexte 7">
            <a:extLst>
              <a:ext uri="{FF2B5EF4-FFF2-40B4-BE49-F238E27FC236}">
                <a16:creationId xmlns:a16="http://schemas.microsoft.com/office/drawing/2014/main" id="{FAE01449-B584-49D8-BBCF-4399B0AA3EC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187449" y="3089275"/>
            <a:ext cx="34655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400" b="1"/>
              <a:t>Percentage Probability of Developing</a:t>
            </a:r>
          </a:p>
          <a:p>
            <a:pPr algn="ctr" eaLnBrk="1" hangingPunct="1"/>
            <a:r>
              <a:rPr lang="fr-CA" altLang="fr-FR" sz="1400" b="1"/>
              <a:t>Type 2 Diabetes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39CAC84A-0A78-4477-B58A-926CF1C34EFF}"/>
              </a:ext>
            </a:extLst>
          </p:cNvPr>
          <p:cNvSpPr/>
          <p:nvPr/>
        </p:nvSpPr>
        <p:spPr bwMode="auto">
          <a:xfrm flipH="1">
            <a:off x="2931465" y="5253327"/>
            <a:ext cx="2259107" cy="403412"/>
          </a:xfrm>
          <a:prstGeom prst="snip1Rect">
            <a:avLst>
              <a:gd name="adj" fmla="val 10633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b="1" dirty="0">
                <a:solidFill>
                  <a:schemeClr val="tx1"/>
                </a:solidFill>
              </a:rPr>
              <a:t>BMI </a:t>
            </a:r>
            <a:r>
              <a:rPr lang="fr-CA" b="1" dirty="0" err="1">
                <a:solidFill>
                  <a:schemeClr val="tx1"/>
                </a:solidFill>
              </a:rPr>
              <a:t>Tertiles</a:t>
            </a:r>
            <a:r>
              <a:rPr lang="fr-CA" b="1" dirty="0">
                <a:solidFill>
                  <a:schemeClr val="tx1"/>
                </a:solidFill>
              </a:rPr>
              <a:t> (kg/m</a:t>
            </a:r>
            <a:r>
              <a:rPr lang="fr-CA" b="1" baseline="30000" dirty="0">
                <a:solidFill>
                  <a:schemeClr val="tx1"/>
                </a:solidFill>
              </a:rPr>
              <a:t>2</a:t>
            </a:r>
            <a:r>
              <a:rPr lang="fr-CA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BB204E82-B18D-4DDC-8082-B608916ED0AC}"/>
              </a:ext>
            </a:extLst>
          </p:cNvPr>
          <p:cNvSpPr/>
          <p:nvPr/>
        </p:nvSpPr>
        <p:spPr bwMode="auto">
          <a:xfrm flipH="1">
            <a:off x="7826198" y="4670621"/>
            <a:ext cx="1013013" cy="609600"/>
          </a:xfrm>
          <a:prstGeom prst="snip1Rect">
            <a:avLst>
              <a:gd name="adj" fmla="val 10633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lnSpc>
                <a:spcPts val="1500"/>
              </a:lnSpc>
              <a:defRPr/>
            </a:pPr>
            <a:r>
              <a:rPr lang="fr-CA" b="1" dirty="0">
                <a:solidFill>
                  <a:schemeClr val="tx1"/>
                </a:solidFill>
              </a:rPr>
              <a:t>WHR</a:t>
            </a:r>
          </a:p>
          <a:p>
            <a:pPr algn="ctr">
              <a:lnSpc>
                <a:spcPts val="1500"/>
              </a:lnSpc>
              <a:defRPr/>
            </a:pPr>
            <a:r>
              <a:rPr lang="fr-CA" b="1" dirty="0" err="1">
                <a:solidFill>
                  <a:schemeClr val="tx1"/>
                </a:solidFill>
              </a:rPr>
              <a:t>Tertiles</a:t>
            </a:r>
            <a:endParaRPr lang="fr-CA" b="1" dirty="0">
              <a:solidFill>
                <a:schemeClr val="tx1"/>
              </a:solidFill>
            </a:endParaRPr>
          </a:p>
        </p:txBody>
      </p:sp>
      <p:grpSp>
        <p:nvGrpSpPr>
          <p:cNvPr id="3084" name="Groupe 22">
            <a:extLst>
              <a:ext uri="{FF2B5EF4-FFF2-40B4-BE49-F238E27FC236}">
                <a16:creationId xmlns:a16="http://schemas.microsoft.com/office/drawing/2014/main" id="{6B74A574-B7FD-4E40-AA8A-36DBC140D159}"/>
              </a:ext>
            </a:extLst>
          </p:cNvPr>
          <p:cNvGrpSpPr>
            <a:grpSpLocks/>
          </p:cNvGrpSpPr>
          <p:nvPr/>
        </p:nvGrpSpPr>
        <p:grpSpPr bwMode="auto">
          <a:xfrm>
            <a:off x="2787650" y="4160838"/>
            <a:ext cx="484188" cy="223837"/>
            <a:chOff x="2177521" y="1957577"/>
            <a:chExt cx="484178" cy="221721"/>
          </a:xfrm>
        </p:grpSpPr>
        <p:sp>
          <p:nvSpPr>
            <p:cNvPr id="12" name="Rogner un rectangle à un seul coin 11">
              <a:extLst>
                <a:ext uri="{FF2B5EF4-FFF2-40B4-BE49-F238E27FC236}">
                  <a16:creationId xmlns:a16="http://schemas.microsoft.com/office/drawing/2014/main" id="{D912F20E-A063-4A9F-92BC-0665A93BAFF1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0.5</a:t>
              </a:r>
            </a:p>
          </p:txBody>
        </p:sp>
        <p:sp>
          <p:nvSpPr>
            <p:cNvPr id="13" name="Triangle rectangle 12">
              <a:extLst>
                <a:ext uri="{FF2B5EF4-FFF2-40B4-BE49-F238E27FC236}">
                  <a16:creationId xmlns:a16="http://schemas.microsoft.com/office/drawing/2014/main" id="{B6DD8E84-FF26-4C88-B259-41CD729B5BDF}"/>
                </a:ext>
              </a:extLst>
            </p:cNvPr>
            <p:cNvSpPr/>
            <p:nvPr/>
          </p:nvSpPr>
          <p:spPr>
            <a:xfrm rot="5400000" flipH="1">
              <a:off x="2209751" y="2043540"/>
              <a:ext cx="100640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85" name="Groupe 22">
            <a:extLst>
              <a:ext uri="{FF2B5EF4-FFF2-40B4-BE49-F238E27FC236}">
                <a16:creationId xmlns:a16="http://schemas.microsoft.com/office/drawing/2014/main" id="{F456EA2A-0008-45F3-BF80-E31B87A02527}"/>
              </a:ext>
            </a:extLst>
          </p:cNvPr>
          <p:cNvGrpSpPr>
            <a:grpSpLocks/>
          </p:cNvGrpSpPr>
          <p:nvPr/>
        </p:nvGrpSpPr>
        <p:grpSpPr bwMode="auto">
          <a:xfrm>
            <a:off x="4608513" y="4160838"/>
            <a:ext cx="484187" cy="223837"/>
            <a:chOff x="2177521" y="1957577"/>
            <a:chExt cx="484178" cy="221721"/>
          </a:xfrm>
        </p:grpSpPr>
        <p:sp>
          <p:nvSpPr>
            <p:cNvPr id="15" name="Rogner un rectangle à un seul coin 14">
              <a:extLst>
                <a:ext uri="{FF2B5EF4-FFF2-40B4-BE49-F238E27FC236}">
                  <a16:creationId xmlns:a16="http://schemas.microsoft.com/office/drawing/2014/main" id="{C2EDA4E7-33AD-4390-8B61-2C58EB86A1CE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0.5</a:t>
              </a:r>
            </a:p>
          </p:txBody>
        </p:sp>
        <p:sp>
          <p:nvSpPr>
            <p:cNvPr id="16" name="Triangle rectangle 15">
              <a:extLst>
                <a:ext uri="{FF2B5EF4-FFF2-40B4-BE49-F238E27FC236}">
                  <a16:creationId xmlns:a16="http://schemas.microsoft.com/office/drawing/2014/main" id="{0E6A7FDE-42FE-4450-955D-85AF30773B3B}"/>
                </a:ext>
              </a:extLst>
            </p:cNvPr>
            <p:cNvSpPr/>
            <p:nvPr/>
          </p:nvSpPr>
          <p:spPr>
            <a:xfrm rot="5400000" flipH="1">
              <a:off x="2209750" y="2043539"/>
              <a:ext cx="100640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86" name="Groupe 22">
            <a:extLst>
              <a:ext uri="{FF2B5EF4-FFF2-40B4-BE49-F238E27FC236}">
                <a16:creationId xmlns:a16="http://schemas.microsoft.com/office/drawing/2014/main" id="{FE72ABF1-1DC3-429C-93AD-726AF58F4BF6}"/>
              </a:ext>
            </a:extLst>
          </p:cNvPr>
          <p:cNvGrpSpPr>
            <a:grpSpLocks/>
          </p:cNvGrpSpPr>
          <p:nvPr/>
        </p:nvGrpSpPr>
        <p:grpSpPr bwMode="auto">
          <a:xfrm>
            <a:off x="6445250" y="4160838"/>
            <a:ext cx="484188" cy="223837"/>
            <a:chOff x="2177521" y="1957577"/>
            <a:chExt cx="484178" cy="221721"/>
          </a:xfrm>
        </p:grpSpPr>
        <p:sp>
          <p:nvSpPr>
            <p:cNvPr id="18" name="Rogner un rectangle à un seul coin 17">
              <a:extLst>
                <a:ext uri="{FF2B5EF4-FFF2-40B4-BE49-F238E27FC236}">
                  <a16:creationId xmlns:a16="http://schemas.microsoft.com/office/drawing/2014/main" id="{9A4E95AD-B099-47FB-9857-8BEB7BCFFD08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0.5</a:t>
              </a:r>
            </a:p>
          </p:txBody>
        </p:sp>
        <p:sp>
          <p:nvSpPr>
            <p:cNvPr id="19" name="Triangle rectangle 18">
              <a:extLst>
                <a:ext uri="{FF2B5EF4-FFF2-40B4-BE49-F238E27FC236}">
                  <a16:creationId xmlns:a16="http://schemas.microsoft.com/office/drawing/2014/main" id="{44F810A3-C503-4E0D-8569-FA2243FDBAB5}"/>
                </a:ext>
              </a:extLst>
            </p:cNvPr>
            <p:cNvSpPr/>
            <p:nvPr/>
          </p:nvSpPr>
          <p:spPr>
            <a:xfrm rot="5400000" flipH="1">
              <a:off x="2209751" y="2043540"/>
              <a:ext cx="100640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87" name="Groupe 22">
            <a:extLst>
              <a:ext uri="{FF2B5EF4-FFF2-40B4-BE49-F238E27FC236}">
                <a16:creationId xmlns:a16="http://schemas.microsoft.com/office/drawing/2014/main" id="{94BE9160-0A2C-4B7B-A5E2-4E94484877C2}"/>
              </a:ext>
            </a:extLst>
          </p:cNvPr>
          <p:cNvGrpSpPr>
            <a:grpSpLocks/>
          </p:cNvGrpSpPr>
          <p:nvPr/>
        </p:nvGrpSpPr>
        <p:grpSpPr bwMode="auto">
          <a:xfrm>
            <a:off x="3406775" y="2457450"/>
            <a:ext cx="484188" cy="223838"/>
            <a:chOff x="2177521" y="1957577"/>
            <a:chExt cx="484178" cy="221721"/>
          </a:xfrm>
        </p:grpSpPr>
        <p:sp>
          <p:nvSpPr>
            <p:cNvPr id="21" name="Rogner un rectangle à un seul coin 20">
              <a:extLst>
                <a:ext uri="{FF2B5EF4-FFF2-40B4-BE49-F238E27FC236}">
                  <a16:creationId xmlns:a16="http://schemas.microsoft.com/office/drawing/2014/main" id="{518AC917-BDED-4A1B-9C62-CFAC7B91DAE2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9.1</a:t>
              </a:r>
            </a:p>
          </p:txBody>
        </p:sp>
        <p:sp>
          <p:nvSpPr>
            <p:cNvPr id="22" name="Triangle rectangle 21">
              <a:extLst>
                <a:ext uri="{FF2B5EF4-FFF2-40B4-BE49-F238E27FC236}">
                  <a16:creationId xmlns:a16="http://schemas.microsoft.com/office/drawing/2014/main" id="{A5678E5E-DBB9-4804-A69C-EC6468E84819}"/>
                </a:ext>
              </a:extLst>
            </p:cNvPr>
            <p:cNvSpPr/>
            <p:nvPr/>
          </p:nvSpPr>
          <p:spPr>
            <a:xfrm rot="5400000" flipH="1">
              <a:off x="2209751" y="2043539"/>
              <a:ext cx="100639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88" name="Groupe 22">
            <a:extLst>
              <a:ext uri="{FF2B5EF4-FFF2-40B4-BE49-F238E27FC236}">
                <a16:creationId xmlns:a16="http://schemas.microsoft.com/office/drawing/2014/main" id="{3EF4E933-1BDA-4BC8-95BB-405A781D5658}"/>
              </a:ext>
            </a:extLst>
          </p:cNvPr>
          <p:cNvGrpSpPr>
            <a:grpSpLocks/>
          </p:cNvGrpSpPr>
          <p:nvPr/>
        </p:nvGrpSpPr>
        <p:grpSpPr bwMode="auto">
          <a:xfrm>
            <a:off x="5235575" y="2447925"/>
            <a:ext cx="484188" cy="223838"/>
            <a:chOff x="2177521" y="1957577"/>
            <a:chExt cx="484178" cy="221721"/>
          </a:xfrm>
        </p:grpSpPr>
        <p:sp>
          <p:nvSpPr>
            <p:cNvPr id="24" name="Rogner un rectangle à un seul coin 23">
              <a:extLst>
                <a:ext uri="{FF2B5EF4-FFF2-40B4-BE49-F238E27FC236}">
                  <a16:creationId xmlns:a16="http://schemas.microsoft.com/office/drawing/2014/main" id="{F6C225AA-0141-4B2A-9971-22CC378EE1BA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9.1</a:t>
              </a:r>
            </a:p>
          </p:txBody>
        </p:sp>
        <p:sp>
          <p:nvSpPr>
            <p:cNvPr id="25" name="Triangle rectangle 24">
              <a:extLst>
                <a:ext uri="{FF2B5EF4-FFF2-40B4-BE49-F238E27FC236}">
                  <a16:creationId xmlns:a16="http://schemas.microsoft.com/office/drawing/2014/main" id="{A5F8845E-DB8C-401C-86F6-553B297656E7}"/>
                </a:ext>
              </a:extLst>
            </p:cNvPr>
            <p:cNvSpPr/>
            <p:nvPr/>
          </p:nvSpPr>
          <p:spPr>
            <a:xfrm rot="5400000" flipH="1">
              <a:off x="2209751" y="2043539"/>
              <a:ext cx="100639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89" name="Groupe 22">
            <a:extLst>
              <a:ext uri="{FF2B5EF4-FFF2-40B4-BE49-F238E27FC236}">
                <a16:creationId xmlns:a16="http://schemas.microsoft.com/office/drawing/2014/main" id="{65428F61-68A6-4873-9591-96626F1CF8ED}"/>
              </a:ext>
            </a:extLst>
          </p:cNvPr>
          <p:cNvGrpSpPr>
            <a:grpSpLocks/>
          </p:cNvGrpSpPr>
          <p:nvPr/>
        </p:nvGrpSpPr>
        <p:grpSpPr bwMode="auto">
          <a:xfrm>
            <a:off x="5872163" y="2106613"/>
            <a:ext cx="484187" cy="223837"/>
            <a:chOff x="2177521" y="1957577"/>
            <a:chExt cx="484178" cy="221721"/>
          </a:xfrm>
        </p:grpSpPr>
        <p:sp>
          <p:nvSpPr>
            <p:cNvPr id="27" name="Rogner un rectangle à un seul coin 26">
              <a:extLst>
                <a:ext uri="{FF2B5EF4-FFF2-40B4-BE49-F238E27FC236}">
                  <a16:creationId xmlns:a16="http://schemas.microsoft.com/office/drawing/2014/main" id="{A1383D33-2422-450F-84F3-326B8C2063A3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9.1</a:t>
              </a:r>
            </a:p>
          </p:txBody>
        </p:sp>
        <p:sp>
          <p:nvSpPr>
            <p:cNvPr id="28" name="Triangle rectangle 27">
              <a:extLst>
                <a:ext uri="{FF2B5EF4-FFF2-40B4-BE49-F238E27FC236}">
                  <a16:creationId xmlns:a16="http://schemas.microsoft.com/office/drawing/2014/main" id="{7A40A001-926B-4485-879E-4C937CE2C1F0}"/>
                </a:ext>
              </a:extLst>
            </p:cNvPr>
            <p:cNvSpPr/>
            <p:nvPr/>
          </p:nvSpPr>
          <p:spPr>
            <a:xfrm rot="5400000" flipH="1">
              <a:off x="2209750" y="2043539"/>
              <a:ext cx="100640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90" name="Groupe 22">
            <a:extLst>
              <a:ext uri="{FF2B5EF4-FFF2-40B4-BE49-F238E27FC236}">
                <a16:creationId xmlns:a16="http://schemas.microsoft.com/office/drawing/2014/main" id="{A772A86A-E4B6-4157-82E5-416C2D85A3D9}"/>
              </a:ext>
            </a:extLst>
          </p:cNvPr>
          <p:cNvGrpSpPr>
            <a:grpSpLocks/>
          </p:cNvGrpSpPr>
          <p:nvPr/>
        </p:nvGrpSpPr>
        <p:grpSpPr bwMode="auto">
          <a:xfrm>
            <a:off x="4078288" y="1147763"/>
            <a:ext cx="484187" cy="223837"/>
            <a:chOff x="2177521" y="1957577"/>
            <a:chExt cx="484178" cy="221721"/>
          </a:xfrm>
        </p:grpSpPr>
        <p:sp>
          <p:nvSpPr>
            <p:cNvPr id="30" name="Rogner un rectangle à un seul coin 29">
              <a:extLst>
                <a:ext uri="{FF2B5EF4-FFF2-40B4-BE49-F238E27FC236}">
                  <a16:creationId xmlns:a16="http://schemas.microsoft.com/office/drawing/2014/main" id="{62506005-C1F1-4EE7-8F35-65A6DE337691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15.2</a:t>
              </a:r>
            </a:p>
          </p:txBody>
        </p:sp>
        <p:sp>
          <p:nvSpPr>
            <p:cNvPr id="31" name="Triangle rectangle 30">
              <a:extLst>
                <a:ext uri="{FF2B5EF4-FFF2-40B4-BE49-F238E27FC236}">
                  <a16:creationId xmlns:a16="http://schemas.microsoft.com/office/drawing/2014/main" id="{944794C8-693F-4E1C-A3C4-4D33CB2E2176}"/>
                </a:ext>
              </a:extLst>
            </p:cNvPr>
            <p:cNvSpPr/>
            <p:nvPr/>
          </p:nvSpPr>
          <p:spPr>
            <a:xfrm rot="5400000" flipH="1">
              <a:off x="2209750" y="2043539"/>
              <a:ext cx="100640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91" name="Groupe 22">
            <a:extLst>
              <a:ext uri="{FF2B5EF4-FFF2-40B4-BE49-F238E27FC236}">
                <a16:creationId xmlns:a16="http://schemas.microsoft.com/office/drawing/2014/main" id="{7A1C1932-267B-49DD-AC74-A2295CF8A674}"/>
              </a:ext>
            </a:extLst>
          </p:cNvPr>
          <p:cNvGrpSpPr>
            <a:grpSpLocks/>
          </p:cNvGrpSpPr>
          <p:nvPr/>
        </p:nvGrpSpPr>
        <p:grpSpPr bwMode="auto">
          <a:xfrm>
            <a:off x="7054850" y="3451225"/>
            <a:ext cx="484188" cy="223838"/>
            <a:chOff x="2177521" y="1957577"/>
            <a:chExt cx="484178" cy="221721"/>
          </a:xfrm>
        </p:grpSpPr>
        <p:sp>
          <p:nvSpPr>
            <p:cNvPr id="33" name="Rogner un rectangle à un seul coin 32">
              <a:extLst>
                <a:ext uri="{FF2B5EF4-FFF2-40B4-BE49-F238E27FC236}">
                  <a16:creationId xmlns:a16="http://schemas.microsoft.com/office/drawing/2014/main" id="{129AED3F-3F48-4F1D-B4A6-7EC41779BFBB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2.9</a:t>
              </a:r>
            </a:p>
          </p:txBody>
        </p:sp>
        <p:sp>
          <p:nvSpPr>
            <p:cNvPr id="34" name="Triangle rectangle 33">
              <a:extLst>
                <a:ext uri="{FF2B5EF4-FFF2-40B4-BE49-F238E27FC236}">
                  <a16:creationId xmlns:a16="http://schemas.microsoft.com/office/drawing/2014/main" id="{C39A4CBA-F367-4E37-B4ED-4A11E0E53132}"/>
                </a:ext>
              </a:extLst>
            </p:cNvPr>
            <p:cNvSpPr/>
            <p:nvPr/>
          </p:nvSpPr>
          <p:spPr>
            <a:xfrm rot="5400000" flipH="1">
              <a:off x="2209751" y="2043539"/>
              <a:ext cx="100639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3092" name="Groupe 22">
            <a:extLst>
              <a:ext uri="{FF2B5EF4-FFF2-40B4-BE49-F238E27FC236}">
                <a16:creationId xmlns:a16="http://schemas.microsoft.com/office/drawing/2014/main" id="{AF860DCD-152B-466F-9985-538DC0655C6B}"/>
              </a:ext>
            </a:extLst>
          </p:cNvPr>
          <p:cNvGrpSpPr>
            <a:grpSpLocks/>
          </p:cNvGrpSpPr>
          <p:nvPr/>
        </p:nvGrpSpPr>
        <p:grpSpPr bwMode="auto">
          <a:xfrm>
            <a:off x="7681913" y="3119438"/>
            <a:ext cx="484187" cy="225425"/>
            <a:chOff x="2177521" y="1957577"/>
            <a:chExt cx="484178" cy="221721"/>
          </a:xfrm>
        </p:grpSpPr>
        <p:sp>
          <p:nvSpPr>
            <p:cNvPr id="36" name="Rogner un rectangle à un seul coin 35">
              <a:extLst>
                <a:ext uri="{FF2B5EF4-FFF2-40B4-BE49-F238E27FC236}">
                  <a16:creationId xmlns:a16="http://schemas.microsoft.com/office/drawing/2014/main" id="{0EBACB23-8603-46E4-AFFE-C520482859C3}"/>
                </a:ext>
              </a:extLst>
            </p:cNvPr>
            <p:cNvSpPr/>
            <p:nvPr/>
          </p:nvSpPr>
          <p:spPr>
            <a:xfrm flipH="1">
              <a:off x="2177521" y="1957577"/>
              <a:ext cx="484178" cy="221721"/>
            </a:xfrm>
            <a:prstGeom prst="snip1Rect">
              <a:avLst>
                <a:gd name="adj" fmla="val 13982"/>
              </a:avLst>
            </a:prstGeom>
            <a:solidFill>
              <a:schemeClr val="bg1"/>
            </a:solidFill>
            <a:ln w="12700">
              <a:solidFill>
                <a:schemeClr val="bg2"/>
              </a:solidFill>
            </a:ln>
            <a:scene3d>
              <a:camera prst="orthographicFront"/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fr-CA" sz="1200" b="1" dirty="0">
                  <a:solidFill>
                    <a:schemeClr val="tx1"/>
                  </a:solidFill>
                </a:rPr>
                <a:t>2.9</a:t>
              </a:r>
            </a:p>
          </p:txBody>
        </p:sp>
        <p:sp>
          <p:nvSpPr>
            <p:cNvPr id="37" name="Triangle rectangle 36">
              <a:extLst>
                <a:ext uri="{FF2B5EF4-FFF2-40B4-BE49-F238E27FC236}">
                  <a16:creationId xmlns:a16="http://schemas.microsoft.com/office/drawing/2014/main" id="{25632274-115E-4840-A4E5-62562D2680F5}"/>
                </a:ext>
              </a:extLst>
            </p:cNvPr>
            <p:cNvSpPr/>
            <p:nvPr/>
          </p:nvSpPr>
          <p:spPr>
            <a:xfrm rot="5400000" flipH="1">
              <a:off x="2209323" y="2043323"/>
              <a:ext cx="101492" cy="111123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6806</TotalTime>
  <Words>80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Conception personnalisée</vt:lpstr>
      <vt:lpstr>Graphique Microsoft Office Excel</vt:lpstr>
      <vt:lpstr>PERCENTAGE PROBABILITY OF DEVELOPING TYPE 2 DIABETES IN 792 MEN FOLLOWED FOR 13.5 YEARS, ACCORDING TO TERTILES OF BODY MASS INDEX (BMI) AND WAIST-TO-HIP RATIO (WHR)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417</cp:revision>
  <dcterms:created xsi:type="dcterms:W3CDTF">2007-08-27T23:55:38Z</dcterms:created>
  <dcterms:modified xsi:type="dcterms:W3CDTF">2022-11-30T19:08:01Z</dcterms:modified>
</cp:coreProperties>
</file>