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6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39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9E4FF"/>
    <a:srgbClr val="CCECFF"/>
    <a:srgbClr val="717171"/>
    <a:srgbClr val="333333"/>
    <a:srgbClr val="CCFF99"/>
    <a:srgbClr val="00FF00"/>
    <a:srgbClr val="99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833ACC10-E63F-41C9-812F-E86D885ED86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B045F8E2-F114-4CB0-B48C-4A025EE107E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FBF737E2-5F45-43C8-8D3C-24934040137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915897D9-1D41-4932-87AA-5FC81E09450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96BAB1-4BAB-41EB-92ED-06C9FB55AD4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1F173BF5-CD9F-4E28-98E2-CED8949F33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D301111E-F4C6-4B7E-A09B-EC9ADDFC8EB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8CFBFE95-FE1F-401B-8858-4A1396B431C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CE9A2E12-9D04-43B4-B3B8-4CAD52BD930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31F670D1-6D2E-4C4D-A8EF-EFD2D8ED7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1C6B30AF-30B3-4C8C-943B-4A95ECBBF7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51E50C-35E7-455A-864B-31F442FDC32C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CB795142-FC5D-4D87-86CB-B48EDD7D7A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23C5E9B5-993F-41AB-8E05-A0CC7C9FD69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7CD1B2-71BC-4DC8-BCBF-B490F688B3C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B31BD7-1E33-4A43-92D5-4EDA4CA42A0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A813D4AC-A282-4908-A6F0-C9443E6400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86F29C76-6FEE-4F50-BC61-6B43546E71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338714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38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8101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043581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973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8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3147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913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418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803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40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260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35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7C1A0DA4-1C36-42F0-9375-8C1586B946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C65D4EEF-58CE-4F97-AF88-52569EF0E28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236BA768-6BDA-4447-BFE5-EBD25E5862B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16A23C62-BFBB-426D-B15C-FA6DCAE095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E441470C-CE05-4D39-8C61-45582FC691A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6680024A-3D04-4452-A49E-4852DEE0345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2FBCB371-95B7-452E-AFA2-D575E1E7F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76C3CE13-D278-41FC-ADBF-761AF7A88B9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AE545D5C-5B13-4448-8D46-6AFF56CBB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38" r:id="rId2"/>
    <p:sldLayoutId id="2147484137" r:id="rId3"/>
    <p:sldLayoutId id="2147484136" r:id="rId4"/>
    <p:sldLayoutId id="2147484135" r:id="rId5"/>
    <p:sldLayoutId id="2147484134" r:id="rId6"/>
    <p:sldLayoutId id="2147484133" r:id="rId7"/>
    <p:sldLayoutId id="2147484132" r:id="rId8"/>
    <p:sldLayoutId id="2147484131" r:id="rId9"/>
    <p:sldLayoutId id="2147484130" r:id="rId10"/>
    <p:sldLayoutId id="2147484129" r:id="rId11"/>
    <p:sldLayoutId id="2147484128" r:id="rId12"/>
    <p:sldLayoutId id="214748412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 3" descr="40-Glucose_Insulin_fig7-FILM_fond.png">
            <a:extLst>
              <a:ext uri="{FF2B5EF4-FFF2-40B4-BE49-F238E27FC236}">
                <a16:creationId xmlns:a16="http://schemas.microsoft.com/office/drawing/2014/main" id="{A12ACE8E-32E0-44CE-B177-4C1A835208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950"/>
            <a:ext cx="9144000" cy="6750050"/>
          </a:xfrm>
          <a:prstGeom prst="rect">
            <a:avLst/>
          </a:prstGeom>
          <a:noFill/>
          <a:ln w="9525">
            <a:solidFill>
              <a:srgbClr val="71717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Image 64" descr="trait_courbe.png">
            <a:extLst>
              <a:ext uri="{FF2B5EF4-FFF2-40B4-BE49-F238E27FC236}">
                <a16:creationId xmlns:a16="http://schemas.microsoft.com/office/drawing/2014/main" id="{0D0E0F78-97CA-4556-B011-BEE9794C2D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188" y="3416300"/>
            <a:ext cx="7953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itre 1">
            <a:extLst>
              <a:ext uri="{FF2B5EF4-FFF2-40B4-BE49-F238E27FC236}">
                <a16:creationId xmlns:a16="http://schemas.microsoft.com/office/drawing/2014/main" id="{5BAB6CB3-F912-43BB-B806-1EE699B89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63500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POTENTIAL CELLULAR MECHANISMS FOR ACTIVATING INFLAMMATORY SIGNALING</a:t>
            </a:r>
            <a:endParaRPr lang="fr-FR" altLang="fr-FR" sz="2000">
              <a:solidFill>
                <a:schemeClr val="tx1"/>
              </a:solidFill>
            </a:endParaRPr>
          </a:p>
        </p:txBody>
      </p:sp>
      <p:pic>
        <p:nvPicPr>
          <p:cNvPr id="12293" name="Image 5" descr="legende.png">
            <a:extLst>
              <a:ext uri="{FF2B5EF4-FFF2-40B4-BE49-F238E27FC236}">
                <a16:creationId xmlns:a16="http://schemas.microsoft.com/office/drawing/2014/main" id="{594ECD05-3B03-431D-ABFC-B2603AE4CB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1050925"/>
            <a:ext cx="2422525" cy="364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ZoneTexte 21">
            <a:extLst>
              <a:ext uri="{FF2B5EF4-FFF2-40B4-BE49-F238E27FC236}">
                <a16:creationId xmlns:a16="http://schemas.microsoft.com/office/drawing/2014/main" id="{00E07050-29F2-4220-848D-E9B88FC0B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0" y="1068388"/>
            <a:ext cx="78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 i="1">
                <a:solidFill>
                  <a:srgbClr val="C00000"/>
                </a:solidFill>
              </a:rPr>
              <a:t>Legend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48EC3F63-48A3-464E-ABED-FF47417DD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588" y="1473200"/>
            <a:ext cx="3236912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400"/>
              </a:lnSpc>
            </a:pPr>
            <a:r>
              <a:rPr lang="fr-CA" altLang="fr-FR" sz="1100" b="1"/>
              <a:t>AP-1</a:t>
            </a:r>
            <a:r>
              <a:rPr lang="fr-CA" altLang="fr-FR" sz="1100"/>
              <a:t> </a:t>
            </a:r>
            <a:r>
              <a:rPr lang="fr-CA" altLang="fr-FR" sz="1100" b="1"/>
              <a:t>=</a:t>
            </a:r>
            <a:r>
              <a:rPr lang="fr-CA" altLang="fr-FR" sz="1100"/>
              <a:t> activator protein-1</a:t>
            </a:r>
          </a:p>
          <a:p>
            <a:pPr eaLnBrk="1" hangingPunct="1">
              <a:lnSpc>
                <a:spcPts val="1400"/>
              </a:lnSpc>
            </a:pPr>
            <a:r>
              <a:rPr lang="fr-CA" altLang="fr-FR" sz="1100" b="1"/>
              <a:t>ER</a:t>
            </a:r>
            <a:r>
              <a:rPr lang="fr-CA" altLang="fr-FR" sz="1100"/>
              <a:t> </a:t>
            </a:r>
            <a:r>
              <a:rPr lang="fr-CA" altLang="fr-FR" sz="1100" b="1"/>
              <a:t>=</a:t>
            </a:r>
            <a:r>
              <a:rPr lang="fr-CA" altLang="fr-FR" sz="1100"/>
              <a:t> endoplasmic reticulum</a:t>
            </a:r>
          </a:p>
          <a:p>
            <a:pPr eaLnBrk="1" hangingPunct="1">
              <a:lnSpc>
                <a:spcPts val="1400"/>
              </a:lnSpc>
            </a:pPr>
            <a:r>
              <a:rPr lang="fr-CA" altLang="fr-FR" sz="1100" b="1"/>
              <a:t>IKK</a:t>
            </a:r>
            <a:r>
              <a:rPr lang="fr-CA" altLang="fr-FR" sz="1100"/>
              <a:t> </a:t>
            </a:r>
            <a:r>
              <a:rPr lang="fr-CA" altLang="fr-FR" sz="1100" b="1"/>
              <a:t>=</a:t>
            </a:r>
            <a:r>
              <a:rPr lang="fr-CA" altLang="fr-FR" sz="1100"/>
              <a:t> I</a:t>
            </a:r>
            <a:r>
              <a:rPr lang="az-Cyrl-AZ" altLang="fr-FR" sz="1100"/>
              <a:t>к</a:t>
            </a:r>
            <a:r>
              <a:rPr lang="fr-CA" altLang="fr-FR" sz="1100"/>
              <a:t>B kinase</a:t>
            </a:r>
          </a:p>
          <a:p>
            <a:pPr eaLnBrk="1" hangingPunct="1">
              <a:lnSpc>
                <a:spcPts val="1400"/>
              </a:lnSpc>
            </a:pPr>
            <a:r>
              <a:rPr lang="fr-CA" altLang="fr-FR" sz="1100" b="1"/>
              <a:t>IL-1 R</a:t>
            </a:r>
            <a:r>
              <a:rPr lang="fr-CA" altLang="fr-FR" sz="1100"/>
              <a:t> </a:t>
            </a:r>
            <a:r>
              <a:rPr lang="fr-CA" altLang="fr-FR" sz="1100" b="1"/>
              <a:t>=</a:t>
            </a:r>
            <a:r>
              <a:rPr lang="fr-CA" altLang="fr-FR" sz="1100"/>
              <a:t> interleukin-1 receptor</a:t>
            </a:r>
          </a:p>
          <a:p>
            <a:pPr eaLnBrk="1" hangingPunct="1">
              <a:lnSpc>
                <a:spcPts val="1400"/>
              </a:lnSpc>
            </a:pPr>
            <a:r>
              <a:rPr lang="fr-CA" altLang="fr-FR" sz="1100" b="1"/>
              <a:t>INOS = </a:t>
            </a:r>
            <a:r>
              <a:rPr lang="fr-CA" altLang="fr-FR" sz="1100"/>
              <a:t>inducible nitric oxide</a:t>
            </a:r>
          </a:p>
          <a:p>
            <a:pPr eaLnBrk="1" hangingPunct="1">
              <a:lnSpc>
                <a:spcPts val="1400"/>
              </a:lnSpc>
            </a:pPr>
            <a:r>
              <a:rPr lang="fr-CA" altLang="fr-FR" sz="1100"/>
              <a:t>             synthase</a:t>
            </a:r>
          </a:p>
          <a:p>
            <a:pPr eaLnBrk="1" hangingPunct="1">
              <a:lnSpc>
                <a:spcPts val="1400"/>
              </a:lnSpc>
            </a:pPr>
            <a:r>
              <a:rPr lang="fr-CA" altLang="fr-FR" sz="1100" b="1"/>
              <a:t>IRS-1</a:t>
            </a:r>
            <a:r>
              <a:rPr lang="fr-CA" altLang="fr-FR" sz="1100"/>
              <a:t> </a:t>
            </a:r>
            <a:r>
              <a:rPr lang="fr-CA" altLang="fr-FR" sz="1100" b="1"/>
              <a:t>=</a:t>
            </a:r>
            <a:r>
              <a:rPr lang="fr-CA" altLang="fr-FR" sz="1100"/>
              <a:t> insulin receptor substrate-1</a:t>
            </a:r>
          </a:p>
          <a:p>
            <a:pPr eaLnBrk="1" hangingPunct="1">
              <a:lnSpc>
                <a:spcPts val="1400"/>
              </a:lnSpc>
            </a:pPr>
            <a:r>
              <a:rPr lang="fr-CA" altLang="fr-FR" sz="1100" b="1"/>
              <a:t>JNK</a:t>
            </a:r>
            <a:r>
              <a:rPr lang="fr-CA" altLang="fr-FR" sz="1100"/>
              <a:t> </a:t>
            </a:r>
            <a:r>
              <a:rPr lang="fr-CA" altLang="fr-FR" sz="1100" b="1"/>
              <a:t>=</a:t>
            </a:r>
            <a:r>
              <a:rPr lang="fr-CA" altLang="fr-FR" sz="1100"/>
              <a:t> C-jun N-terminal kinase</a:t>
            </a:r>
          </a:p>
          <a:p>
            <a:pPr eaLnBrk="1" hangingPunct="1">
              <a:lnSpc>
                <a:spcPts val="1400"/>
              </a:lnSpc>
            </a:pPr>
            <a:r>
              <a:rPr lang="fr-CA" altLang="fr-FR" sz="1100" b="1"/>
              <a:t>NF</a:t>
            </a:r>
            <a:r>
              <a:rPr lang="fr-CA" altLang="fr-FR" sz="1100"/>
              <a:t> </a:t>
            </a:r>
            <a:r>
              <a:rPr lang="fr-CA" altLang="fr-FR" sz="1100" b="1"/>
              <a:t>=</a:t>
            </a:r>
            <a:r>
              <a:rPr lang="fr-CA" altLang="fr-FR" sz="1100"/>
              <a:t> nuclear factor</a:t>
            </a:r>
          </a:p>
          <a:p>
            <a:pPr eaLnBrk="1" hangingPunct="1">
              <a:lnSpc>
                <a:spcPts val="1400"/>
              </a:lnSpc>
            </a:pPr>
            <a:r>
              <a:rPr lang="fr-CA" altLang="fr-FR" sz="1100" b="1"/>
              <a:t>PKC</a:t>
            </a:r>
            <a:r>
              <a:rPr lang="fr-CA" altLang="fr-FR" sz="1100"/>
              <a:t> </a:t>
            </a:r>
            <a:r>
              <a:rPr lang="fr-CA" altLang="fr-FR" sz="1100" b="1"/>
              <a:t>=</a:t>
            </a:r>
            <a:r>
              <a:rPr lang="fr-CA" altLang="fr-FR" sz="1100"/>
              <a:t> novel protein kinase</a:t>
            </a:r>
          </a:p>
          <a:p>
            <a:pPr eaLnBrk="1" hangingPunct="1">
              <a:lnSpc>
                <a:spcPts val="1400"/>
              </a:lnSpc>
            </a:pPr>
            <a:r>
              <a:rPr lang="fr-CA" altLang="fr-FR" sz="1100" b="1"/>
              <a:t>RAGE =</a:t>
            </a:r>
            <a:r>
              <a:rPr lang="fr-CA" altLang="fr-FR" sz="1100"/>
              <a:t> receptor of advanced</a:t>
            </a:r>
          </a:p>
          <a:p>
            <a:pPr eaLnBrk="1" hangingPunct="1">
              <a:lnSpc>
                <a:spcPts val="1400"/>
              </a:lnSpc>
            </a:pPr>
            <a:r>
              <a:rPr lang="fr-CA" altLang="fr-FR" sz="1100"/>
              <a:t>              glycation endproducts</a:t>
            </a:r>
          </a:p>
          <a:p>
            <a:pPr eaLnBrk="1" hangingPunct="1">
              <a:lnSpc>
                <a:spcPts val="1400"/>
              </a:lnSpc>
            </a:pPr>
            <a:r>
              <a:rPr lang="fr-CA" altLang="fr-FR" sz="1100" b="1"/>
              <a:t>ROS</a:t>
            </a:r>
            <a:r>
              <a:rPr lang="fr-CA" altLang="fr-FR" sz="1100"/>
              <a:t> </a:t>
            </a:r>
            <a:r>
              <a:rPr lang="fr-CA" altLang="fr-FR" sz="1100" b="1"/>
              <a:t>=</a:t>
            </a:r>
            <a:r>
              <a:rPr lang="fr-CA" altLang="fr-FR" sz="1100"/>
              <a:t> reactive oxygen species</a:t>
            </a:r>
          </a:p>
          <a:p>
            <a:pPr eaLnBrk="1" hangingPunct="1">
              <a:lnSpc>
                <a:spcPts val="1400"/>
              </a:lnSpc>
            </a:pPr>
            <a:r>
              <a:rPr lang="fr-CA" altLang="fr-FR" sz="1100" b="1"/>
              <a:t>TLR</a:t>
            </a:r>
            <a:r>
              <a:rPr lang="fr-CA" altLang="fr-FR" sz="1100"/>
              <a:t> </a:t>
            </a:r>
            <a:r>
              <a:rPr lang="fr-CA" altLang="fr-FR" sz="1100" b="1"/>
              <a:t>=</a:t>
            </a:r>
            <a:r>
              <a:rPr lang="fr-CA" altLang="fr-FR" sz="1100"/>
              <a:t> toll-like receptor</a:t>
            </a:r>
          </a:p>
          <a:p>
            <a:pPr eaLnBrk="1" hangingPunct="1">
              <a:lnSpc>
                <a:spcPts val="1400"/>
              </a:lnSpc>
            </a:pPr>
            <a:r>
              <a:rPr lang="fr-CA" altLang="fr-FR" sz="1100" b="1"/>
              <a:t>TNFR</a:t>
            </a:r>
            <a:r>
              <a:rPr lang="fr-CA" altLang="fr-FR" sz="1100"/>
              <a:t> </a:t>
            </a:r>
            <a:r>
              <a:rPr lang="fr-CA" altLang="fr-FR" sz="1100" b="1"/>
              <a:t>= </a:t>
            </a:r>
            <a:r>
              <a:rPr lang="fr-CA" altLang="fr-FR" sz="1100"/>
              <a:t>tumor necrosis factor</a:t>
            </a:r>
          </a:p>
          <a:p>
            <a:pPr eaLnBrk="1" hangingPunct="1">
              <a:lnSpc>
                <a:spcPts val="1400"/>
              </a:lnSpc>
            </a:pPr>
            <a:r>
              <a:rPr lang="fr-CA" altLang="fr-FR" sz="1100"/>
              <a:t>              receptor</a:t>
            </a:r>
          </a:p>
          <a:p>
            <a:pPr eaLnBrk="1" hangingPunct="1">
              <a:lnSpc>
                <a:spcPts val="1400"/>
              </a:lnSpc>
            </a:pPr>
            <a:r>
              <a:rPr lang="fr-CA" altLang="fr-FR" sz="1100" b="1"/>
              <a:t>TZD</a:t>
            </a:r>
            <a:r>
              <a:rPr lang="fr-CA" altLang="fr-FR" sz="1100"/>
              <a:t> </a:t>
            </a:r>
            <a:r>
              <a:rPr lang="fr-CA" altLang="fr-FR" sz="1100" b="1"/>
              <a:t>=</a:t>
            </a:r>
            <a:r>
              <a:rPr lang="fr-CA" altLang="fr-FR" sz="1100"/>
              <a:t> thiazolidinediones</a:t>
            </a:r>
          </a:p>
        </p:txBody>
      </p:sp>
      <p:sp>
        <p:nvSpPr>
          <p:cNvPr id="12296" name="Rectangle 37">
            <a:extLst>
              <a:ext uri="{FF2B5EF4-FFF2-40B4-BE49-F238E27FC236}">
                <a16:creationId xmlns:a16="http://schemas.microsoft.com/office/drawing/2014/main" id="{8567861D-9717-49A0-B899-C4DDEF582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2350" y="6329363"/>
            <a:ext cx="4051300" cy="344487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/>
              <a:t>Adapted from Shoelson SE et al. J Clin Invest 2006; 116: 1793-1801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764B75E-96AB-4115-A995-37562FAC5A7D}"/>
              </a:ext>
            </a:extLst>
          </p:cNvPr>
          <p:cNvSpPr txBox="1"/>
          <p:nvPr/>
        </p:nvSpPr>
        <p:spPr>
          <a:xfrm>
            <a:off x="1936750" y="1327150"/>
            <a:ext cx="1039813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1050" b="1" dirty="0">
                <a:latin typeface="Arial" charset="0"/>
              </a:rPr>
              <a:t>TNFR, RAGE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D851B83-8992-46FA-B1C1-705EDCA503A4}"/>
              </a:ext>
            </a:extLst>
          </p:cNvPr>
          <p:cNvSpPr txBox="1"/>
          <p:nvPr/>
        </p:nvSpPr>
        <p:spPr>
          <a:xfrm>
            <a:off x="3917950" y="1327150"/>
            <a:ext cx="93186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1050" b="1" dirty="0" err="1">
                <a:latin typeface="Arial" charset="0"/>
              </a:rPr>
              <a:t>TLRs</a:t>
            </a:r>
            <a:r>
              <a:rPr lang="fr-CA" sz="1050" b="1" dirty="0">
                <a:latin typeface="Arial" charset="0"/>
              </a:rPr>
              <a:t>, IL-1R</a:t>
            </a:r>
          </a:p>
        </p:txBody>
      </p:sp>
      <p:sp>
        <p:nvSpPr>
          <p:cNvPr id="12299" name="ZoneTexte 11">
            <a:extLst>
              <a:ext uri="{FF2B5EF4-FFF2-40B4-BE49-F238E27FC236}">
                <a16:creationId xmlns:a16="http://schemas.microsoft.com/office/drawing/2014/main" id="{CDD6305E-8B3F-454C-A83E-4250CE77A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613" y="1757363"/>
            <a:ext cx="16494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 i="1"/>
              <a:t>Plasma Membrane</a:t>
            </a:r>
          </a:p>
        </p:txBody>
      </p:sp>
      <p:sp>
        <p:nvSpPr>
          <p:cNvPr id="13" name="Rectangle à coins arrondis 12">
            <a:extLst>
              <a:ext uri="{FF2B5EF4-FFF2-40B4-BE49-F238E27FC236}">
                <a16:creationId xmlns:a16="http://schemas.microsoft.com/office/drawing/2014/main" id="{CCF6D931-D7F3-4B8B-8EEF-AC067FB9C1E0}"/>
              </a:ext>
            </a:extLst>
          </p:cNvPr>
          <p:cNvSpPr/>
          <p:nvPr/>
        </p:nvSpPr>
        <p:spPr>
          <a:xfrm>
            <a:off x="2600325" y="5530850"/>
            <a:ext cx="1782763" cy="223838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1300" b="1" dirty="0" err="1"/>
              <a:t>Insulin</a:t>
            </a:r>
            <a:r>
              <a:rPr lang="fr-CA" sz="1300" b="1" dirty="0"/>
              <a:t> Resistance</a:t>
            </a:r>
          </a:p>
        </p:txBody>
      </p:sp>
      <p:sp>
        <p:nvSpPr>
          <p:cNvPr id="12301" name="ZoneTexte 13">
            <a:extLst>
              <a:ext uri="{FF2B5EF4-FFF2-40B4-BE49-F238E27FC236}">
                <a16:creationId xmlns:a16="http://schemas.microsoft.com/office/drawing/2014/main" id="{692597CE-4F63-424A-836D-367975510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2563" y="5540375"/>
            <a:ext cx="8350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 i="1"/>
              <a:t>Nucleus</a:t>
            </a:r>
          </a:p>
        </p:txBody>
      </p:sp>
      <p:sp>
        <p:nvSpPr>
          <p:cNvPr id="12302" name="ZoneTexte 14">
            <a:extLst>
              <a:ext uri="{FF2B5EF4-FFF2-40B4-BE49-F238E27FC236}">
                <a16:creationId xmlns:a16="http://schemas.microsoft.com/office/drawing/2014/main" id="{67504E2E-48D2-49F7-AEE2-A560E3605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7363" y="2590800"/>
            <a:ext cx="5445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/>
              <a:t>ROS</a:t>
            </a:r>
          </a:p>
        </p:txBody>
      </p:sp>
      <p:sp>
        <p:nvSpPr>
          <p:cNvPr id="12303" name="ZoneTexte 15">
            <a:extLst>
              <a:ext uri="{FF2B5EF4-FFF2-40B4-BE49-F238E27FC236}">
                <a16:creationId xmlns:a16="http://schemas.microsoft.com/office/drawing/2014/main" id="{9D2B701B-C6D4-4FDC-9F35-D4FD533B2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75" y="3263900"/>
            <a:ext cx="5445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100" b="1"/>
              <a:t>IRS-1</a:t>
            </a:r>
          </a:p>
        </p:txBody>
      </p:sp>
      <p:sp>
        <p:nvSpPr>
          <p:cNvPr id="12304" name="ZoneTexte 16">
            <a:extLst>
              <a:ext uri="{FF2B5EF4-FFF2-40B4-BE49-F238E27FC236}">
                <a16:creationId xmlns:a16="http://schemas.microsoft.com/office/drawing/2014/main" id="{1CEE96B9-0E46-46F2-AD47-17633BD94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8163" y="2035175"/>
            <a:ext cx="5619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100" b="1"/>
              <a:t>PKCs</a:t>
            </a:r>
          </a:p>
        </p:txBody>
      </p:sp>
      <p:sp>
        <p:nvSpPr>
          <p:cNvPr id="12305" name="ZoneTexte 17">
            <a:extLst>
              <a:ext uri="{FF2B5EF4-FFF2-40B4-BE49-F238E27FC236}">
                <a16:creationId xmlns:a16="http://schemas.microsoft.com/office/drawing/2014/main" id="{20AAA9E9-1650-4083-8FAC-2909676B9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2600325"/>
            <a:ext cx="7731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 b="1"/>
              <a:t>ER stress</a:t>
            </a:r>
          </a:p>
        </p:txBody>
      </p:sp>
      <p:sp>
        <p:nvSpPr>
          <p:cNvPr id="12306" name="ZoneTexte 18">
            <a:extLst>
              <a:ext uri="{FF2B5EF4-FFF2-40B4-BE49-F238E27FC236}">
                <a16:creationId xmlns:a16="http://schemas.microsoft.com/office/drawing/2014/main" id="{C0EEBE0E-ACA8-4748-AC56-D98E651BD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00" y="2035175"/>
            <a:ext cx="7651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 b="1"/>
              <a:t>Ceramide</a:t>
            </a:r>
          </a:p>
        </p:txBody>
      </p:sp>
      <p:sp>
        <p:nvSpPr>
          <p:cNvPr id="12307" name="ZoneTexte 19">
            <a:extLst>
              <a:ext uri="{FF2B5EF4-FFF2-40B4-BE49-F238E27FC236}">
                <a16:creationId xmlns:a16="http://schemas.microsoft.com/office/drawing/2014/main" id="{7EB82F69-7DE5-4AD7-8897-9EC1BA277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6700" y="4124325"/>
            <a:ext cx="4762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 b="1"/>
              <a:t>AP-1</a:t>
            </a:r>
          </a:p>
        </p:txBody>
      </p:sp>
      <p:sp>
        <p:nvSpPr>
          <p:cNvPr id="12308" name="ZoneTexte 20">
            <a:extLst>
              <a:ext uri="{FF2B5EF4-FFF2-40B4-BE49-F238E27FC236}">
                <a16:creationId xmlns:a16="http://schemas.microsoft.com/office/drawing/2014/main" id="{33790B47-E4B9-4905-91D2-D29938B2E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2588" y="3468688"/>
            <a:ext cx="2635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 b="1"/>
              <a:t>?</a:t>
            </a:r>
          </a:p>
        </p:txBody>
      </p:sp>
      <p:sp>
        <p:nvSpPr>
          <p:cNvPr id="12309" name="ZoneTexte 21">
            <a:extLst>
              <a:ext uri="{FF2B5EF4-FFF2-40B4-BE49-F238E27FC236}">
                <a16:creationId xmlns:a16="http://schemas.microsoft.com/office/drawing/2014/main" id="{52645EBE-31C0-44E1-9D1A-0A0F51A73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4163" y="2608263"/>
            <a:ext cx="4159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JNK</a:t>
            </a:r>
          </a:p>
        </p:txBody>
      </p:sp>
      <p:sp>
        <p:nvSpPr>
          <p:cNvPr id="12310" name="ZoneTexte 22">
            <a:extLst>
              <a:ext uri="{FF2B5EF4-FFF2-40B4-BE49-F238E27FC236}">
                <a16:creationId xmlns:a16="http://schemas.microsoft.com/office/drawing/2014/main" id="{90231FB6-5C43-41AD-BBFB-E82CF85F4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263" y="2608263"/>
            <a:ext cx="4540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IKK</a:t>
            </a:r>
            <a:r>
              <a:rPr lang="el-GR" altLang="fr-FR" sz="900" b="1"/>
              <a:t>α</a:t>
            </a:r>
            <a:endParaRPr lang="fr-CA" altLang="fr-FR" sz="900" b="1"/>
          </a:p>
        </p:txBody>
      </p:sp>
      <p:sp>
        <p:nvSpPr>
          <p:cNvPr id="12311" name="ZoneTexte 23">
            <a:extLst>
              <a:ext uri="{FF2B5EF4-FFF2-40B4-BE49-F238E27FC236}">
                <a16:creationId xmlns:a16="http://schemas.microsoft.com/office/drawing/2014/main" id="{355204E2-B6B3-4743-A8D3-76C62DC79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100" y="2608263"/>
            <a:ext cx="45243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IKK</a:t>
            </a:r>
            <a:r>
              <a:rPr lang="el-GR" altLang="fr-FR" sz="900" b="1"/>
              <a:t>β</a:t>
            </a:r>
            <a:endParaRPr lang="fr-CA" altLang="fr-FR" sz="900" b="1"/>
          </a:p>
        </p:txBody>
      </p:sp>
      <p:sp>
        <p:nvSpPr>
          <p:cNvPr id="12312" name="ZoneTexte 24">
            <a:extLst>
              <a:ext uri="{FF2B5EF4-FFF2-40B4-BE49-F238E27FC236}">
                <a16:creationId xmlns:a16="http://schemas.microsoft.com/office/drawing/2014/main" id="{98E466C6-A3A6-4A3A-AE6D-6001F796B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9175" y="2770188"/>
            <a:ext cx="4476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IKK</a:t>
            </a:r>
            <a:r>
              <a:rPr lang="el-GR" altLang="fr-FR" sz="900" b="1"/>
              <a:t>γ</a:t>
            </a:r>
            <a:endParaRPr lang="fr-CA" altLang="fr-FR" sz="900" b="1"/>
          </a:p>
        </p:txBody>
      </p:sp>
      <p:sp>
        <p:nvSpPr>
          <p:cNvPr id="12313" name="ZoneTexte 25">
            <a:extLst>
              <a:ext uri="{FF2B5EF4-FFF2-40B4-BE49-F238E27FC236}">
                <a16:creationId xmlns:a16="http://schemas.microsoft.com/office/drawing/2014/main" id="{92A701AB-D9A9-4B4C-BBAA-62289F41A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6638" y="3217863"/>
            <a:ext cx="4349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I</a:t>
            </a:r>
            <a:r>
              <a:rPr lang="el-GR" altLang="fr-FR" sz="900" b="1"/>
              <a:t>κ</a:t>
            </a:r>
            <a:r>
              <a:rPr lang="fr-CA" altLang="fr-FR" sz="900" b="1"/>
              <a:t>B</a:t>
            </a:r>
            <a:r>
              <a:rPr lang="el-GR" altLang="fr-FR" sz="900" b="1"/>
              <a:t>α</a:t>
            </a:r>
            <a:endParaRPr lang="fr-CA" altLang="fr-FR" sz="900" b="1"/>
          </a:p>
        </p:txBody>
      </p:sp>
      <p:sp>
        <p:nvSpPr>
          <p:cNvPr id="12314" name="ZoneTexte 26">
            <a:extLst>
              <a:ext uri="{FF2B5EF4-FFF2-40B4-BE49-F238E27FC236}">
                <a16:creationId xmlns:a16="http://schemas.microsoft.com/office/drawing/2014/main" id="{61655E46-8DD1-46DB-B49B-B88E3617E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1700" y="3433763"/>
            <a:ext cx="3841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p65</a:t>
            </a:r>
          </a:p>
        </p:txBody>
      </p:sp>
      <p:sp>
        <p:nvSpPr>
          <p:cNvPr id="12315" name="ZoneTexte 27">
            <a:extLst>
              <a:ext uri="{FF2B5EF4-FFF2-40B4-BE49-F238E27FC236}">
                <a16:creationId xmlns:a16="http://schemas.microsoft.com/office/drawing/2014/main" id="{3518A840-0BAD-4B7B-8C53-737132D1F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3433763"/>
            <a:ext cx="3841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p50</a:t>
            </a:r>
          </a:p>
        </p:txBody>
      </p:sp>
      <p:sp>
        <p:nvSpPr>
          <p:cNvPr id="12316" name="ZoneTexte 28">
            <a:extLst>
              <a:ext uri="{FF2B5EF4-FFF2-40B4-BE49-F238E27FC236}">
                <a16:creationId xmlns:a16="http://schemas.microsoft.com/office/drawing/2014/main" id="{F9E73793-52C9-4112-B786-266A6AA2C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4321175"/>
            <a:ext cx="3841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p50</a:t>
            </a:r>
          </a:p>
        </p:txBody>
      </p:sp>
      <p:sp>
        <p:nvSpPr>
          <p:cNvPr id="12317" name="ZoneTexte 29">
            <a:extLst>
              <a:ext uri="{FF2B5EF4-FFF2-40B4-BE49-F238E27FC236}">
                <a16:creationId xmlns:a16="http://schemas.microsoft.com/office/drawing/2014/main" id="{3FE52AB6-0031-4445-8010-DF590F405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3763" y="4321175"/>
            <a:ext cx="38258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p65</a:t>
            </a:r>
          </a:p>
        </p:txBody>
      </p:sp>
      <p:sp>
        <p:nvSpPr>
          <p:cNvPr id="12318" name="ZoneTexte 30">
            <a:extLst>
              <a:ext uri="{FF2B5EF4-FFF2-40B4-BE49-F238E27FC236}">
                <a16:creationId xmlns:a16="http://schemas.microsoft.com/office/drawing/2014/main" id="{AE5F6F3C-80F2-4E57-B3AD-17D90C0B3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2188" y="3613150"/>
            <a:ext cx="5238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NF-</a:t>
            </a:r>
            <a:r>
              <a:rPr lang="az-Cyrl-AZ" altLang="fr-FR" sz="900" b="1"/>
              <a:t>κ</a:t>
            </a:r>
            <a:r>
              <a:rPr lang="fr-CA" altLang="fr-FR" sz="900" b="1"/>
              <a:t>B</a:t>
            </a:r>
          </a:p>
        </p:txBody>
      </p:sp>
      <p:sp>
        <p:nvSpPr>
          <p:cNvPr id="12319" name="ZoneTexte 31">
            <a:extLst>
              <a:ext uri="{FF2B5EF4-FFF2-40B4-BE49-F238E27FC236}">
                <a16:creationId xmlns:a16="http://schemas.microsoft.com/office/drawing/2014/main" id="{C4D48D90-25C0-4471-B181-37A995160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2188" y="4124325"/>
            <a:ext cx="5175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NF-</a:t>
            </a:r>
            <a:r>
              <a:rPr lang="az-Cyrl-AZ" altLang="fr-FR" sz="900" b="1"/>
              <a:t>к</a:t>
            </a:r>
            <a:r>
              <a:rPr lang="fr-CA" altLang="fr-FR" sz="900" b="1"/>
              <a:t>B</a:t>
            </a:r>
          </a:p>
        </p:txBody>
      </p:sp>
      <p:sp>
        <p:nvSpPr>
          <p:cNvPr id="12320" name="ZoneTexte 32">
            <a:extLst>
              <a:ext uri="{FF2B5EF4-FFF2-40B4-BE49-F238E27FC236}">
                <a16:creationId xmlns:a16="http://schemas.microsoft.com/office/drawing/2014/main" id="{E1CF803A-4E92-4C5D-B38F-03676A774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025" y="2895600"/>
            <a:ext cx="8794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A" altLang="fr-FR" sz="1000" b="1"/>
              <a:t>Salicylates, TZDs, and statins</a:t>
            </a:r>
          </a:p>
        </p:txBody>
      </p:sp>
      <p:sp>
        <p:nvSpPr>
          <p:cNvPr id="12321" name="ZoneTexte 33">
            <a:extLst>
              <a:ext uri="{FF2B5EF4-FFF2-40B4-BE49-F238E27FC236}">
                <a16:creationId xmlns:a16="http://schemas.microsoft.com/office/drawing/2014/main" id="{C767F219-3C96-44D5-A7B4-DA280C2CB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75" y="4213225"/>
            <a:ext cx="11112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A" altLang="fr-FR" sz="1000" b="1"/>
              <a:t>iNOS and other inflammatory mediators</a:t>
            </a:r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C2E2BF8A-BD75-4840-9016-8C747DA08E80}"/>
              </a:ext>
            </a:extLst>
          </p:cNvPr>
          <p:cNvCxnSpPr/>
          <p:nvPr/>
        </p:nvCxnSpPr>
        <p:spPr>
          <a:xfrm rot="5400000">
            <a:off x="2796382" y="2205831"/>
            <a:ext cx="323850" cy="1587"/>
          </a:xfrm>
          <a:prstGeom prst="straightConnector1">
            <a:avLst/>
          </a:prstGeom>
          <a:ln w="25400">
            <a:solidFill>
              <a:srgbClr val="71717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162A374B-E0E9-4750-A657-BFF405669AEF}"/>
              </a:ext>
            </a:extLst>
          </p:cNvPr>
          <p:cNvCxnSpPr/>
          <p:nvPr/>
        </p:nvCxnSpPr>
        <p:spPr>
          <a:xfrm rot="5400000">
            <a:off x="3720307" y="2205831"/>
            <a:ext cx="323850" cy="1587"/>
          </a:xfrm>
          <a:prstGeom prst="straightConnector1">
            <a:avLst/>
          </a:prstGeom>
          <a:ln w="25400">
            <a:solidFill>
              <a:srgbClr val="71717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4FBC0A48-D804-4251-AF8E-66EAE941E717}"/>
              </a:ext>
            </a:extLst>
          </p:cNvPr>
          <p:cNvCxnSpPr/>
          <p:nvPr/>
        </p:nvCxnSpPr>
        <p:spPr>
          <a:xfrm rot="5400000">
            <a:off x="4101306" y="2307432"/>
            <a:ext cx="223837" cy="215900"/>
          </a:xfrm>
          <a:prstGeom prst="straightConnector1">
            <a:avLst/>
          </a:prstGeom>
          <a:ln w="25400">
            <a:solidFill>
              <a:srgbClr val="71717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2AB138D3-3116-4B05-8D26-3B8657F82CAB}"/>
              </a:ext>
            </a:extLst>
          </p:cNvPr>
          <p:cNvCxnSpPr/>
          <p:nvPr/>
        </p:nvCxnSpPr>
        <p:spPr>
          <a:xfrm rot="-2700000">
            <a:off x="2433638" y="2603500"/>
            <a:ext cx="223837" cy="215900"/>
          </a:xfrm>
          <a:prstGeom prst="straightConnector1">
            <a:avLst/>
          </a:prstGeom>
          <a:ln w="25400">
            <a:solidFill>
              <a:srgbClr val="71717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796D319D-6CF8-42B5-8272-B29B767CB562}"/>
              </a:ext>
            </a:extLst>
          </p:cNvPr>
          <p:cNvCxnSpPr/>
          <p:nvPr/>
        </p:nvCxnSpPr>
        <p:spPr>
          <a:xfrm rot="8100000">
            <a:off x="4244975" y="2595563"/>
            <a:ext cx="223838" cy="214312"/>
          </a:xfrm>
          <a:prstGeom prst="straightConnector1">
            <a:avLst/>
          </a:prstGeom>
          <a:ln w="25400">
            <a:solidFill>
              <a:srgbClr val="71717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CCB76E65-ABAB-4D55-A378-E202A160D71B}"/>
              </a:ext>
            </a:extLst>
          </p:cNvPr>
          <p:cNvCxnSpPr/>
          <p:nvPr/>
        </p:nvCxnSpPr>
        <p:spPr>
          <a:xfrm rot="5400000">
            <a:off x="3639344" y="3093244"/>
            <a:ext cx="288925" cy="1587"/>
          </a:xfrm>
          <a:prstGeom prst="straightConnector1">
            <a:avLst/>
          </a:prstGeom>
          <a:ln w="25400">
            <a:solidFill>
              <a:srgbClr val="71717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0BC6242C-69B0-4B41-A017-8211940683C1}"/>
              </a:ext>
            </a:extLst>
          </p:cNvPr>
          <p:cNvCxnSpPr/>
          <p:nvPr/>
        </p:nvCxnSpPr>
        <p:spPr>
          <a:xfrm rot="5400000">
            <a:off x="3586163" y="3981450"/>
            <a:ext cx="395288" cy="1587"/>
          </a:xfrm>
          <a:prstGeom prst="straightConnector1">
            <a:avLst/>
          </a:prstGeom>
          <a:ln w="25400">
            <a:solidFill>
              <a:srgbClr val="71717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B8010874-68BC-40F0-A0E5-0F11768EC6B1}"/>
              </a:ext>
            </a:extLst>
          </p:cNvPr>
          <p:cNvCxnSpPr/>
          <p:nvPr/>
        </p:nvCxnSpPr>
        <p:spPr>
          <a:xfrm rot="5400000">
            <a:off x="2796381" y="3936207"/>
            <a:ext cx="504825" cy="1588"/>
          </a:xfrm>
          <a:prstGeom prst="straightConnector1">
            <a:avLst/>
          </a:prstGeom>
          <a:ln w="25400">
            <a:solidFill>
              <a:srgbClr val="71717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 46">
            <a:extLst>
              <a:ext uri="{FF2B5EF4-FFF2-40B4-BE49-F238E27FC236}">
                <a16:creationId xmlns:a16="http://schemas.microsoft.com/office/drawing/2014/main" id="{A49384A3-F2B4-445D-8ECF-27E2B499BF68}"/>
              </a:ext>
            </a:extLst>
          </p:cNvPr>
          <p:cNvSpPr/>
          <p:nvPr/>
        </p:nvSpPr>
        <p:spPr>
          <a:xfrm rot="2374988">
            <a:off x="3675063" y="4243388"/>
            <a:ext cx="403225" cy="1966912"/>
          </a:xfrm>
          <a:prstGeom prst="arc">
            <a:avLst>
              <a:gd name="adj1" fmla="val 16823966"/>
              <a:gd name="adj2" fmla="val 2771215"/>
            </a:avLst>
          </a:prstGeom>
          <a:ln w="25400">
            <a:solidFill>
              <a:srgbClr val="71717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48" name="Arc 47">
            <a:extLst>
              <a:ext uri="{FF2B5EF4-FFF2-40B4-BE49-F238E27FC236}">
                <a16:creationId xmlns:a16="http://schemas.microsoft.com/office/drawing/2014/main" id="{450F93B5-CEC7-4D74-A990-0ED9B995B981}"/>
              </a:ext>
            </a:extLst>
          </p:cNvPr>
          <p:cNvSpPr/>
          <p:nvPr/>
        </p:nvSpPr>
        <p:spPr>
          <a:xfrm rot="20069610" flipH="1">
            <a:off x="2424113" y="3313113"/>
            <a:ext cx="968375" cy="2341562"/>
          </a:xfrm>
          <a:prstGeom prst="arc">
            <a:avLst>
              <a:gd name="adj1" fmla="val 17386892"/>
              <a:gd name="adj2" fmla="val 4611860"/>
            </a:avLst>
          </a:prstGeom>
          <a:ln w="25400">
            <a:solidFill>
              <a:srgbClr val="71717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9F38394A-4A29-4CB7-A728-78412A0DBED6}"/>
              </a:ext>
            </a:extLst>
          </p:cNvPr>
          <p:cNvSpPr/>
          <p:nvPr/>
        </p:nvSpPr>
        <p:spPr>
          <a:xfrm rot="3985397">
            <a:off x="1788319" y="2142331"/>
            <a:ext cx="1227138" cy="1323975"/>
          </a:xfrm>
          <a:prstGeom prst="arc">
            <a:avLst>
              <a:gd name="adj1" fmla="val 17736297"/>
              <a:gd name="adj2" fmla="val 1240782"/>
            </a:avLst>
          </a:prstGeom>
          <a:ln w="25400">
            <a:solidFill>
              <a:srgbClr val="71717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grpSp>
        <p:nvGrpSpPr>
          <p:cNvPr id="12333" name="Groupe 58">
            <a:extLst>
              <a:ext uri="{FF2B5EF4-FFF2-40B4-BE49-F238E27FC236}">
                <a16:creationId xmlns:a16="http://schemas.microsoft.com/office/drawing/2014/main" id="{F9508117-28A2-4540-8A2B-4C3FE9202A3A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3606800" y="4665663"/>
            <a:ext cx="388938" cy="100012"/>
            <a:chOff x="4195482" y="3487273"/>
            <a:chExt cx="708212" cy="690279"/>
          </a:xfrm>
        </p:grpSpPr>
        <p:cxnSp>
          <p:nvCxnSpPr>
            <p:cNvPr id="69" name="Connecteur droit 68">
              <a:extLst>
                <a:ext uri="{FF2B5EF4-FFF2-40B4-BE49-F238E27FC236}">
                  <a16:creationId xmlns:a16="http://schemas.microsoft.com/office/drawing/2014/main" id="{8FE36D44-1B2C-40B7-8368-7EE4AD72BF9D}"/>
                </a:ext>
              </a:extLst>
            </p:cNvPr>
            <p:cNvCxnSpPr/>
            <p:nvPr/>
          </p:nvCxnSpPr>
          <p:spPr>
            <a:xfrm rot="5220000">
              <a:off x="4583124" y="3828080"/>
              <a:ext cx="690279" cy="8673"/>
            </a:xfrm>
            <a:prstGeom prst="line">
              <a:avLst/>
            </a:prstGeom>
            <a:ln w="25400">
              <a:solidFill>
                <a:srgbClr val="7171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42737612-31E3-47BC-B4D2-2F05096B7C97}"/>
                </a:ext>
              </a:extLst>
            </p:cNvPr>
            <p:cNvCxnSpPr/>
            <p:nvPr/>
          </p:nvCxnSpPr>
          <p:spPr>
            <a:xfrm rot="21540000">
              <a:off x="4224389" y="4166599"/>
              <a:ext cx="708212" cy="10953"/>
            </a:xfrm>
            <a:prstGeom prst="line">
              <a:avLst/>
            </a:prstGeom>
            <a:ln w="25400">
              <a:solidFill>
                <a:srgbClr val="717171"/>
              </a:solidFill>
              <a:head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34" name="Groupe 58">
            <a:extLst>
              <a:ext uri="{FF2B5EF4-FFF2-40B4-BE49-F238E27FC236}">
                <a16:creationId xmlns:a16="http://schemas.microsoft.com/office/drawing/2014/main" id="{6F5C3FE1-1CFB-4552-83F3-B6D26C9D7153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2901950" y="4665663"/>
            <a:ext cx="388938" cy="100012"/>
            <a:chOff x="4195482" y="3487273"/>
            <a:chExt cx="708212" cy="690279"/>
          </a:xfrm>
        </p:grpSpPr>
        <p:cxnSp>
          <p:nvCxnSpPr>
            <p:cNvPr id="72" name="Connecteur droit 71">
              <a:extLst>
                <a:ext uri="{FF2B5EF4-FFF2-40B4-BE49-F238E27FC236}">
                  <a16:creationId xmlns:a16="http://schemas.microsoft.com/office/drawing/2014/main" id="{4B107804-80E1-4E0C-BAC1-F55F20334AF0}"/>
                </a:ext>
              </a:extLst>
            </p:cNvPr>
            <p:cNvCxnSpPr/>
            <p:nvPr/>
          </p:nvCxnSpPr>
          <p:spPr>
            <a:xfrm rot="5220000">
              <a:off x="4554217" y="3828080"/>
              <a:ext cx="690279" cy="8673"/>
            </a:xfrm>
            <a:prstGeom prst="line">
              <a:avLst/>
            </a:prstGeom>
            <a:ln w="25400">
              <a:solidFill>
                <a:srgbClr val="7171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>
              <a:extLst>
                <a:ext uri="{FF2B5EF4-FFF2-40B4-BE49-F238E27FC236}">
                  <a16:creationId xmlns:a16="http://schemas.microsoft.com/office/drawing/2014/main" id="{62B79B3F-8B7C-4502-9DAB-3E4C46122F37}"/>
                </a:ext>
              </a:extLst>
            </p:cNvPr>
            <p:cNvCxnSpPr/>
            <p:nvPr/>
          </p:nvCxnSpPr>
          <p:spPr>
            <a:xfrm rot="21540000">
              <a:off x="4195482" y="4166599"/>
              <a:ext cx="708212" cy="10953"/>
            </a:xfrm>
            <a:prstGeom prst="line">
              <a:avLst/>
            </a:prstGeom>
            <a:ln w="25400">
              <a:solidFill>
                <a:srgbClr val="717171"/>
              </a:solidFill>
              <a:head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35" name="Groupe 73">
            <a:extLst>
              <a:ext uri="{FF2B5EF4-FFF2-40B4-BE49-F238E27FC236}">
                <a16:creationId xmlns:a16="http://schemas.microsoft.com/office/drawing/2014/main" id="{E124CA61-E01F-420F-BF3B-DAA44B10A2EC}"/>
              </a:ext>
            </a:extLst>
          </p:cNvPr>
          <p:cNvGrpSpPr>
            <a:grpSpLocks/>
          </p:cNvGrpSpPr>
          <p:nvPr/>
        </p:nvGrpSpPr>
        <p:grpSpPr bwMode="auto">
          <a:xfrm rot="-5400000">
            <a:off x="4196557" y="2718594"/>
            <a:ext cx="119062" cy="660400"/>
            <a:chOff x="7180910" y="5145744"/>
            <a:chExt cx="116541" cy="690279"/>
          </a:xfrm>
        </p:grpSpPr>
        <p:cxnSp>
          <p:nvCxnSpPr>
            <p:cNvPr id="78" name="Connecteur droit 77">
              <a:extLst>
                <a:ext uri="{FF2B5EF4-FFF2-40B4-BE49-F238E27FC236}">
                  <a16:creationId xmlns:a16="http://schemas.microsoft.com/office/drawing/2014/main" id="{412EA289-4057-4BBD-810A-6C8879BBD7E7}"/>
                </a:ext>
              </a:extLst>
            </p:cNvPr>
            <p:cNvCxnSpPr/>
            <p:nvPr/>
          </p:nvCxnSpPr>
          <p:spPr>
            <a:xfrm rot="5340000">
              <a:off x="6879279" y="5486222"/>
              <a:ext cx="690279" cy="9323"/>
            </a:xfrm>
            <a:prstGeom prst="line">
              <a:avLst/>
            </a:prstGeom>
            <a:ln w="25400">
              <a:solidFill>
                <a:srgbClr val="7171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>
              <a:extLst>
                <a:ext uri="{FF2B5EF4-FFF2-40B4-BE49-F238E27FC236}">
                  <a16:creationId xmlns:a16="http://schemas.microsoft.com/office/drawing/2014/main" id="{1A2838B8-1C4C-46EF-B9ED-2F20D05D1CD0}"/>
                </a:ext>
              </a:extLst>
            </p:cNvPr>
            <p:cNvCxnSpPr/>
            <p:nvPr/>
          </p:nvCxnSpPr>
          <p:spPr>
            <a:xfrm>
              <a:off x="7180910" y="5150721"/>
              <a:ext cx="116541" cy="0"/>
            </a:xfrm>
            <a:prstGeom prst="line">
              <a:avLst/>
            </a:prstGeom>
            <a:ln w="25400">
              <a:solidFill>
                <a:srgbClr val="7171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36" name="ZoneTexte 79">
            <a:extLst>
              <a:ext uri="{FF2B5EF4-FFF2-40B4-BE49-F238E27FC236}">
                <a16:creationId xmlns:a16="http://schemas.microsoft.com/office/drawing/2014/main" id="{11B2DA00-C294-48B6-8DFD-F16FF8A34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3173413"/>
            <a:ext cx="3317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pS</a:t>
            </a:r>
          </a:p>
        </p:txBody>
      </p:sp>
      <p:sp>
        <p:nvSpPr>
          <p:cNvPr id="12337" name="ZoneTexte 80">
            <a:extLst>
              <a:ext uri="{FF2B5EF4-FFF2-40B4-BE49-F238E27FC236}">
                <a16:creationId xmlns:a16="http://schemas.microsoft.com/office/drawing/2014/main" id="{CFBCD241-EBBA-4975-81CA-99CDBDCF1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3406775"/>
            <a:ext cx="3317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pS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7602</TotalTime>
  <Words>148</Words>
  <Application>Microsoft Office PowerPoint</Application>
  <PresentationFormat>Affichage à l'écran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POTENTIAL CELLULAR MECHANISMS FOR ACTIVATING INFLAMMATORY SIGNALING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510</cp:revision>
  <dcterms:created xsi:type="dcterms:W3CDTF">2007-08-27T23:55:38Z</dcterms:created>
  <dcterms:modified xsi:type="dcterms:W3CDTF">2022-11-30T18:16:58Z</dcterms:modified>
</cp:coreProperties>
</file>