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6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D744A525-5BCD-4729-B84A-D4D6D03756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A562AEAB-2A9D-4A24-9039-C05CBBEE761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D228EC1-8CC9-4AC9-9769-34D8DEF047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44D1DBE5-11C0-4502-A20F-42BA473DD0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6A573D-A294-455A-9B5A-0EE3A87A709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A0DB64E-8385-4E7A-BB1F-C91C38FC76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93C077F2-2F63-4E30-9E2D-5FCBAEE16B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B698F57-E236-4691-83EE-E1F84BAD28E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ED8D9E2C-13E0-4942-A12D-46BD867DA82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90298535-7D83-4E5E-9BA4-D0F30A8651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4A0B6BF9-5F4E-4C53-B288-8265FEAD8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D71A5D-4A06-4BA2-BA58-10A24D3A28E1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1F708B85-454E-4807-BD46-9B33887C7E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AA6CFCE5-73AB-4341-8B26-0277B02F9E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762AB3-4B25-4AED-B0DC-F68B40615B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A6A0EC-C8AE-403B-A3AB-29E2A4C69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73A455-0315-49D2-88DB-C1D3B64820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5D2B8E9-3D8D-45DD-9FC6-9F295452C6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59083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20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025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962455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5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277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0532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99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48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80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15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3437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530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84609F5A-3B8C-4BD6-8149-9CE5331867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D78D5798-86C8-4F95-9098-ACAC1D978C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3582B8AD-ED86-4CA0-9006-932A5E05310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AC6BCC4-D235-4B11-A534-7E13FC76A8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4A90D69-44D7-4C58-B096-824DDDF78D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6F45DEBD-87A0-4894-A3BA-D656F4E85D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517497BB-21D9-47E8-9805-4A5F05E5F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E7C74F3-7BAE-4681-8F13-B6640F2F5C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F6D160A2-2E04-461F-9BB1-6E97565FE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gner un rectangle avec un coin diagonal 10">
            <a:extLst>
              <a:ext uri="{FF2B5EF4-FFF2-40B4-BE49-F238E27FC236}">
                <a16:creationId xmlns:a16="http://schemas.microsoft.com/office/drawing/2014/main" id="{3ACFB43B-F05C-49B3-935E-E8B6ED095E54}"/>
              </a:ext>
            </a:extLst>
          </p:cNvPr>
          <p:cNvSpPr/>
          <p:nvPr/>
        </p:nvSpPr>
        <p:spPr>
          <a:xfrm>
            <a:off x="4837113" y="4376738"/>
            <a:ext cx="2670175" cy="1792287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0" name="Rogner un rectangle avec un coin diagonal 9">
            <a:extLst>
              <a:ext uri="{FF2B5EF4-FFF2-40B4-BE49-F238E27FC236}">
                <a16:creationId xmlns:a16="http://schemas.microsoft.com/office/drawing/2014/main" id="{2EAEADDC-11D2-4552-AD19-A3516B312131}"/>
              </a:ext>
            </a:extLst>
          </p:cNvPr>
          <p:cNvSpPr/>
          <p:nvPr/>
        </p:nvSpPr>
        <p:spPr>
          <a:xfrm>
            <a:off x="4837113" y="950913"/>
            <a:ext cx="2670175" cy="1793875"/>
          </a:xfrm>
          <a:prstGeom prst="snip2DiagRect">
            <a:avLst>
              <a:gd name="adj1" fmla="val 0"/>
              <a:gd name="adj2" fmla="val 23438"/>
            </a:avLst>
          </a:prstGeo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14340" name="Titre 1">
            <a:extLst>
              <a:ext uri="{FF2B5EF4-FFF2-40B4-BE49-F238E27FC236}">
                <a16:creationId xmlns:a16="http://schemas.microsoft.com/office/drawing/2014/main" id="{4400A2D2-6C0C-430B-AFC6-C39747E8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" y="153988"/>
            <a:ext cx="8640763" cy="401637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POTENTIAL MECHANISMS FOR OBESITY-INDUCED INFLAMMATION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14341" name="Image 3" descr="foie.png">
            <a:extLst>
              <a:ext uri="{FF2B5EF4-FFF2-40B4-BE49-F238E27FC236}">
                <a16:creationId xmlns:a16="http://schemas.microsoft.com/office/drawing/2014/main" id="{12B75268-1FF9-4515-9C5D-152E39B39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1154113"/>
            <a:ext cx="15287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 4" descr="muscle.png">
            <a:extLst>
              <a:ext uri="{FF2B5EF4-FFF2-40B4-BE49-F238E27FC236}">
                <a16:creationId xmlns:a16="http://schemas.microsoft.com/office/drawing/2014/main" id="{D8C82BE7-CE2F-47EF-A601-ECB6C2EF81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1997075"/>
            <a:ext cx="1679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Image 5" descr="coeur.png">
            <a:extLst>
              <a:ext uri="{FF2B5EF4-FFF2-40B4-BE49-F238E27FC236}">
                <a16:creationId xmlns:a16="http://schemas.microsoft.com/office/drawing/2014/main" id="{D895B12B-7D5C-4A2E-8F8B-A8B3C8C113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88" y="4562475"/>
            <a:ext cx="914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Image 6" descr="artere.png">
            <a:extLst>
              <a:ext uri="{FF2B5EF4-FFF2-40B4-BE49-F238E27FC236}">
                <a16:creationId xmlns:a16="http://schemas.microsoft.com/office/drawing/2014/main" id="{CB41C7A5-DA28-449B-BCD7-C1A0BD735E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5135563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Image 7" descr="peu_gras.png">
            <a:extLst>
              <a:ext uri="{FF2B5EF4-FFF2-40B4-BE49-F238E27FC236}">
                <a16:creationId xmlns:a16="http://schemas.microsoft.com/office/drawing/2014/main" id="{23FC8326-96AE-43E4-98C4-5810572F1F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990600"/>
            <a:ext cx="6604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Image 8" descr="bcp_gras.png">
            <a:extLst>
              <a:ext uri="{FF2B5EF4-FFF2-40B4-BE49-F238E27FC236}">
                <a16:creationId xmlns:a16="http://schemas.microsoft.com/office/drawing/2014/main" id="{28789BA5-DC05-41ED-AF18-18EA4EFAB5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4937125"/>
            <a:ext cx="1468437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72B4DA01-C83E-4E82-B199-FAADDEB32397}"/>
              </a:ext>
            </a:extLst>
          </p:cNvPr>
          <p:cNvSpPr/>
          <p:nvPr/>
        </p:nvSpPr>
        <p:spPr bwMode="auto">
          <a:xfrm flipH="1">
            <a:off x="2311397" y="1697999"/>
            <a:ext cx="2084400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3175" algn="ctr">
              <a:lnSpc>
                <a:spcPts val="1500"/>
              </a:lnSpc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Nutrient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excess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14350" name="ZoneTexte 14">
            <a:extLst>
              <a:ext uri="{FF2B5EF4-FFF2-40B4-BE49-F238E27FC236}">
                <a16:creationId xmlns:a16="http://schemas.microsoft.com/office/drawing/2014/main" id="{0CF76DCD-164D-4244-BC40-7AA3EBD50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3" y="933450"/>
            <a:ext cx="601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Lean</a:t>
            </a:r>
          </a:p>
        </p:txBody>
      </p:sp>
      <p:sp>
        <p:nvSpPr>
          <p:cNvPr id="14351" name="ZoneTexte 15">
            <a:extLst>
              <a:ext uri="{FF2B5EF4-FFF2-40B4-BE49-F238E27FC236}">
                <a16:creationId xmlns:a16="http://schemas.microsoft.com/office/drawing/2014/main" id="{43EB9A5C-B926-49A7-AD15-BA4A23514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5934075"/>
            <a:ext cx="73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Obese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DEA11361-FBCB-4EE7-8215-4A1BDF257DE0}"/>
              </a:ext>
            </a:extLst>
          </p:cNvPr>
          <p:cNvSpPr/>
          <p:nvPr/>
        </p:nvSpPr>
        <p:spPr bwMode="auto">
          <a:xfrm flipH="1">
            <a:off x="2311397" y="2235949"/>
            <a:ext cx="2084400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3175" algn="ctr">
              <a:lnSpc>
                <a:spcPts val="15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Expansion of fat mass</a:t>
            </a: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208E07D1-F3AC-47ED-83F9-62907CDCCF81}"/>
              </a:ext>
            </a:extLst>
          </p:cNvPr>
          <p:cNvSpPr/>
          <p:nvPr/>
        </p:nvSpPr>
        <p:spPr bwMode="auto">
          <a:xfrm flipH="1">
            <a:off x="2312196" y="2773899"/>
            <a:ext cx="2082802" cy="394035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3175"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Adipocyte production of cytokines and </a:t>
            </a:r>
            <a:r>
              <a:rPr lang="fr-CA" sz="1200" b="1" dirty="0" err="1">
                <a:solidFill>
                  <a:schemeClr val="tx1"/>
                </a:solidFill>
              </a:rPr>
              <a:t>chemokines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521562C9-882E-43F8-85AE-29C373233F82}"/>
              </a:ext>
            </a:extLst>
          </p:cNvPr>
          <p:cNvSpPr/>
          <p:nvPr/>
        </p:nvSpPr>
        <p:spPr bwMode="auto">
          <a:xfrm flipH="1">
            <a:off x="2311397" y="3309884"/>
            <a:ext cx="2084400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300"/>
              </a:lnSpc>
              <a:defRPr/>
            </a:pPr>
            <a:r>
              <a:rPr lang="fr-CA" sz="1200" b="1" dirty="0" err="1">
                <a:solidFill>
                  <a:schemeClr val="tx1"/>
                </a:solidFill>
              </a:rPr>
              <a:t>Endothelial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cell</a:t>
            </a:r>
            <a:r>
              <a:rPr lang="fr-CA" sz="1200" b="1" dirty="0">
                <a:solidFill>
                  <a:schemeClr val="tx1"/>
                </a:solidFill>
              </a:rPr>
              <a:t> expression</a:t>
            </a:r>
          </a:p>
          <a:p>
            <a:pPr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of </a:t>
            </a:r>
            <a:r>
              <a:rPr lang="fr-CA" sz="1200" b="1" dirty="0" err="1">
                <a:solidFill>
                  <a:schemeClr val="tx1"/>
                </a:solidFill>
              </a:rPr>
              <a:t>adhesion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  <a:r>
              <a:rPr lang="fr-CA" sz="1200" b="1" dirty="0" err="1">
                <a:solidFill>
                  <a:schemeClr val="tx1"/>
                </a:solidFill>
              </a:rPr>
              <a:t>molecules</a:t>
            </a:r>
            <a:endParaRPr lang="fr-CA" sz="1200" b="1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8BED6792-2CC6-4942-AAF4-20A3495B040E}"/>
              </a:ext>
            </a:extLst>
          </p:cNvPr>
          <p:cNvSpPr/>
          <p:nvPr/>
        </p:nvSpPr>
        <p:spPr bwMode="auto">
          <a:xfrm flipH="1">
            <a:off x="2311397" y="3847834"/>
            <a:ext cx="2084400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Monocyte </a:t>
            </a:r>
            <a:r>
              <a:rPr lang="fr-CA" sz="1200" b="1" dirty="0" err="1">
                <a:solidFill>
                  <a:schemeClr val="tx1"/>
                </a:solidFill>
              </a:rPr>
              <a:t>recruitment</a:t>
            </a:r>
            <a:endParaRPr lang="fr-CA" sz="1200" b="1" dirty="0">
              <a:solidFill>
                <a:schemeClr val="tx1"/>
              </a:solidFill>
            </a:endParaRPr>
          </a:p>
          <a:p>
            <a:pPr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and </a:t>
            </a:r>
            <a:r>
              <a:rPr lang="fr-CA" sz="1200" b="1" dirty="0" err="1">
                <a:solidFill>
                  <a:schemeClr val="tx1"/>
                </a:solidFill>
              </a:rPr>
              <a:t>differentiation</a:t>
            </a:r>
            <a:r>
              <a:rPr lang="fr-CA" sz="12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84A386C5-3AF6-4981-B774-BAE836BD6A50}"/>
              </a:ext>
            </a:extLst>
          </p:cNvPr>
          <p:cNvSpPr/>
          <p:nvPr/>
        </p:nvSpPr>
        <p:spPr bwMode="auto">
          <a:xfrm flipH="1">
            <a:off x="2311397" y="4385782"/>
            <a:ext cx="2084400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Macrophage infiltration</a:t>
            </a:r>
          </a:p>
          <a:p>
            <a:pPr algn="ctr">
              <a:lnSpc>
                <a:spcPts val="1300"/>
              </a:lnSpc>
              <a:defRPr/>
            </a:pPr>
            <a:r>
              <a:rPr lang="fr-CA" sz="1200" b="1" dirty="0">
                <a:solidFill>
                  <a:schemeClr val="tx1"/>
                </a:solidFill>
              </a:rPr>
              <a:t>and cytokine production 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70CA2703-0EC9-4AEB-B116-BAFD0F056254}"/>
              </a:ext>
            </a:extLst>
          </p:cNvPr>
          <p:cNvSpPr/>
          <p:nvPr/>
        </p:nvSpPr>
        <p:spPr bwMode="auto">
          <a:xfrm flipH="1">
            <a:off x="5008419" y="2727853"/>
            <a:ext cx="2327563" cy="396000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marL="3175" algn="ctr">
              <a:lnSpc>
                <a:spcPts val="1500"/>
              </a:lnSpc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Insulin</a:t>
            </a:r>
            <a:r>
              <a:rPr lang="fr-CA" sz="1300" b="1" dirty="0">
                <a:solidFill>
                  <a:schemeClr val="tx1"/>
                </a:solidFill>
              </a:rPr>
              <a:t> </a:t>
            </a:r>
            <a:r>
              <a:rPr lang="fr-CA" sz="1300" b="1" dirty="0" err="1">
                <a:solidFill>
                  <a:schemeClr val="tx1"/>
                </a:solidFill>
              </a:rPr>
              <a:t>resistance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4185E165-F980-4919-94F1-3DDF66E665FF}"/>
              </a:ext>
            </a:extLst>
          </p:cNvPr>
          <p:cNvSpPr/>
          <p:nvPr/>
        </p:nvSpPr>
        <p:spPr bwMode="auto">
          <a:xfrm flipH="1">
            <a:off x="4987636" y="3343561"/>
            <a:ext cx="2369129" cy="449928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Pro-</a:t>
            </a:r>
            <a:r>
              <a:rPr lang="fr-CA" sz="1300" b="1" dirty="0" err="1">
                <a:solidFill>
                  <a:schemeClr val="tx1"/>
                </a:solidFill>
              </a:rPr>
              <a:t>inflammatory</a:t>
            </a:r>
            <a:r>
              <a:rPr lang="fr-CA" sz="1300" b="1" dirty="0">
                <a:solidFill>
                  <a:schemeClr val="tx1"/>
                </a:solidFill>
              </a:rPr>
              <a:t> and</a:t>
            </a:r>
          </a:p>
          <a:p>
            <a:pPr algn="ctr">
              <a:defRPr/>
            </a:pPr>
            <a:r>
              <a:rPr lang="fr-CA" sz="1300" b="1" dirty="0">
                <a:solidFill>
                  <a:schemeClr val="tx1"/>
                </a:solidFill>
              </a:rPr>
              <a:t>post-</a:t>
            </a:r>
            <a:r>
              <a:rPr lang="fr-CA" sz="1300" b="1" dirty="0" err="1">
                <a:solidFill>
                  <a:schemeClr val="tx1"/>
                </a:solidFill>
              </a:rPr>
              <a:t>atherogenic</a:t>
            </a:r>
            <a:r>
              <a:rPr lang="fr-CA" sz="1300" b="1" dirty="0">
                <a:solidFill>
                  <a:schemeClr val="tx1"/>
                </a:solidFill>
              </a:rPr>
              <a:t> </a:t>
            </a:r>
            <a:r>
              <a:rPr lang="fr-CA" sz="1300" b="1" dirty="0" err="1">
                <a:solidFill>
                  <a:schemeClr val="tx1"/>
                </a:solidFill>
              </a:rPr>
              <a:t>mediators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63616C05-B19B-48F1-A1C4-034ACBCC4753}"/>
              </a:ext>
            </a:extLst>
          </p:cNvPr>
          <p:cNvSpPr/>
          <p:nvPr/>
        </p:nvSpPr>
        <p:spPr bwMode="auto">
          <a:xfrm flipH="1">
            <a:off x="4987636" y="4013197"/>
            <a:ext cx="2369129" cy="449928"/>
          </a:xfrm>
          <a:prstGeom prst="snip1Rect">
            <a:avLst>
              <a:gd name="adj" fmla="val 19338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CA" sz="1300" b="1" dirty="0" err="1">
                <a:solidFill>
                  <a:schemeClr val="tx1"/>
                </a:solidFill>
              </a:rPr>
              <a:t>Atherosclerosis</a:t>
            </a:r>
            <a:endParaRPr lang="fr-CA" sz="1300" b="1" dirty="0">
              <a:solidFill>
                <a:schemeClr val="tx1"/>
              </a:solidFill>
            </a:endParaRP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293292A3-EE1B-4651-A8E0-969F69116375}"/>
              </a:ext>
            </a:extLst>
          </p:cNvPr>
          <p:cNvSpPr/>
          <p:nvPr/>
        </p:nvSpPr>
        <p:spPr>
          <a:xfrm rot="-2700000">
            <a:off x="6089650" y="3778250"/>
            <a:ext cx="165100" cy="1651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48F0FA8B-6A5C-4F82-A06B-ACADE9C5DAA4}"/>
              </a:ext>
            </a:extLst>
          </p:cNvPr>
          <p:cNvSpPr/>
          <p:nvPr/>
        </p:nvSpPr>
        <p:spPr>
          <a:xfrm rot="8100000">
            <a:off x="6089650" y="3190875"/>
            <a:ext cx="165100" cy="16668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8" name="Triangle rectangle 27">
            <a:extLst>
              <a:ext uri="{FF2B5EF4-FFF2-40B4-BE49-F238E27FC236}">
                <a16:creationId xmlns:a16="http://schemas.microsoft.com/office/drawing/2014/main" id="{D91A5669-47AC-4CEE-9556-9AA94096CBEA}"/>
              </a:ext>
            </a:extLst>
          </p:cNvPr>
          <p:cNvSpPr/>
          <p:nvPr/>
        </p:nvSpPr>
        <p:spPr>
          <a:xfrm rot="-2700000">
            <a:off x="3286125" y="2049463"/>
            <a:ext cx="134938" cy="134937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9" name="Triangle rectangle 28">
            <a:extLst>
              <a:ext uri="{FF2B5EF4-FFF2-40B4-BE49-F238E27FC236}">
                <a16:creationId xmlns:a16="http://schemas.microsoft.com/office/drawing/2014/main" id="{B493280B-8773-4BD3-8909-09464DECB769}"/>
              </a:ext>
            </a:extLst>
          </p:cNvPr>
          <p:cNvSpPr/>
          <p:nvPr/>
        </p:nvSpPr>
        <p:spPr>
          <a:xfrm rot="-2700000">
            <a:off x="3286125" y="2598738"/>
            <a:ext cx="134938" cy="134937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4772CF79-5A42-4AAC-9EBD-2809AC1FCE22}"/>
              </a:ext>
            </a:extLst>
          </p:cNvPr>
          <p:cNvSpPr/>
          <p:nvPr/>
        </p:nvSpPr>
        <p:spPr>
          <a:xfrm rot="-2700000">
            <a:off x="3286125" y="3124200"/>
            <a:ext cx="134938" cy="13652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12598D9F-DFD0-417C-BBEB-318EA2752649}"/>
              </a:ext>
            </a:extLst>
          </p:cNvPr>
          <p:cNvSpPr/>
          <p:nvPr/>
        </p:nvSpPr>
        <p:spPr>
          <a:xfrm rot="-2700000">
            <a:off x="3286125" y="3660775"/>
            <a:ext cx="134938" cy="13493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2" name="Triangle rectangle 31">
            <a:extLst>
              <a:ext uri="{FF2B5EF4-FFF2-40B4-BE49-F238E27FC236}">
                <a16:creationId xmlns:a16="http://schemas.microsoft.com/office/drawing/2014/main" id="{F2345DF9-F882-4EE1-8810-59BD16F390E9}"/>
              </a:ext>
            </a:extLst>
          </p:cNvPr>
          <p:cNvSpPr/>
          <p:nvPr/>
        </p:nvSpPr>
        <p:spPr>
          <a:xfrm rot="-2700000">
            <a:off x="3286125" y="4214813"/>
            <a:ext cx="134938" cy="134937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07D6FB8-4144-4D5F-904A-A4E57F425F18}"/>
              </a:ext>
            </a:extLst>
          </p:cNvPr>
          <p:cNvSpPr/>
          <p:nvPr/>
        </p:nvSpPr>
        <p:spPr>
          <a:xfrm rot="-2700000">
            <a:off x="3286125" y="4749800"/>
            <a:ext cx="134938" cy="13652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41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POTENTIAL MECHANISMS FOR OBESITY-INDUCED INFLAMMATION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2022-11-30T18:13:39Z</dcterms:modified>
</cp:coreProperties>
</file>