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A9EF51A-5423-41F8-B176-879B9F48A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6C26EB-D60C-49D0-9453-EA595FFDBF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12A973-D8BA-493A-B30C-E08671E2C96B}" type="datetimeFigureOut">
              <a:rPr lang="fr-FR"/>
              <a:pPr>
                <a:defRPr/>
              </a:pPr>
              <a:t>30/11/2022</a:t>
            </a:fld>
            <a:endParaRPr lang="fr-CA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43839DC-1CBF-4E6F-B3A8-E4BBC193A3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5ED61CE5-2A89-400A-8D6C-4959C3698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05A0AF-3A33-47AD-B174-61E66C7E87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A3D658-8C87-4E79-B46E-EACCB7EA7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8F92583-E518-410C-99D6-0EA2FA14D1E5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9A85B63-FA81-494D-AFC1-F1C4DC9BD2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3C9B37E-F9F8-4987-8839-56FB938C9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16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65D4946C-D030-4A4F-B360-004F7A231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>
            <a:extLst>
              <a:ext uri="{FF2B5EF4-FFF2-40B4-BE49-F238E27FC236}">
                <a16:creationId xmlns:a16="http://schemas.microsoft.com/office/drawing/2014/main" id="{486581DC-D667-42AD-A10F-FB98831A68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0329F8C7-1D23-4BC3-9B09-95F55D0DDAF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latin typeface="+mn-lt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5C63B659-C16B-4FAC-957C-CF16E03467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400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>
                <a:latin typeface="+mn-lt"/>
              </a:rPr>
              <a:t>Source: International Chair on Cardiometabolic Risk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>
                <a:latin typeface="+mn-lt"/>
              </a:rPr>
              <a:t>www.cardiometabolic-risk.org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22C23E3E-BE8C-4775-ABEA-6A1610A4E1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latin typeface="+mn-lt"/>
            </a:endParaRP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F5E01295-30BD-406A-8220-65FEBDABC7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>
              <a:latin typeface="+mn-lt"/>
            </a:endParaRPr>
          </a:p>
        </p:txBody>
      </p:sp>
      <p:sp>
        <p:nvSpPr>
          <p:cNvPr id="1032" name="Rectangle 11">
            <a:extLst>
              <a:ext uri="{FF2B5EF4-FFF2-40B4-BE49-F238E27FC236}">
                <a16:creationId xmlns:a16="http://schemas.microsoft.com/office/drawing/2014/main" id="{6B122082-20D4-488F-8E45-2A5A01698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1033" name="Picture 18">
            <a:extLst>
              <a:ext uri="{FF2B5EF4-FFF2-40B4-BE49-F238E27FC236}">
                <a16:creationId xmlns:a16="http://schemas.microsoft.com/office/drawing/2014/main" id="{0FFC086C-1FE1-4630-8020-AB36F5C984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0">
            <a:extLst>
              <a:ext uri="{FF2B5EF4-FFF2-40B4-BE49-F238E27FC236}">
                <a16:creationId xmlns:a16="http://schemas.microsoft.com/office/drawing/2014/main" id="{FEE80D15-7AC8-402F-887A-1DD335D05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23" descr="12-SagittalDiameter-fig1-FILM_fond.png">
            <a:extLst>
              <a:ext uri="{FF2B5EF4-FFF2-40B4-BE49-F238E27FC236}">
                <a16:creationId xmlns:a16="http://schemas.microsoft.com/office/drawing/2014/main" id="{22C8F3C4-A7E0-4A69-A321-CEA4A8945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re 35">
            <a:extLst>
              <a:ext uri="{FF2B5EF4-FFF2-40B4-BE49-F238E27FC236}">
                <a16:creationId xmlns:a16="http://schemas.microsoft.com/office/drawing/2014/main" id="{23866E34-27D0-4E44-B504-E3E9718C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988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RELATIONSHIP BETWEEN INTRA-ABDOMINAL FAT WITH WAIST</a:t>
            </a:r>
            <a:br>
              <a:rPr lang="en-US" altLang="fr-FR" sz="2000">
                <a:solidFill>
                  <a:schemeClr val="tx1"/>
                </a:solidFill>
              </a:rPr>
            </a:br>
            <a:r>
              <a:rPr lang="en-US" altLang="fr-FR" sz="2000">
                <a:solidFill>
                  <a:schemeClr val="tx1"/>
                </a:solidFill>
              </a:rPr>
              <a:t>CIRCUMFERENCE (A) AND SAGITTAL DIAMETER (B)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5" name="Rogner un rectangle à un seul coin 4">
            <a:extLst>
              <a:ext uri="{FF2B5EF4-FFF2-40B4-BE49-F238E27FC236}">
                <a16:creationId xmlns:a16="http://schemas.microsoft.com/office/drawing/2014/main" id="{CD10D4AF-4CC2-4F55-8074-D14353E0B60E}"/>
              </a:ext>
            </a:extLst>
          </p:cNvPr>
          <p:cNvSpPr/>
          <p:nvPr/>
        </p:nvSpPr>
        <p:spPr>
          <a:xfrm flipH="1">
            <a:off x="1327150" y="1654175"/>
            <a:ext cx="1352550" cy="1049338"/>
          </a:xfrm>
          <a:prstGeom prst="snip1Rect">
            <a:avLst>
              <a:gd name="adj" fmla="val 9958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6" name="Rogner un rectangle à un seul coin 5">
            <a:extLst>
              <a:ext uri="{FF2B5EF4-FFF2-40B4-BE49-F238E27FC236}">
                <a16:creationId xmlns:a16="http://schemas.microsoft.com/office/drawing/2014/main" id="{E39C8290-9650-460A-8C07-C2DBC73EC7A2}"/>
              </a:ext>
            </a:extLst>
          </p:cNvPr>
          <p:cNvSpPr/>
          <p:nvPr/>
        </p:nvSpPr>
        <p:spPr>
          <a:xfrm flipH="1">
            <a:off x="1393825" y="1730375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 dirty="0">
                <a:solidFill>
                  <a:schemeClr val="tx1"/>
                </a:solidFill>
              </a:rPr>
              <a:t>r=0.87</a:t>
            </a:r>
          </a:p>
        </p:txBody>
      </p:sp>
      <p:sp>
        <p:nvSpPr>
          <p:cNvPr id="7" name="Rogner un rectangle à un seul coin 6">
            <a:extLst>
              <a:ext uri="{FF2B5EF4-FFF2-40B4-BE49-F238E27FC236}">
                <a16:creationId xmlns:a16="http://schemas.microsoft.com/office/drawing/2014/main" id="{B9A32FD0-DE56-4BE9-A672-A13A148027E7}"/>
              </a:ext>
            </a:extLst>
          </p:cNvPr>
          <p:cNvSpPr/>
          <p:nvPr/>
        </p:nvSpPr>
        <p:spPr>
          <a:xfrm flipH="1">
            <a:off x="1393825" y="2222500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 dirty="0">
                <a:solidFill>
                  <a:schemeClr val="tx1"/>
                </a:solidFill>
              </a:rPr>
              <a:t>r=0.77</a:t>
            </a:r>
          </a:p>
        </p:txBody>
      </p:sp>
      <p:pic>
        <p:nvPicPr>
          <p:cNvPr id="2055" name="Image 11" descr="marque_rouge_dégradé_2.png">
            <a:extLst>
              <a:ext uri="{FF2B5EF4-FFF2-40B4-BE49-F238E27FC236}">
                <a16:creationId xmlns:a16="http://schemas.microsoft.com/office/drawing/2014/main" id="{9895B41A-612D-4987-8AD0-2203F3E26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824038"/>
            <a:ext cx="2460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 13" descr="marque_jaune_dégradé.jpg">
            <a:extLst>
              <a:ext uri="{FF2B5EF4-FFF2-40B4-BE49-F238E27FC236}">
                <a16:creationId xmlns:a16="http://schemas.microsoft.com/office/drawing/2014/main" id="{53020FEA-8DBD-4FE4-8131-66E3AFBB5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309813"/>
            <a:ext cx="231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ZoneTexte 14">
            <a:extLst>
              <a:ext uri="{FF2B5EF4-FFF2-40B4-BE49-F238E27FC236}">
                <a16:creationId xmlns:a16="http://schemas.microsoft.com/office/drawing/2014/main" id="{4F4426DD-0D9F-4BF7-8E43-AA3804D22EE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20762" y="2973388"/>
            <a:ext cx="2657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Intra-abdominal Fat (cm</a:t>
            </a:r>
            <a:r>
              <a:rPr lang="fr-CA" altLang="fr-FR" sz="1600" b="1" baseline="30000"/>
              <a:t>2</a:t>
            </a:r>
            <a:r>
              <a:rPr lang="fr-CA" altLang="fr-FR" sz="1600" b="1"/>
              <a:t>)</a:t>
            </a:r>
          </a:p>
        </p:txBody>
      </p:sp>
      <p:sp>
        <p:nvSpPr>
          <p:cNvPr id="2058" name="ZoneTexte 15">
            <a:extLst>
              <a:ext uri="{FF2B5EF4-FFF2-40B4-BE49-F238E27FC236}">
                <a16:creationId xmlns:a16="http://schemas.microsoft.com/office/drawing/2014/main" id="{4AE2FBA9-D3E9-4650-8346-2CD04336A26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88531" y="2991644"/>
            <a:ext cx="2657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Intra-abdominal Fat (cm</a:t>
            </a:r>
            <a:r>
              <a:rPr lang="fr-CA" altLang="fr-FR" sz="1600" b="1" baseline="30000"/>
              <a:t>2</a:t>
            </a:r>
            <a:r>
              <a:rPr lang="fr-CA" altLang="fr-FR" sz="1600" b="1"/>
              <a:t>)</a:t>
            </a:r>
          </a:p>
        </p:txBody>
      </p:sp>
      <p:sp>
        <p:nvSpPr>
          <p:cNvPr id="2059" name="ZoneTexte 16">
            <a:extLst>
              <a:ext uri="{FF2B5EF4-FFF2-40B4-BE49-F238E27FC236}">
                <a16:creationId xmlns:a16="http://schemas.microsoft.com/office/drawing/2014/main" id="{F6355830-7D63-416B-8D20-774B2227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5286375"/>
            <a:ext cx="347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Abdominal Sagittal Diameter (cm)</a:t>
            </a:r>
          </a:p>
        </p:txBody>
      </p:sp>
      <p:sp>
        <p:nvSpPr>
          <p:cNvPr id="2060" name="ZoneTexte 17">
            <a:extLst>
              <a:ext uri="{FF2B5EF4-FFF2-40B4-BE49-F238E27FC236}">
                <a16:creationId xmlns:a16="http://schemas.microsoft.com/office/drawing/2014/main" id="{AE5D0AFA-3C94-408E-94BE-57DA398A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5278438"/>
            <a:ext cx="2711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Waist Circumference (cm)</a:t>
            </a:r>
          </a:p>
        </p:txBody>
      </p:sp>
      <p:sp>
        <p:nvSpPr>
          <p:cNvPr id="2061" name="Rectangle 37">
            <a:extLst>
              <a:ext uri="{FF2B5EF4-FFF2-40B4-BE49-F238E27FC236}">
                <a16:creationId xmlns:a16="http://schemas.microsoft.com/office/drawing/2014/main" id="{867C98E5-8F9E-444B-8449-D5ED07CA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6292850"/>
            <a:ext cx="3155950" cy="43021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From Pouliot MC et al. Am J Cardiol 1994; 73: 460-8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sp>
        <p:nvSpPr>
          <p:cNvPr id="20" name="Rogner un rectangle à un seul coin 19">
            <a:extLst>
              <a:ext uri="{FF2B5EF4-FFF2-40B4-BE49-F238E27FC236}">
                <a16:creationId xmlns:a16="http://schemas.microsoft.com/office/drawing/2014/main" id="{577D3150-6685-45F7-81E7-04730DBFA319}"/>
              </a:ext>
            </a:extLst>
          </p:cNvPr>
          <p:cNvSpPr/>
          <p:nvPr/>
        </p:nvSpPr>
        <p:spPr>
          <a:xfrm flipH="1">
            <a:off x="5835650" y="1654175"/>
            <a:ext cx="1354138" cy="1049338"/>
          </a:xfrm>
          <a:prstGeom prst="snip1Rect">
            <a:avLst>
              <a:gd name="adj" fmla="val 9958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21" name="Rogner un rectangle à un seul coin 20">
            <a:extLst>
              <a:ext uri="{FF2B5EF4-FFF2-40B4-BE49-F238E27FC236}">
                <a16:creationId xmlns:a16="http://schemas.microsoft.com/office/drawing/2014/main" id="{92329020-0143-4434-A429-44A5561CF116}"/>
              </a:ext>
            </a:extLst>
          </p:cNvPr>
          <p:cNvSpPr/>
          <p:nvPr/>
        </p:nvSpPr>
        <p:spPr>
          <a:xfrm flipH="1">
            <a:off x="5903913" y="1730375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 dirty="0">
                <a:solidFill>
                  <a:schemeClr val="tx1"/>
                </a:solidFill>
              </a:rPr>
              <a:t>r=0.87</a:t>
            </a:r>
          </a:p>
        </p:txBody>
      </p:sp>
      <p:sp>
        <p:nvSpPr>
          <p:cNvPr id="22" name="Rogner un rectangle à un seul coin 21">
            <a:extLst>
              <a:ext uri="{FF2B5EF4-FFF2-40B4-BE49-F238E27FC236}">
                <a16:creationId xmlns:a16="http://schemas.microsoft.com/office/drawing/2014/main" id="{0090BB0C-419E-401C-9649-253DC9AD8001}"/>
              </a:ext>
            </a:extLst>
          </p:cNvPr>
          <p:cNvSpPr/>
          <p:nvPr/>
        </p:nvSpPr>
        <p:spPr>
          <a:xfrm flipH="1">
            <a:off x="5903913" y="2222500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 dirty="0">
                <a:solidFill>
                  <a:schemeClr val="tx1"/>
                </a:solidFill>
              </a:rPr>
              <a:t>r=0.80</a:t>
            </a:r>
          </a:p>
        </p:txBody>
      </p:sp>
      <p:pic>
        <p:nvPicPr>
          <p:cNvPr id="2065" name="Image 22" descr="marque_rouge_dégradé_2.png">
            <a:extLst>
              <a:ext uri="{FF2B5EF4-FFF2-40B4-BE49-F238E27FC236}">
                <a16:creationId xmlns:a16="http://schemas.microsoft.com/office/drawing/2014/main" id="{5A114D2F-F29A-41F6-8072-E21ECCC51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824038"/>
            <a:ext cx="2476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Image 23" descr="marque_jaune_dégradé.jpg">
            <a:extLst>
              <a:ext uri="{FF2B5EF4-FFF2-40B4-BE49-F238E27FC236}">
                <a16:creationId xmlns:a16="http://schemas.microsoft.com/office/drawing/2014/main" id="{3C945F23-1921-46CB-AF5F-CF2ABD95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309813"/>
            <a:ext cx="231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21">
            <a:extLst>
              <a:ext uri="{FF2B5EF4-FFF2-40B4-BE49-F238E27FC236}">
                <a16:creationId xmlns:a16="http://schemas.microsoft.com/office/drawing/2014/main" id="{ACD5D8B4-BE44-45C0-A576-6EBDDFA49C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1563" y="2757488"/>
            <a:ext cx="1514475" cy="172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68" name="Line 22">
            <a:extLst>
              <a:ext uri="{FF2B5EF4-FFF2-40B4-BE49-F238E27FC236}">
                <a16:creationId xmlns:a16="http://schemas.microsoft.com/office/drawing/2014/main" id="{DC8C8D0D-57A3-4D2E-872B-F525ABD925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4238" y="2755900"/>
            <a:ext cx="1779587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69" name="Line 25">
            <a:extLst>
              <a:ext uri="{FF2B5EF4-FFF2-40B4-BE49-F238E27FC236}">
                <a16:creationId xmlns:a16="http://schemas.microsoft.com/office/drawing/2014/main" id="{1BC778FA-775E-4499-AA97-542E8982D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5413" y="3132138"/>
            <a:ext cx="1954212" cy="146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alpha val="49000"/>
              </a:schemeClr>
            </a:gs>
            <a:gs pos="100000">
              <a:schemeClr val="bg1">
                <a:alpha val="32000"/>
              </a:schemeClr>
            </a:gs>
          </a:gsLst>
          <a:lin ang="16200000" scaled="0"/>
          <a:tileRect/>
        </a:gradFill>
        <a:ln w="12700">
          <a:solidFill>
            <a:schemeClr val="bg2"/>
          </a:solidFill>
        </a:ln>
      </a:spPr>
      <a:bodyPr anchor="ctr"/>
      <a:lstStyle>
        <a:defPPr>
          <a:defRPr sz="105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10423</TotalTime>
  <Words>67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Wingdings</vt:lpstr>
      <vt:lpstr>Calibri</vt:lpstr>
      <vt:lpstr>Conception personnalisée</vt:lpstr>
      <vt:lpstr>RELATIONSHIP BETWEEN INTRA-ABDOMINAL FAT WITH WAIST CIRCUMFERENCE (A) AND SAGITTAL DIAMETER (B)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</dc:title>
  <dc:creator>Alain Cyr</dc:creator>
  <dc:description>RELATIONSHIP BETWEEN INTRA-ABDOMINAL FAT WITH WAIST_x000d_CIRCUMFERENCE (A) AND SAGITTAL DIAMETER (B)</dc:description>
  <cp:lastModifiedBy>Isabelle Martineau</cp:lastModifiedBy>
  <cp:revision>658</cp:revision>
  <dcterms:created xsi:type="dcterms:W3CDTF">2007-08-27T23:55:38Z</dcterms:created>
  <dcterms:modified xsi:type="dcterms:W3CDTF">2022-11-30T19:35:10Z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Original</vt:lpwstr>
  </property>
  <property fmtid="{D5CDD505-2E9C-101B-9397-08002B2CF9AE}" pid="3" name="SlideDescription">
    <vt:lpwstr>RELATIONSHIP BETWEEN INTRA-ABDOMINAL FAT WITH WAIST_x000d_CIRCUMFERENCE (A) AND SAGITTAL DIAMETER (B)</vt:lpwstr>
  </property>
</Properties>
</file>