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17" r:id="rId2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CFF"/>
    <a:srgbClr val="CC0000"/>
    <a:srgbClr val="A20000"/>
    <a:srgbClr val="FF0000"/>
    <a:srgbClr val="000000"/>
    <a:srgbClr val="FFFFFF"/>
    <a:srgbClr val="C0C0C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41" autoAdjust="0"/>
    <p:restoredTop sz="94646" autoAdjust="0"/>
  </p:normalViewPr>
  <p:slideViewPr>
    <p:cSldViewPr snapToGrid="0">
      <p:cViewPr varScale="1">
        <p:scale>
          <a:sx n="111" d="100"/>
          <a:sy n="111" d="100"/>
        </p:scale>
        <p:origin x="18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490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0002EC39-4988-4C4A-B56B-FBE7B9C7721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719673F0-2A8B-4228-B196-6605BC83D96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3216B6A5-9DF5-409B-99A1-51774EC1879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6F2CE5DA-5836-4704-B06C-3A30C182A8D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806DDA-388D-4B8B-9E60-FC996B3D3767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917B470E-6932-4AD5-9EC7-A0D1973EF97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CB21BCA2-436F-46C4-8B1F-7B38397A789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08189FCD-AD5C-4472-89E2-A04721DBFE9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72585F71-E320-4808-BA42-8AEDD77BFC1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A6AF42C6-404C-4349-A73D-57EE0184A54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51" name="Rectangle 7">
            <a:extLst>
              <a:ext uri="{FF2B5EF4-FFF2-40B4-BE49-F238E27FC236}">
                <a16:creationId xmlns:a16="http://schemas.microsoft.com/office/drawing/2014/main" id="{5F573364-32C8-4C18-A44C-449227E7B1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F4684E-DB03-4978-9483-21E33904ABB4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DC34229-7300-42A8-BDAF-E8EEA483A80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>
            <a:extLst>
              <a:ext uri="{FF2B5EF4-FFF2-40B4-BE49-F238E27FC236}">
                <a16:creationId xmlns:a16="http://schemas.microsoft.com/office/drawing/2014/main" id="{D0EB9D70-3517-4D6C-B121-F64C0518571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893762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8F5EFF-EA22-4BAF-9975-29DB7E236B0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273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63269C-2084-4C25-9764-89DD88F5A01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F02D38C6-4219-4004-83F5-D7AC781076A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pic>
        <p:nvPicPr>
          <p:cNvPr id="8" name="Picture 13">
            <a:extLst>
              <a:ext uri="{FF2B5EF4-FFF2-40B4-BE49-F238E27FC236}">
                <a16:creationId xmlns:a16="http://schemas.microsoft.com/office/drawing/2014/main" id="{08B91256-FD08-4143-8C4E-68B793250C8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657225" y="1179513"/>
            <a:ext cx="7772400" cy="147002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txBody>
          <a:bodyPr/>
          <a:lstStyle>
            <a:lvl1pPr algn="ctr">
              <a:defRPr sz="4000" b="0"/>
            </a:lvl1pPr>
          </a:lstStyle>
          <a:p>
            <a:r>
              <a:rPr lang="fr-CA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3678517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67008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5425" y="188913"/>
            <a:ext cx="2130425" cy="589597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43637" cy="5895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827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76250" y="1179513"/>
            <a:ext cx="8229600" cy="4905375"/>
          </a:xfrm>
        </p:spPr>
        <p:txBody>
          <a:bodyPr/>
          <a:lstStyle/>
          <a:p>
            <a:pPr lvl="0"/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49307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67250" y="1179513"/>
            <a:ext cx="4038600" cy="23764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67250" y="3708400"/>
            <a:ext cx="4038600" cy="23764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93874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D2DDB-F1EA-4B5A-951C-DF598527A1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D0413-BA53-4C9E-BD3D-64B7C1DD8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7F6EA-52C7-4026-B71C-F64728C77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2D90683-3DA0-4B29-BC0A-C2B590AB786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88287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82135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22283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7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2322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5007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9207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1134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320348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213248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0">
            <a:extLst>
              <a:ext uri="{FF2B5EF4-FFF2-40B4-BE49-F238E27FC236}">
                <a16:creationId xmlns:a16="http://schemas.microsoft.com/office/drawing/2014/main" id="{DE9B7FBD-55C6-4063-B638-D5E4FCC1EB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  <p:sldLayoutId id="2147483654" r:id="rId12"/>
    <p:sldLayoutId id="2147483653" r:id="rId13"/>
    <p:sldLayoutId id="2147483666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.png"/><Relationship Id="rId5" Type="http://schemas.openxmlformats.org/officeDocument/2006/relationships/image" Target="../media/image3.emf"/><Relationship Id="rId4" Type="http://schemas.openxmlformats.org/officeDocument/2006/relationships/image" Target="../media/image5.emf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8">
            <a:extLst>
              <a:ext uri="{FF2B5EF4-FFF2-40B4-BE49-F238E27FC236}">
                <a16:creationId xmlns:a16="http://schemas.microsoft.com/office/drawing/2014/main" id="{D2F54CBF-D9B0-4E69-8C9F-2DA039834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Ellipse 45">
            <a:extLst>
              <a:ext uri="{FF2B5EF4-FFF2-40B4-BE49-F238E27FC236}">
                <a16:creationId xmlns:a16="http://schemas.microsoft.com/office/drawing/2014/main" id="{F0738C7D-4E19-44A2-AC92-05CD15D9CC30}"/>
              </a:ext>
            </a:extLst>
          </p:cNvPr>
          <p:cNvSpPr/>
          <p:nvPr/>
        </p:nvSpPr>
        <p:spPr>
          <a:xfrm>
            <a:off x="3724275" y="2905125"/>
            <a:ext cx="1371600" cy="847725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pic>
        <p:nvPicPr>
          <p:cNvPr id="18435" name="Image 44" descr="Fleches.png">
            <a:extLst>
              <a:ext uri="{FF2B5EF4-FFF2-40B4-BE49-F238E27FC236}">
                <a16:creationId xmlns:a16="http://schemas.microsoft.com/office/drawing/2014/main" id="{7DD92803-119D-4910-8992-1ABD4CD34A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25" y="1135063"/>
            <a:ext cx="7394575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9FF00096-0C13-4FD8-87B2-547A75FC5444}"/>
              </a:ext>
            </a:extLst>
          </p:cNvPr>
          <p:cNvSpPr/>
          <p:nvPr/>
        </p:nvSpPr>
        <p:spPr>
          <a:xfrm>
            <a:off x="9525" y="0"/>
            <a:ext cx="9124950" cy="123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pic>
        <p:nvPicPr>
          <p:cNvPr id="18437" name="Picture 14">
            <a:extLst>
              <a:ext uri="{FF2B5EF4-FFF2-40B4-BE49-F238E27FC236}">
                <a16:creationId xmlns:a16="http://schemas.microsoft.com/office/drawing/2014/main" id="{9EB8319E-0729-47ED-A1FC-889460D90D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Line 17">
            <a:extLst>
              <a:ext uri="{FF2B5EF4-FFF2-40B4-BE49-F238E27FC236}">
                <a16:creationId xmlns:a16="http://schemas.microsoft.com/office/drawing/2014/main" id="{03075D59-D38C-46DE-944D-9524831A9953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057750F1-5A48-465F-84A7-F409675A6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fr-FR" altLang="fr-FR"/>
          </a:p>
        </p:txBody>
      </p:sp>
      <p:sp>
        <p:nvSpPr>
          <p:cNvPr id="18440" name="Rectangle 16">
            <a:extLst>
              <a:ext uri="{FF2B5EF4-FFF2-40B4-BE49-F238E27FC236}">
                <a16:creationId xmlns:a16="http://schemas.microsoft.com/office/drawing/2014/main" id="{702D809E-A517-4572-B056-BB915DEE27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fr-FR" altLang="fr-FR"/>
          </a:p>
        </p:txBody>
      </p:sp>
      <p:sp>
        <p:nvSpPr>
          <p:cNvPr id="33" name="Rectangle 11">
            <a:extLst>
              <a:ext uri="{FF2B5EF4-FFF2-40B4-BE49-F238E27FC236}">
                <a16:creationId xmlns:a16="http://schemas.microsoft.com/office/drawing/2014/main" id="{B758BA33-1DE6-4400-B4CA-7E8056AC8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3500"/>
            <a:ext cx="8280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fr-CA" sz="2000" b="1" kern="0" dirty="0" err="1">
                <a:solidFill>
                  <a:srgbClr val="333333"/>
                </a:solidFill>
                <a:latin typeface="+mj-lt"/>
                <a:ea typeface="+mj-ea"/>
                <a:cs typeface="+mj-cs"/>
              </a:rPr>
              <a:t>Schematic</a:t>
            </a:r>
            <a:r>
              <a:rPr lang="fr-CA" sz="2000" b="1" kern="0" dirty="0">
                <a:solidFill>
                  <a:srgbClr val="333333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CA" sz="2000" b="1" kern="0" dirty="0" err="1">
                <a:solidFill>
                  <a:srgbClr val="333333"/>
                </a:solidFill>
                <a:latin typeface="+mj-lt"/>
                <a:ea typeface="+mj-ea"/>
                <a:cs typeface="+mj-cs"/>
              </a:rPr>
              <a:t>representation</a:t>
            </a:r>
            <a:r>
              <a:rPr lang="fr-CA" sz="2000" b="1" kern="0" dirty="0">
                <a:solidFill>
                  <a:srgbClr val="333333"/>
                </a:solidFill>
                <a:latin typeface="+mj-lt"/>
                <a:ea typeface="+mj-ea"/>
                <a:cs typeface="+mj-cs"/>
              </a:rPr>
              <a:t> of how smoking </a:t>
            </a:r>
            <a:r>
              <a:rPr lang="fr-CA" sz="2000" b="1" kern="0" dirty="0" err="1">
                <a:solidFill>
                  <a:srgbClr val="333333"/>
                </a:solidFill>
                <a:latin typeface="+mj-lt"/>
                <a:ea typeface="+mj-ea"/>
                <a:cs typeface="+mj-cs"/>
              </a:rPr>
              <a:t>might</a:t>
            </a:r>
            <a:r>
              <a:rPr lang="fr-CA" sz="2000" b="1" kern="0" dirty="0">
                <a:solidFill>
                  <a:srgbClr val="333333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CA" sz="2000" b="1" kern="0" dirty="0" err="1">
                <a:solidFill>
                  <a:srgbClr val="333333"/>
                </a:solidFill>
                <a:latin typeface="+mj-lt"/>
                <a:ea typeface="+mj-ea"/>
                <a:cs typeface="+mj-cs"/>
              </a:rPr>
              <a:t>add</a:t>
            </a:r>
            <a:r>
              <a:rPr lang="fr-CA" sz="2000" b="1" kern="0" dirty="0">
                <a:solidFill>
                  <a:srgbClr val="333333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CA" sz="2000" b="1" kern="0" dirty="0" err="1">
                <a:solidFill>
                  <a:srgbClr val="333333"/>
                </a:solidFill>
                <a:latin typeface="+mj-lt"/>
                <a:ea typeface="+mj-ea"/>
                <a:cs typeface="+mj-cs"/>
              </a:rPr>
              <a:t>several</a:t>
            </a:r>
            <a:r>
              <a:rPr lang="fr-CA" sz="2000" b="1" kern="0" dirty="0">
                <a:solidFill>
                  <a:srgbClr val="333333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CA" sz="2000" b="1" kern="0" dirty="0" err="1">
                <a:solidFill>
                  <a:srgbClr val="333333"/>
                </a:solidFill>
                <a:latin typeface="+mj-lt"/>
                <a:ea typeface="+mj-ea"/>
                <a:cs typeface="+mj-cs"/>
              </a:rPr>
              <a:t>mechanisms</a:t>
            </a:r>
            <a:r>
              <a:rPr lang="fr-CA" sz="2000" b="1" kern="0" dirty="0">
                <a:solidFill>
                  <a:srgbClr val="333333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CA" sz="2000" b="1" kern="0" dirty="0" err="1">
                <a:solidFill>
                  <a:srgbClr val="333333"/>
                </a:solidFill>
                <a:latin typeface="+mj-lt"/>
                <a:ea typeface="+mj-ea"/>
                <a:cs typeface="+mj-cs"/>
              </a:rPr>
              <a:t>linking</a:t>
            </a:r>
            <a:r>
              <a:rPr lang="fr-CA" sz="2000" b="1" kern="0" dirty="0">
                <a:solidFill>
                  <a:srgbClr val="333333"/>
                </a:solidFill>
                <a:latin typeface="Arial" charset="0"/>
              </a:rPr>
              <a:t> </a:t>
            </a:r>
            <a:r>
              <a:rPr lang="fr-CA" sz="2000" b="1" kern="0" dirty="0" err="1">
                <a:solidFill>
                  <a:srgbClr val="333333"/>
                </a:solidFill>
                <a:latin typeface="Arial" charset="0"/>
              </a:rPr>
              <a:t>obesity</a:t>
            </a:r>
            <a:r>
              <a:rPr lang="fr-CA" sz="2000" b="1" kern="0" dirty="0">
                <a:solidFill>
                  <a:srgbClr val="333333"/>
                </a:solidFill>
                <a:latin typeface="Arial" charset="0"/>
              </a:rPr>
              <a:t> to</a:t>
            </a:r>
            <a:r>
              <a:rPr lang="fr-CA" sz="2000" b="1" kern="0" dirty="0">
                <a:solidFill>
                  <a:srgbClr val="333333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CA" sz="2000" b="1" kern="0" dirty="0" err="1">
                <a:solidFill>
                  <a:srgbClr val="333333"/>
                </a:solidFill>
                <a:latin typeface="+mj-lt"/>
                <a:ea typeface="+mj-ea"/>
                <a:cs typeface="+mj-cs"/>
              </a:rPr>
              <a:t>cardiovascular</a:t>
            </a:r>
            <a:r>
              <a:rPr lang="fr-CA" sz="2000" b="1" kern="0" dirty="0">
                <a:solidFill>
                  <a:srgbClr val="333333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CA" sz="2000" b="1" kern="0" dirty="0" err="1">
                <a:solidFill>
                  <a:srgbClr val="333333"/>
                </a:solidFill>
                <a:latin typeface="+mj-lt"/>
                <a:ea typeface="+mj-ea"/>
                <a:cs typeface="+mj-cs"/>
              </a:rPr>
              <a:t>disease</a:t>
            </a:r>
            <a:endParaRPr lang="fr-CA" sz="2000" b="1" kern="0" dirty="0">
              <a:solidFill>
                <a:srgbClr val="333333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8442" name="Picture 18">
            <a:extLst>
              <a:ext uri="{FF2B5EF4-FFF2-40B4-BE49-F238E27FC236}">
                <a16:creationId xmlns:a16="http://schemas.microsoft.com/office/drawing/2014/main" id="{FB1DDA6D-4E2F-4CDD-AACB-6A78D1BF86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3" name="ZoneTexte 26">
            <a:extLst>
              <a:ext uri="{FF2B5EF4-FFF2-40B4-BE49-F238E27FC236}">
                <a16:creationId xmlns:a16="http://schemas.microsoft.com/office/drawing/2014/main" id="{29BE50B3-8577-4354-BEAD-B9E6354E3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0738" y="2173288"/>
            <a:ext cx="8270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CA" altLang="fr-FR" sz="1600" b="1"/>
              <a:t>TNF-</a:t>
            </a:r>
            <a:r>
              <a:rPr lang="el-GR" altLang="fr-FR" sz="1600"/>
              <a:t> ᾳ</a:t>
            </a:r>
          </a:p>
          <a:p>
            <a:endParaRPr lang="fr-CA" altLang="fr-FR" sz="1600" b="1"/>
          </a:p>
        </p:txBody>
      </p:sp>
      <p:pic>
        <p:nvPicPr>
          <p:cNvPr id="18444" name="Image 17" descr="foie.png">
            <a:extLst>
              <a:ext uri="{FF2B5EF4-FFF2-40B4-BE49-F238E27FC236}">
                <a16:creationId xmlns:a16="http://schemas.microsoft.com/office/drawing/2014/main" id="{ABB56A60-F6B0-4006-8F1E-5FB19544DC8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288" y="5005388"/>
            <a:ext cx="1243012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5" name="Image 3" descr="homme.png">
            <a:extLst>
              <a:ext uri="{FF2B5EF4-FFF2-40B4-BE49-F238E27FC236}">
                <a16:creationId xmlns:a16="http://schemas.microsoft.com/office/drawing/2014/main" id="{AAA427CD-4D99-4B24-9CEF-FA4CB3B4A34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475" y="1363663"/>
            <a:ext cx="4572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6" name="Image 75" descr="gras.png">
            <a:extLst>
              <a:ext uri="{FF2B5EF4-FFF2-40B4-BE49-F238E27FC236}">
                <a16:creationId xmlns:a16="http://schemas.microsoft.com/office/drawing/2014/main" id="{43ECA115-7296-4919-B021-B60191705AA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2662238"/>
            <a:ext cx="1516063" cy="151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7" name="ZoneTexte 16">
            <a:extLst>
              <a:ext uri="{FF2B5EF4-FFF2-40B4-BE49-F238E27FC236}">
                <a16:creationId xmlns:a16="http://schemas.microsoft.com/office/drawing/2014/main" id="{5C227177-D541-472F-AD0B-3F6E4A202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2563" y="1125538"/>
            <a:ext cx="6048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CA" altLang="fr-FR" sz="1600" b="1"/>
              <a:t>HDL</a:t>
            </a:r>
          </a:p>
        </p:txBody>
      </p:sp>
      <p:sp>
        <p:nvSpPr>
          <p:cNvPr id="18448" name="ZoneTexte 17">
            <a:extLst>
              <a:ext uri="{FF2B5EF4-FFF2-40B4-BE49-F238E27FC236}">
                <a16:creationId xmlns:a16="http://schemas.microsoft.com/office/drawing/2014/main" id="{B4D9F005-28D9-40D3-927D-A429AE4DB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038" y="1944688"/>
            <a:ext cx="129381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CA" altLang="fr-FR" sz="1500" b="1"/>
              <a:t>Adiponectin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525AF260-0C1B-4CA6-A867-51B4D1717203}"/>
              </a:ext>
            </a:extLst>
          </p:cNvPr>
          <p:cNvSpPr txBox="1"/>
          <p:nvPr/>
        </p:nvSpPr>
        <p:spPr>
          <a:xfrm>
            <a:off x="1169988" y="3078163"/>
            <a:ext cx="1643062" cy="5699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CA" sz="1500" b="1" dirty="0">
                <a:latin typeface="+mj-lt"/>
              </a:rPr>
              <a:t>Intra-abdominal</a:t>
            </a:r>
          </a:p>
          <a:p>
            <a:pPr algn="ctr">
              <a:defRPr/>
            </a:pPr>
            <a:r>
              <a:rPr lang="fr-CA" sz="1600" b="1" dirty="0">
                <a:latin typeface="+mj-lt"/>
                <a:cs typeface="Times New Roman" pitchFamily="18" charset="0"/>
              </a:rPr>
              <a:t>Adipose tissue</a:t>
            </a:r>
            <a:endParaRPr lang="el-GR" sz="1600" dirty="0">
              <a:latin typeface="+mj-lt"/>
              <a:cs typeface="Times New Roman" pitchFamily="18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0B70D7B4-726B-4ECF-8AE7-D317681F9EAB}"/>
              </a:ext>
            </a:extLst>
          </p:cNvPr>
          <p:cNvSpPr txBox="1"/>
          <p:nvPr/>
        </p:nvSpPr>
        <p:spPr>
          <a:xfrm>
            <a:off x="3852863" y="3068638"/>
            <a:ext cx="1138237" cy="5540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fr-CA" sz="1500" b="1" dirty="0" err="1">
                <a:latin typeface="+mj-lt"/>
              </a:rPr>
              <a:t>Insulin</a:t>
            </a:r>
            <a:endParaRPr lang="fr-CA" sz="1500" b="1" dirty="0">
              <a:latin typeface="+mj-lt"/>
            </a:endParaRPr>
          </a:p>
          <a:p>
            <a:pPr algn="r">
              <a:defRPr/>
            </a:pPr>
            <a:r>
              <a:rPr lang="fr-CA" sz="1500" b="1" dirty="0" err="1">
                <a:latin typeface="+mj-lt"/>
                <a:cs typeface="Times New Roman" pitchFamily="18" charset="0"/>
              </a:rPr>
              <a:t>resistance</a:t>
            </a:r>
            <a:endParaRPr lang="el-GR" sz="1500" dirty="0">
              <a:latin typeface="+mj-lt"/>
              <a:cs typeface="Times New Roman" pitchFamily="18" charset="0"/>
            </a:endParaRPr>
          </a:p>
        </p:txBody>
      </p:sp>
      <p:sp>
        <p:nvSpPr>
          <p:cNvPr id="18451" name="ZoneTexte 20">
            <a:extLst>
              <a:ext uri="{FF2B5EF4-FFF2-40B4-BE49-F238E27FC236}">
                <a16:creationId xmlns:a16="http://schemas.microsoft.com/office/drawing/2014/main" id="{6B88339F-8560-48D9-BC4A-9CB6EAADB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8163" y="4068763"/>
            <a:ext cx="6286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CA" altLang="fr-FR" sz="1600" b="1"/>
              <a:t>ROS</a:t>
            </a:r>
          </a:p>
        </p:txBody>
      </p:sp>
      <p:sp>
        <p:nvSpPr>
          <p:cNvPr id="18452" name="ZoneTexte 21">
            <a:extLst>
              <a:ext uri="{FF2B5EF4-FFF2-40B4-BE49-F238E27FC236}">
                <a16:creationId xmlns:a16="http://schemas.microsoft.com/office/drawing/2014/main" id="{C07201C5-F1A5-4619-8102-A9E571995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1738" y="4240213"/>
            <a:ext cx="6159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CA" altLang="fr-FR" sz="1600" b="1"/>
              <a:t>CRP</a:t>
            </a:r>
          </a:p>
        </p:txBody>
      </p:sp>
      <p:sp>
        <p:nvSpPr>
          <p:cNvPr id="18453" name="ZoneTexte 22">
            <a:extLst>
              <a:ext uri="{FF2B5EF4-FFF2-40B4-BE49-F238E27FC236}">
                <a16:creationId xmlns:a16="http://schemas.microsoft.com/office/drawing/2014/main" id="{57EBF2F5-0C3E-4380-85D8-1BC019344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1738" y="5126038"/>
            <a:ext cx="5508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CA" altLang="fr-FR" sz="1600" b="1"/>
              <a:t>IL-6</a:t>
            </a:r>
          </a:p>
        </p:txBody>
      </p:sp>
      <p:sp>
        <p:nvSpPr>
          <p:cNvPr id="18454" name="ZoneTexte 23">
            <a:extLst>
              <a:ext uri="{FF2B5EF4-FFF2-40B4-BE49-F238E27FC236}">
                <a16:creationId xmlns:a16="http://schemas.microsoft.com/office/drawing/2014/main" id="{2B1A381D-DE16-4193-8B02-20F1EB37F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4250" y="1671638"/>
            <a:ext cx="89058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CA" altLang="fr-FR" sz="1500" b="1"/>
              <a:t>Obesity</a:t>
            </a:r>
          </a:p>
        </p:txBody>
      </p:sp>
      <p:sp>
        <p:nvSpPr>
          <p:cNvPr id="18455" name="ZoneTexte 24">
            <a:extLst>
              <a:ext uri="{FF2B5EF4-FFF2-40B4-BE49-F238E27FC236}">
                <a16:creationId xmlns:a16="http://schemas.microsoft.com/office/drawing/2014/main" id="{425DDD6E-47DF-4718-A564-48B614CC9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4850" y="2833688"/>
            <a:ext cx="127317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CA" altLang="fr-FR" sz="1500" b="1"/>
              <a:t>Endothelial</a:t>
            </a:r>
          </a:p>
          <a:p>
            <a:r>
              <a:rPr lang="fr-CA" altLang="fr-FR" sz="1500" b="1"/>
              <a:t>dysfunction</a:t>
            </a:r>
          </a:p>
        </p:txBody>
      </p:sp>
      <p:sp>
        <p:nvSpPr>
          <p:cNvPr id="18456" name="ZoneTexte 25">
            <a:extLst>
              <a:ext uri="{FF2B5EF4-FFF2-40B4-BE49-F238E27FC236}">
                <a16:creationId xmlns:a16="http://schemas.microsoft.com/office/drawing/2014/main" id="{2F448FED-D83F-49F7-A5FF-0FAA2CD724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4163" y="1611313"/>
            <a:ext cx="8921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CA" altLang="fr-FR" sz="1600" b="1"/>
              <a:t>ICAM-1</a:t>
            </a:r>
          </a:p>
        </p:txBody>
      </p:sp>
      <p:sp>
        <p:nvSpPr>
          <p:cNvPr id="8" name="Flèche droite 7">
            <a:extLst>
              <a:ext uri="{FF2B5EF4-FFF2-40B4-BE49-F238E27FC236}">
                <a16:creationId xmlns:a16="http://schemas.microsoft.com/office/drawing/2014/main" id="{A8F22609-8398-4C17-874A-DE69FC4534E1}"/>
              </a:ext>
            </a:extLst>
          </p:cNvPr>
          <p:cNvSpPr/>
          <p:nvPr/>
        </p:nvSpPr>
        <p:spPr>
          <a:xfrm rot="2700000" flipH="1">
            <a:off x="8198873" y="1877378"/>
            <a:ext cx="342900" cy="333375"/>
          </a:xfrm>
          <a:prstGeom prst="rightArrow">
            <a:avLst/>
          </a:prstGeom>
          <a:gradFill>
            <a:gsLst>
              <a:gs pos="0">
                <a:schemeClr val="bg1"/>
              </a:gs>
              <a:gs pos="75000">
                <a:srgbClr val="CC0000"/>
              </a:gs>
            </a:gsLst>
            <a:lin ang="20400000" scaled="0"/>
          </a:gradFill>
          <a:ln>
            <a:gradFill flip="none" rotWithShape="1">
              <a:gsLst>
                <a:gs pos="25000">
                  <a:srgbClr val="CC0000"/>
                </a:gs>
                <a:gs pos="50000">
                  <a:schemeClr val="bg1"/>
                </a:gs>
                <a:gs pos="100000">
                  <a:srgbClr val="CC0000"/>
                </a:gs>
              </a:gsLst>
              <a:lin ang="5400000" scaled="0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9" name="Flèche droite 8">
            <a:extLst>
              <a:ext uri="{FF2B5EF4-FFF2-40B4-BE49-F238E27FC236}">
                <a16:creationId xmlns:a16="http://schemas.microsoft.com/office/drawing/2014/main" id="{ADDB1178-871C-4F32-9446-D5994D3D225E}"/>
              </a:ext>
            </a:extLst>
          </p:cNvPr>
          <p:cNvSpPr/>
          <p:nvPr/>
        </p:nvSpPr>
        <p:spPr>
          <a:xfrm rot="2700000" flipH="1">
            <a:off x="7903597" y="3334703"/>
            <a:ext cx="342900" cy="333375"/>
          </a:xfrm>
          <a:prstGeom prst="rightArrow">
            <a:avLst/>
          </a:prstGeom>
          <a:gradFill>
            <a:gsLst>
              <a:gs pos="0">
                <a:schemeClr val="bg1"/>
              </a:gs>
              <a:gs pos="75000">
                <a:srgbClr val="CC0000"/>
              </a:gs>
            </a:gsLst>
            <a:lin ang="20400000" scaled="0"/>
          </a:gradFill>
          <a:ln>
            <a:gradFill flip="none" rotWithShape="1">
              <a:gsLst>
                <a:gs pos="25000">
                  <a:srgbClr val="CC0000"/>
                </a:gs>
                <a:gs pos="50000">
                  <a:schemeClr val="bg1"/>
                </a:gs>
                <a:gs pos="100000">
                  <a:srgbClr val="CC0000"/>
                </a:gs>
              </a:gsLst>
              <a:lin ang="5400000" scaled="0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10" name="Flèche droite 9">
            <a:extLst>
              <a:ext uri="{FF2B5EF4-FFF2-40B4-BE49-F238E27FC236}">
                <a16:creationId xmlns:a16="http://schemas.microsoft.com/office/drawing/2014/main" id="{F61AE1ED-C8B9-4232-AF01-98E03DD96DD3}"/>
              </a:ext>
            </a:extLst>
          </p:cNvPr>
          <p:cNvSpPr/>
          <p:nvPr/>
        </p:nvSpPr>
        <p:spPr>
          <a:xfrm rot="2700000" flipH="1">
            <a:off x="7789298" y="4487228"/>
            <a:ext cx="342900" cy="333375"/>
          </a:xfrm>
          <a:prstGeom prst="rightArrow">
            <a:avLst/>
          </a:prstGeom>
          <a:gradFill>
            <a:gsLst>
              <a:gs pos="0">
                <a:schemeClr val="bg1"/>
              </a:gs>
              <a:gs pos="75000">
                <a:srgbClr val="CC0000"/>
              </a:gs>
            </a:gsLst>
            <a:lin ang="20400000" scaled="0"/>
          </a:gradFill>
          <a:ln>
            <a:gradFill flip="none" rotWithShape="1">
              <a:gsLst>
                <a:gs pos="25000">
                  <a:srgbClr val="CC0000"/>
                </a:gs>
                <a:gs pos="50000">
                  <a:schemeClr val="bg1"/>
                </a:gs>
                <a:gs pos="100000">
                  <a:srgbClr val="CC0000"/>
                </a:gs>
              </a:gsLst>
              <a:lin ang="5400000" scaled="0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11" name="Flèche droite 10">
            <a:extLst>
              <a:ext uri="{FF2B5EF4-FFF2-40B4-BE49-F238E27FC236}">
                <a16:creationId xmlns:a16="http://schemas.microsoft.com/office/drawing/2014/main" id="{296924B7-B424-4843-8815-77B279D080DD}"/>
              </a:ext>
            </a:extLst>
          </p:cNvPr>
          <p:cNvSpPr/>
          <p:nvPr/>
        </p:nvSpPr>
        <p:spPr>
          <a:xfrm rot="2700000" flipH="1">
            <a:off x="5836673" y="4325303"/>
            <a:ext cx="342900" cy="333375"/>
          </a:xfrm>
          <a:prstGeom prst="rightArrow">
            <a:avLst/>
          </a:prstGeom>
          <a:gradFill>
            <a:gsLst>
              <a:gs pos="0">
                <a:schemeClr val="bg1"/>
              </a:gs>
              <a:gs pos="75000">
                <a:srgbClr val="CC0000"/>
              </a:gs>
            </a:gsLst>
            <a:lin ang="20400000" scaled="0"/>
          </a:gradFill>
          <a:ln>
            <a:gradFill flip="none" rotWithShape="1">
              <a:gsLst>
                <a:gs pos="25000">
                  <a:srgbClr val="CC0000"/>
                </a:gs>
                <a:gs pos="50000">
                  <a:schemeClr val="bg1"/>
                </a:gs>
                <a:gs pos="100000">
                  <a:srgbClr val="CC0000"/>
                </a:gs>
              </a:gsLst>
              <a:lin ang="5400000" scaled="0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12" name="Flèche droite 11">
            <a:extLst>
              <a:ext uri="{FF2B5EF4-FFF2-40B4-BE49-F238E27FC236}">
                <a16:creationId xmlns:a16="http://schemas.microsoft.com/office/drawing/2014/main" id="{0C773427-17F8-43B9-B9D6-D6857470F715}"/>
              </a:ext>
            </a:extLst>
          </p:cNvPr>
          <p:cNvSpPr/>
          <p:nvPr/>
        </p:nvSpPr>
        <p:spPr>
          <a:xfrm rot="2700000" flipH="1">
            <a:off x="5093723" y="3372803"/>
            <a:ext cx="342900" cy="333375"/>
          </a:xfrm>
          <a:prstGeom prst="rightArrow">
            <a:avLst/>
          </a:prstGeom>
          <a:gradFill>
            <a:gsLst>
              <a:gs pos="0">
                <a:schemeClr val="bg1"/>
              </a:gs>
              <a:gs pos="75000">
                <a:srgbClr val="CC0000"/>
              </a:gs>
            </a:gsLst>
            <a:lin ang="20400000" scaled="0"/>
          </a:gradFill>
          <a:ln>
            <a:gradFill flip="none" rotWithShape="1">
              <a:gsLst>
                <a:gs pos="25000">
                  <a:srgbClr val="CC0000"/>
                </a:gs>
                <a:gs pos="50000">
                  <a:schemeClr val="bg1"/>
                </a:gs>
                <a:gs pos="100000">
                  <a:srgbClr val="CC0000"/>
                </a:gs>
              </a:gsLst>
              <a:lin ang="5400000" scaled="0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13" name="Flèche droite 12">
            <a:extLst>
              <a:ext uri="{FF2B5EF4-FFF2-40B4-BE49-F238E27FC236}">
                <a16:creationId xmlns:a16="http://schemas.microsoft.com/office/drawing/2014/main" id="{3F9BC5CF-3E8B-4BF2-8975-7E4A3350866B}"/>
              </a:ext>
            </a:extLst>
          </p:cNvPr>
          <p:cNvSpPr/>
          <p:nvPr/>
        </p:nvSpPr>
        <p:spPr>
          <a:xfrm rot="2700000" flipH="1">
            <a:off x="3760223" y="2429828"/>
            <a:ext cx="342900" cy="333375"/>
          </a:xfrm>
          <a:prstGeom prst="rightArrow">
            <a:avLst/>
          </a:prstGeom>
          <a:gradFill>
            <a:gsLst>
              <a:gs pos="0">
                <a:schemeClr val="bg1"/>
              </a:gs>
              <a:gs pos="75000">
                <a:srgbClr val="CC0000"/>
              </a:gs>
            </a:gsLst>
            <a:lin ang="20400000" scaled="0"/>
          </a:gradFill>
          <a:ln>
            <a:gradFill flip="none" rotWithShape="1">
              <a:gsLst>
                <a:gs pos="25000">
                  <a:srgbClr val="CC0000"/>
                </a:gs>
                <a:gs pos="50000">
                  <a:schemeClr val="bg1"/>
                </a:gs>
                <a:gs pos="100000">
                  <a:srgbClr val="CC0000"/>
                </a:gs>
              </a:gsLst>
              <a:lin ang="5400000" scaled="0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14" name="Flèche droite 13">
            <a:extLst>
              <a:ext uri="{FF2B5EF4-FFF2-40B4-BE49-F238E27FC236}">
                <a16:creationId xmlns:a16="http://schemas.microsoft.com/office/drawing/2014/main" id="{1F7EC323-089C-470D-8715-EDAF850BF0D1}"/>
              </a:ext>
            </a:extLst>
          </p:cNvPr>
          <p:cNvSpPr/>
          <p:nvPr/>
        </p:nvSpPr>
        <p:spPr>
          <a:xfrm rot="18900000">
            <a:off x="3731647" y="5411153"/>
            <a:ext cx="342900" cy="333375"/>
          </a:xfrm>
          <a:prstGeom prst="rightArrow">
            <a:avLst/>
          </a:prstGeom>
          <a:gradFill>
            <a:gsLst>
              <a:gs pos="0">
                <a:schemeClr val="bg1"/>
              </a:gs>
              <a:gs pos="75000">
                <a:srgbClr val="CC0000"/>
              </a:gs>
            </a:gsLst>
            <a:lin ang="20400000" scaled="0"/>
          </a:gradFill>
          <a:ln>
            <a:gradFill flip="none" rotWithShape="1">
              <a:gsLst>
                <a:gs pos="25000">
                  <a:srgbClr val="CC0000"/>
                </a:gs>
                <a:gs pos="50000">
                  <a:schemeClr val="bg1"/>
                </a:gs>
                <a:gs pos="100000">
                  <a:srgbClr val="CC0000"/>
                </a:gs>
              </a:gsLst>
              <a:lin ang="5400000" scaled="0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15" name="Flèche droite 14">
            <a:extLst>
              <a:ext uri="{FF2B5EF4-FFF2-40B4-BE49-F238E27FC236}">
                <a16:creationId xmlns:a16="http://schemas.microsoft.com/office/drawing/2014/main" id="{7529AC13-CCA5-4539-80AA-80485C668BA3}"/>
              </a:ext>
            </a:extLst>
          </p:cNvPr>
          <p:cNvSpPr/>
          <p:nvPr/>
        </p:nvSpPr>
        <p:spPr>
          <a:xfrm rot="18900000">
            <a:off x="845572" y="2239328"/>
            <a:ext cx="342900" cy="333375"/>
          </a:xfrm>
          <a:prstGeom prst="rightArrow">
            <a:avLst/>
          </a:prstGeom>
          <a:gradFill>
            <a:gsLst>
              <a:gs pos="0">
                <a:schemeClr val="bg1"/>
              </a:gs>
              <a:gs pos="75000">
                <a:srgbClr val="CC0000"/>
              </a:gs>
            </a:gsLst>
            <a:lin ang="20400000" scaled="0"/>
          </a:gradFill>
          <a:ln>
            <a:gradFill flip="none" rotWithShape="1">
              <a:gsLst>
                <a:gs pos="25000">
                  <a:srgbClr val="CC0000"/>
                </a:gs>
                <a:gs pos="50000">
                  <a:schemeClr val="bg1"/>
                </a:gs>
                <a:gs pos="100000">
                  <a:srgbClr val="CC0000"/>
                </a:gs>
              </a:gsLst>
              <a:lin ang="5400000" scaled="0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16" name="Flèche droite 15">
            <a:extLst>
              <a:ext uri="{FF2B5EF4-FFF2-40B4-BE49-F238E27FC236}">
                <a16:creationId xmlns:a16="http://schemas.microsoft.com/office/drawing/2014/main" id="{798E9CC3-D7D5-4781-B82A-D67DCF2CB0DA}"/>
              </a:ext>
            </a:extLst>
          </p:cNvPr>
          <p:cNvSpPr/>
          <p:nvPr/>
        </p:nvSpPr>
        <p:spPr>
          <a:xfrm rot="18900000">
            <a:off x="2426723" y="1467803"/>
            <a:ext cx="342900" cy="333375"/>
          </a:xfrm>
          <a:prstGeom prst="rightArrow">
            <a:avLst/>
          </a:prstGeom>
          <a:gradFill>
            <a:gsLst>
              <a:gs pos="0">
                <a:schemeClr val="bg1"/>
              </a:gs>
              <a:gs pos="75000">
                <a:srgbClr val="CC0000"/>
              </a:gs>
            </a:gsLst>
            <a:lin ang="20400000" scaled="0"/>
          </a:gradFill>
          <a:ln>
            <a:gradFill flip="none" rotWithShape="1">
              <a:gsLst>
                <a:gs pos="25000">
                  <a:srgbClr val="CC0000"/>
                </a:gs>
                <a:gs pos="50000">
                  <a:schemeClr val="bg1"/>
                </a:gs>
                <a:gs pos="100000">
                  <a:srgbClr val="CC0000"/>
                </a:gs>
              </a:gsLst>
              <a:lin ang="5400000" scaled="0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18484" name="Rectangle 10">
            <a:extLst>
              <a:ext uri="{FF2B5EF4-FFF2-40B4-BE49-F238E27FC236}">
                <a16:creationId xmlns:a16="http://schemas.microsoft.com/office/drawing/2014/main" id="{701AAB27-9A90-4B07-ACAF-D34567A0B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18"/>
            </a:srgbClr>
          </a:solidFill>
          <a:ln w="9525">
            <a:miter lim="800000"/>
            <a:headEnd/>
            <a:tailEnd/>
          </a:ln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  <a:contourClr>
              <a:srgbClr val="D8ECEA"/>
            </a:contour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CA" altLang="fr-FR" sz="1000"/>
              <a:t>Source: International Chair on Cardiometabolic Risk</a:t>
            </a:r>
          </a:p>
          <a:p>
            <a:r>
              <a:rPr lang="fr-CA" altLang="fr-FR" sz="1000"/>
              <a:t>www.cardiometabolic-risk.org </a:t>
            </a:r>
          </a:p>
        </p:txBody>
      </p:sp>
      <p:sp>
        <p:nvSpPr>
          <p:cNvPr id="18485" name="Rectangle 37">
            <a:extLst>
              <a:ext uri="{FF2B5EF4-FFF2-40B4-BE49-F238E27FC236}">
                <a16:creationId xmlns:a16="http://schemas.microsoft.com/office/drawing/2014/main" id="{72CBA0BB-4837-48EA-B9EF-6A7A1AD21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525" y="6308725"/>
            <a:ext cx="3576638" cy="369888"/>
          </a:xfrm>
          <a:prstGeom prst="rect">
            <a:avLst/>
          </a:prstGeom>
          <a:solidFill>
            <a:srgbClr val="D8ECEA">
              <a:alpha val="89018"/>
            </a:srgbClr>
          </a:solidFill>
          <a:ln w="9525">
            <a:miter lim="800000"/>
            <a:headEnd/>
            <a:tailEnd/>
          </a:ln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  <a:contourClr>
              <a:srgbClr val="D8ECEA"/>
            </a:contourClr>
          </a:sp3d>
        </p:spPr>
        <p:txBody>
          <a:bodyPr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CA" altLang="fr-FR" sz="1000"/>
              <a:t>Adapted from Van Gaal LF et al. Nature 2006; 444: 875-80</a:t>
            </a:r>
          </a:p>
          <a:p>
            <a:r>
              <a:rPr lang="fr-CA" altLang="fr-FR" sz="1000"/>
              <a:t>Reproduced with permission from Macmillan Publishers Ltd.</a:t>
            </a:r>
          </a:p>
        </p:txBody>
      </p:sp>
      <p:sp>
        <p:nvSpPr>
          <p:cNvPr id="18486" name="Rectangle 10">
            <a:extLst>
              <a:ext uri="{FF2B5EF4-FFF2-40B4-BE49-F238E27FC236}">
                <a16:creationId xmlns:a16="http://schemas.microsoft.com/office/drawing/2014/main" id="{C80F425C-0A07-443D-8DC2-4C5D04AAE1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5813425"/>
            <a:ext cx="3140075" cy="360363"/>
          </a:xfrm>
          <a:prstGeom prst="rect">
            <a:avLst/>
          </a:prstGeom>
          <a:solidFill>
            <a:srgbClr val="D8ECEA">
              <a:alpha val="89018"/>
            </a:srgbClr>
          </a:solidFill>
          <a:ln w="9525">
            <a:miter lim="800000"/>
            <a:headEnd/>
            <a:tailEnd/>
          </a:ln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  <a:contourClr>
              <a:srgbClr val="D8ECEA"/>
            </a:contour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CA" altLang="fr-FR" sz="1200" b="1"/>
              <a:t>Red arrows indicate an effect of smoking</a:t>
            </a:r>
          </a:p>
        </p:txBody>
      </p:sp>
      <p:pic>
        <p:nvPicPr>
          <p:cNvPr id="18487" name="Image 8" descr="legende.png">
            <a:extLst>
              <a:ext uri="{FF2B5EF4-FFF2-40B4-BE49-F238E27FC236}">
                <a16:creationId xmlns:a16="http://schemas.microsoft.com/office/drawing/2014/main" id="{6ADCB239-6237-41D6-9664-C61B6073724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568825"/>
            <a:ext cx="294163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88" name="ZoneTexte 6">
            <a:extLst>
              <a:ext uri="{FF2B5EF4-FFF2-40B4-BE49-F238E27FC236}">
                <a16:creationId xmlns:a16="http://schemas.microsoft.com/office/drawing/2014/main" id="{4C440215-9DF2-480C-8DBF-20887D4E5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4605338"/>
            <a:ext cx="78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CA" altLang="fr-FR" sz="1300" b="1" i="1">
                <a:solidFill>
                  <a:srgbClr val="C00000"/>
                </a:solidFill>
              </a:rPr>
              <a:t>Legend</a:t>
            </a:r>
          </a:p>
        </p:txBody>
      </p:sp>
      <p:sp>
        <p:nvSpPr>
          <p:cNvPr id="18489" name="ZoneTexte 7">
            <a:extLst>
              <a:ext uri="{FF2B5EF4-FFF2-40B4-BE49-F238E27FC236}">
                <a16:creationId xmlns:a16="http://schemas.microsoft.com/office/drawing/2014/main" id="{EEAFF94A-31F2-44B9-9B46-2D2F77CF4E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3" y="4841875"/>
            <a:ext cx="247967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CA" altLang="fr-FR" sz="900" b="1"/>
              <a:t>CRP: C-reactive protein</a:t>
            </a:r>
          </a:p>
          <a:p>
            <a:r>
              <a:rPr lang="fr-CA" altLang="fr-FR" sz="900" b="1"/>
              <a:t>ICAM-1: intracellular adhesion molecule-1</a:t>
            </a:r>
          </a:p>
          <a:p>
            <a:r>
              <a:rPr lang="fr-CA" altLang="fr-FR" sz="900" b="1"/>
              <a:t>IL-6: interleukin-6</a:t>
            </a:r>
          </a:p>
          <a:p>
            <a:r>
              <a:rPr lang="fr-CA" altLang="fr-FR" sz="900" b="1"/>
              <a:t>THF-</a:t>
            </a:r>
            <a:r>
              <a:rPr lang="el-GR" altLang="fr-FR" sz="900" b="1"/>
              <a:t> </a:t>
            </a:r>
            <a:r>
              <a:rPr lang="el-GR" altLang="fr-FR" sz="900"/>
              <a:t>ᾳ</a:t>
            </a:r>
            <a:r>
              <a:rPr lang="fr-CA" altLang="fr-FR" sz="900" b="1"/>
              <a:t>: tumor necrosis factor -</a:t>
            </a:r>
            <a:r>
              <a:rPr lang="el-GR" altLang="fr-FR" sz="900" b="1"/>
              <a:t> </a:t>
            </a:r>
            <a:r>
              <a:rPr lang="el-GR" altLang="fr-FR" sz="900"/>
              <a:t>ᾳ</a:t>
            </a:r>
            <a:endParaRPr lang="fr-CA" altLang="fr-FR" sz="900"/>
          </a:p>
          <a:p>
            <a:r>
              <a:rPr lang="fr-CA" altLang="fr-FR" sz="900" b="1"/>
              <a:t>ROS: reactive oxygen species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Conception personnalisé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6485</TotalTime>
  <Words>97</Words>
  <Application>Microsoft Office PowerPoint</Application>
  <PresentationFormat>Affichage à l'écran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Wingdings</vt:lpstr>
      <vt:lpstr>Times New Roman</vt:lpstr>
      <vt:lpstr>Conception personnalisée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397</cp:revision>
  <dcterms:created xsi:type="dcterms:W3CDTF">2010-01-27T14:08:54Z</dcterms:created>
  <dcterms:modified xsi:type="dcterms:W3CDTF">2022-11-30T16:23:18Z</dcterms:modified>
</cp:coreProperties>
</file>