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467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BC0CEEC5-ADAB-4F7D-AC8C-C3A62D344BE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310BA611-D7A0-4394-A675-F8C88DB6343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AA766B12-6092-4AB5-AB88-AD092E2B9B1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31125E00-5453-41C9-A241-1417585E2DA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44BC2A94-130D-420D-BF19-5B5784DF4DA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3C0FFFC8-3177-40AB-8851-9609C77E699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87F370FB-3BD7-4CB2-9C63-C9E10AD0B0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071B6C49-BFB7-41B9-BD1C-D482550F86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8BAC0F4D-730F-4AC6-9450-AAE423FF16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35">
            <a:extLst>
              <a:ext uri="{FF2B5EF4-FFF2-40B4-BE49-F238E27FC236}">
                <a16:creationId xmlns:a16="http://schemas.microsoft.com/office/drawing/2014/main" id="{184EBD90-C488-4B22-A6E7-EFF01F745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938" y="55563"/>
            <a:ext cx="8280400" cy="738187"/>
          </a:xfrm>
        </p:spPr>
        <p:txBody>
          <a:bodyPr/>
          <a:lstStyle/>
          <a:p>
            <a:r>
              <a:rPr lang="en-US" altLang="fr-FR" sz="1400">
                <a:solidFill>
                  <a:schemeClr val="tx2"/>
                </a:solidFill>
              </a:rPr>
              <a:t>SCHEMATIC REPRESENTATION OF THE GREATER RELATIVE LOSS IN INTRA-ABDOMINAL ADIPOSE TISSUE AS COMPARED WITH SUBCUTANEOUS ADIPOSE TISSUE INDUCED BY EXERCISE TRAINING IN THE ABSENCE OF WEIGHT LOSS</a:t>
            </a:r>
            <a:endParaRPr lang="fr-FR" altLang="fr-FR" sz="1400">
              <a:solidFill>
                <a:schemeClr val="tx2"/>
              </a:solidFill>
            </a:endParaRPr>
          </a:p>
        </p:txBody>
      </p:sp>
      <p:pic>
        <p:nvPicPr>
          <p:cNvPr id="2051" name="Image 3" descr="coupe_1.png">
            <a:extLst>
              <a:ext uri="{FF2B5EF4-FFF2-40B4-BE49-F238E27FC236}">
                <a16:creationId xmlns:a16="http://schemas.microsoft.com/office/drawing/2014/main" id="{55B75DCE-B16E-4453-BEF9-15991490AA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50" y="1135063"/>
            <a:ext cx="2214563" cy="169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Image 4" descr="coupe 2.png">
            <a:extLst>
              <a:ext uri="{FF2B5EF4-FFF2-40B4-BE49-F238E27FC236}">
                <a16:creationId xmlns:a16="http://schemas.microsoft.com/office/drawing/2014/main" id="{02DB6A4B-8985-40C4-8E48-6DA4E85E80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1463" y="1165225"/>
            <a:ext cx="2198687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lèche droite 5">
            <a:extLst>
              <a:ext uri="{FF2B5EF4-FFF2-40B4-BE49-F238E27FC236}">
                <a16:creationId xmlns:a16="http://schemas.microsoft.com/office/drawing/2014/main" id="{6912587D-D75F-453A-98D2-E84CAD33E478}"/>
              </a:ext>
            </a:extLst>
          </p:cNvPr>
          <p:cNvSpPr/>
          <p:nvPr/>
        </p:nvSpPr>
        <p:spPr>
          <a:xfrm>
            <a:off x="2706688" y="1971675"/>
            <a:ext cx="3703637" cy="449263"/>
          </a:xfrm>
          <a:prstGeom prst="rightArrow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7" name="Flèche droite 6">
            <a:extLst>
              <a:ext uri="{FF2B5EF4-FFF2-40B4-BE49-F238E27FC236}">
                <a16:creationId xmlns:a16="http://schemas.microsoft.com/office/drawing/2014/main" id="{5CA86F31-D06A-46B2-9476-83F945450CC4}"/>
              </a:ext>
            </a:extLst>
          </p:cNvPr>
          <p:cNvSpPr/>
          <p:nvPr/>
        </p:nvSpPr>
        <p:spPr>
          <a:xfrm rot="7200000">
            <a:off x="6888957" y="3158331"/>
            <a:ext cx="831850" cy="449263"/>
          </a:xfrm>
          <a:prstGeom prst="rightArrow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8" name="Flèche droite 7">
            <a:extLst>
              <a:ext uri="{FF2B5EF4-FFF2-40B4-BE49-F238E27FC236}">
                <a16:creationId xmlns:a16="http://schemas.microsoft.com/office/drawing/2014/main" id="{1B176863-1248-4E19-B116-2FD15C601474}"/>
              </a:ext>
            </a:extLst>
          </p:cNvPr>
          <p:cNvSpPr/>
          <p:nvPr/>
        </p:nvSpPr>
        <p:spPr>
          <a:xfrm rot="7200000">
            <a:off x="5849144" y="4825207"/>
            <a:ext cx="831850" cy="449262"/>
          </a:xfrm>
          <a:prstGeom prst="rightArrow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9" name="Cube 8">
            <a:extLst>
              <a:ext uri="{FF2B5EF4-FFF2-40B4-BE49-F238E27FC236}">
                <a16:creationId xmlns:a16="http://schemas.microsoft.com/office/drawing/2014/main" id="{DB01DC69-363C-445B-AF49-C62CDE1AE9A1}"/>
              </a:ext>
            </a:extLst>
          </p:cNvPr>
          <p:cNvSpPr/>
          <p:nvPr/>
        </p:nvSpPr>
        <p:spPr>
          <a:xfrm>
            <a:off x="2855913" y="1039813"/>
            <a:ext cx="3217862" cy="673100"/>
          </a:xfrm>
          <a:prstGeom prst="cube">
            <a:avLst>
              <a:gd name="adj" fmla="val 6923"/>
            </a:avLst>
          </a:prstGeom>
          <a:solidFill>
            <a:schemeClr val="bg1"/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600" b="1" dirty="0" err="1">
                <a:solidFill>
                  <a:schemeClr val="tx1"/>
                </a:solidFill>
              </a:rPr>
              <a:t>Exercise</a:t>
            </a:r>
            <a:r>
              <a:rPr lang="fr-CA" sz="1600" b="1" dirty="0">
                <a:solidFill>
                  <a:schemeClr val="tx1"/>
                </a:solidFill>
              </a:rPr>
              <a:t> </a:t>
            </a:r>
            <a:r>
              <a:rPr lang="fr-CA" sz="1600" b="1" dirty="0" err="1">
                <a:solidFill>
                  <a:schemeClr val="tx1"/>
                </a:solidFill>
              </a:rPr>
              <a:t>without</a:t>
            </a:r>
            <a:r>
              <a:rPr lang="fr-CA" sz="1600" b="1" dirty="0">
                <a:solidFill>
                  <a:schemeClr val="tx1"/>
                </a:solidFill>
              </a:rPr>
              <a:t> concomitant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600" b="1" dirty="0" err="1">
                <a:solidFill>
                  <a:schemeClr val="tx1"/>
                </a:solidFill>
              </a:rPr>
              <a:t>weight</a:t>
            </a:r>
            <a:r>
              <a:rPr lang="fr-CA" sz="1600" b="1" dirty="0">
                <a:solidFill>
                  <a:schemeClr val="tx1"/>
                </a:solidFill>
              </a:rPr>
              <a:t> </a:t>
            </a:r>
            <a:r>
              <a:rPr lang="fr-CA" sz="1600" b="1" dirty="0" err="1">
                <a:solidFill>
                  <a:schemeClr val="tx1"/>
                </a:solidFill>
              </a:rPr>
              <a:t>loss</a:t>
            </a:r>
            <a:endParaRPr lang="fr-CA" sz="1600" b="1" dirty="0">
              <a:solidFill>
                <a:schemeClr val="tx1"/>
              </a:solidFill>
            </a:endParaRPr>
          </a:p>
        </p:txBody>
      </p:sp>
      <p:sp>
        <p:nvSpPr>
          <p:cNvPr id="10" name="Cube 9">
            <a:extLst>
              <a:ext uri="{FF2B5EF4-FFF2-40B4-BE49-F238E27FC236}">
                <a16:creationId xmlns:a16="http://schemas.microsoft.com/office/drawing/2014/main" id="{EE45B620-3219-4B8C-95C1-CDBCB97BACFC}"/>
              </a:ext>
            </a:extLst>
          </p:cNvPr>
          <p:cNvSpPr/>
          <p:nvPr/>
        </p:nvSpPr>
        <p:spPr>
          <a:xfrm>
            <a:off x="2855913" y="2608263"/>
            <a:ext cx="3217862" cy="673100"/>
          </a:xfrm>
          <a:prstGeom prst="cube">
            <a:avLst>
              <a:gd name="adj" fmla="val 6923"/>
            </a:avLst>
          </a:prstGeom>
          <a:solidFill>
            <a:schemeClr val="bg1"/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600" b="1" dirty="0" err="1">
                <a:solidFill>
                  <a:schemeClr val="tx1"/>
                </a:solidFill>
              </a:rPr>
              <a:t>Mobilization</a:t>
            </a:r>
            <a:r>
              <a:rPr lang="fr-CA" sz="1600" b="1" dirty="0">
                <a:solidFill>
                  <a:schemeClr val="tx1"/>
                </a:solidFill>
              </a:rPr>
              <a:t> of intra-abdominal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600" b="1" dirty="0">
                <a:solidFill>
                  <a:schemeClr val="tx1"/>
                </a:solidFill>
              </a:rPr>
              <a:t>adipose tissue</a:t>
            </a:r>
          </a:p>
        </p:txBody>
      </p:sp>
      <p:sp>
        <p:nvSpPr>
          <p:cNvPr id="11" name="Rogner un rectangle à un seul coin 10">
            <a:extLst>
              <a:ext uri="{FF2B5EF4-FFF2-40B4-BE49-F238E27FC236}">
                <a16:creationId xmlns:a16="http://schemas.microsoft.com/office/drawing/2014/main" id="{B1B59B2B-F7A2-4B9B-B4E7-64D00DC6C135}"/>
              </a:ext>
            </a:extLst>
          </p:cNvPr>
          <p:cNvSpPr/>
          <p:nvPr/>
        </p:nvSpPr>
        <p:spPr>
          <a:xfrm flipH="1">
            <a:off x="5137150" y="3873500"/>
            <a:ext cx="3325813" cy="609600"/>
          </a:xfrm>
          <a:prstGeom prst="snip1Rect">
            <a:avLst>
              <a:gd name="adj" fmla="val 9278"/>
            </a:avLst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600" b="1" dirty="0" err="1"/>
              <a:t>Improvement</a:t>
            </a:r>
            <a:r>
              <a:rPr lang="fr-CA" sz="1600" b="1" dirty="0"/>
              <a:t> of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600" b="1" dirty="0"/>
              <a:t>glucose-</a:t>
            </a:r>
            <a:r>
              <a:rPr lang="fr-CA" sz="1600" b="1" dirty="0" err="1"/>
              <a:t>insulin</a:t>
            </a:r>
            <a:r>
              <a:rPr lang="fr-CA" sz="1600" b="1" dirty="0"/>
              <a:t> </a:t>
            </a:r>
            <a:r>
              <a:rPr lang="fr-CA" sz="1600" b="1" dirty="0" err="1"/>
              <a:t>homeostasis</a:t>
            </a:r>
            <a:endParaRPr lang="fr-CA" sz="1600" b="1" i="1" dirty="0"/>
          </a:p>
        </p:txBody>
      </p:sp>
      <p:sp>
        <p:nvSpPr>
          <p:cNvPr id="12" name="Rogner un rectangle à un seul coin 11">
            <a:extLst>
              <a:ext uri="{FF2B5EF4-FFF2-40B4-BE49-F238E27FC236}">
                <a16:creationId xmlns:a16="http://schemas.microsoft.com/office/drawing/2014/main" id="{78C48C47-8F37-4712-BA54-F078EB224C03}"/>
              </a:ext>
            </a:extLst>
          </p:cNvPr>
          <p:cNvSpPr/>
          <p:nvPr/>
        </p:nvSpPr>
        <p:spPr>
          <a:xfrm flipH="1">
            <a:off x="4151313" y="5503863"/>
            <a:ext cx="3325812" cy="609600"/>
          </a:xfrm>
          <a:prstGeom prst="snip1Rect">
            <a:avLst>
              <a:gd name="adj" fmla="val 9278"/>
            </a:avLst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3816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600" b="1" dirty="0" err="1"/>
              <a:t>Risk</a:t>
            </a:r>
            <a:r>
              <a:rPr lang="fr-CA" sz="1600" b="1" dirty="0"/>
              <a:t> of Type 2 </a:t>
            </a:r>
            <a:r>
              <a:rPr lang="fr-CA" sz="1600" b="1" dirty="0" err="1"/>
              <a:t>Diabetes</a:t>
            </a:r>
            <a:endParaRPr lang="fr-CA" sz="1600" b="1" dirty="0"/>
          </a:p>
        </p:txBody>
      </p:sp>
      <p:pic>
        <p:nvPicPr>
          <p:cNvPr id="2060" name="Image 12" descr="fleche_bas.png">
            <a:extLst>
              <a:ext uri="{FF2B5EF4-FFF2-40B4-BE49-F238E27FC236}">
                <a16:creationId xmlns:a16="http://schemas.microsoft.com/office/drawing/2014/main" id="{ECC46FEB-9380-457A-8F0F-5CBCFE9F7E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5595938"/>
            <a:ext cx="4381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6726</TotalTime>
  <Words>46</Words>
  <Application>Microsoft Office PowerPoint</Application>
  <PresentationFormat>Affichage à l'écran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Calibri</vt:lpstr>
      <vt:lpstr>Conception personnalisée</vt:lpstr>
      <vt:lpstr>SCHEMATIC REPRESENTATION OF THE GREATER RELATIVE LOSS IN INTRA-ABDOMINAL ADIPOSE TISSUE AS COMPARED WITH SUBCUTANEOUS ADIPOSE TISSUE INDUCED BY EXERCISE TRAINING IN THE ABSENCE OF WEIGHT LOSS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CMR v1.4</dc:title>
  <dc:creator>Alain Cyr</dc:creator>
  <dc:description>SCHEMATIC REPRESENTATION OF THE GREATER RELATIVE LOSS IN INTRA-ABDOMINAL ADIPOSE TISSUE AS COMPARED WITH SUBCUTANEOUS ADIPOSE TISSUE INDUCED BY EXERCISE TRAINING IN THE ABSENCE OF WEIGHT LOSS</dc:description>
  <cp:lastModifiedBy>Isabelle Martineau</cp:lastModifiedBy>
  <cp:revision>427</cp:revision>
  <dcterms:created xsi:type="dcterms:W3CDTF">2007-08-27T23:55:38Z</dcterms:created>
  <dcterms:modified xsi:type="dcterms:W3CDTF">2022-11-30T18:42:21Z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Managing CMR v1.4</vt:lpwstr>
  </property>
  <property fmtid="{D5CDD505-2E9C-101B-9397-08002B2CF9AE}" pid="3" name="SlideDescription">
    <vt:lpwstr>SCHEMATIC REPRESENTATION OF THE GREATER RELATIVE LOSS IN INTRA-ABDOMINAL ADIPOSE TISSUE AS COMPARED WITH SUBCUTANEOUS ADIPOSE TISSUE INDUCED BY EXERCISE TRAINING IN THE ABSENCE OF WEIGHT LOSS</vt:lpwstr>
  </property>
</Properties>
</file>