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6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9E4FF"/>
    <a:srgbClr val="CCECFF"/>
    <a:srgbClr val="717171"/>
    <a:srgbClr val="333333"/>
    <a:srgbClr val="CCFF99"/>
    <a:srgbClr val="00FF00"/>
    <a:srgbClr val="99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7B208CA0-4C26-4C51-B4AC-D502CBCE4A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AC9EB18D-14EA-428E-A002-CEFDC85408C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05A704FC-306D-4531-8EFF-142A581017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E2609051-A8A6-4F67-BF0C-5590768C938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A70697-16C9-40D0-A626-2A559C9E695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546AC249-4BED-4907-94EC-4ECDBAD742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440C0BD9-2DBD-4BCD-8E03-113F15B92DC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E2612C1F-3620-4867-AF18-54A29AC904A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2FE95BB5-FB28-456D-BA52-A1AA807FEC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5C8E9B51-70DD-4E1B-8380-890C9EA9173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586B41FB-A46E-4353-ACE6-C1354D6A8C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8C1EFF-08A4-432A-BE91-6A353DAB31E5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4D71BD69-1BAA-451A-A819-4CACC5F7EC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4C3845EC-96F7-4AE7-8049-E20A7735A80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27FC85-5FAD-4784-A77D-E875CF2872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5CE741-6D61-4868-B8A1-653ACABE46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88E8A41-214A-437B-87B6-F187EB0A1B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36F9E09F-CAA8-4B90-AFAB-F3150FE1F4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14352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303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5457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545298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02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023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1754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685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883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378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86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7761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6618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740506FF-9057-433E-93D2-A6492EE596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510E6ADD-9FC5-4D81-A087-46B656CA4A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85BF9D10-8098-4023-8C2B-DC3AF77CE3E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05E2568E-D25E-4A77-8F46-7D1E69F60E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07F529C1-E574-41A3-A16B-653A2DDFD0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AE14B1DA-362A-4FDF-BFB5-920E7D11FF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972C6BDE-EA9E-4B82-85DC-806838B69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5017BEE6-B043-4398-BAE5-A07B5896D5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996CA821-C119-4C7C-BC9B-DCD544B94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38" r:id="rId2"/>
    <p:sldLayoutId id="2147484137" r:id="rId3"/>
    <p:sldLayoutId id="2147484136" r:id="rId4"/>
    <p:sldLayoutId id="2147484135" r:id="rId5"/>
    <p:sldLayoutId id="2147484134" r:id="rId6"/>
    <p:sldLayoutId id="2147484133" r:id="rId7"/>
    <p:sldLayoutId id="2147484132" r:id="rId8"/>
    <p:sldLayoutId id="2147484131" r:id="rId9"/>
    <p:sldLayoutId id="2147484130" r:id="rId10"/>
    <p:sldLayoutId id="2147484129" r:id="rId11"/>
    <p:sldLayoutId id="2147484128" r:id="rId12"/>
    <p:sldLayoutId id="214748412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 3" descr="35-Glucose_Insulin_fig2-FILM_fond.png">
            <a:extLst>
              <a:ext uri="{FF2B5EF4-FFF2-40B4-BE49-F238E27FC236}">
                <a16:creationId xmlns:a16="http://schemas.microsoft.com/office/drawing/2014/main" id="{5DD7E995-AACB-4D7E-8D90-23827C75E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71438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re 1">
            <a:extLst>
              <a:ext uri="{FF2B5EF4-FFF2-40B4-BE49-F238E27FC236}">
                <a16:creationId xmlns:a16="http://schemas.microsoft.com/office/drawing/2014/main" id="{46873117-1EC9-479A-81C2-CF600B718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63500"/>
            <a:ext cx="8605837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SIMPLIFIED SCHEME OF INSULIN ACTION ON GLUCOSE TRANSPORT</a:t>
            </a:r>
            <a:endParaRPr lang="fr-FR" altLang="fr-FR" sz="2000">
              <a:solidFill>
                <a:schemeClr val="tx1"/>
              </a:solidFill>
            </a:endParaRPr>
          </a:p>
        </p:txBody>
      </p:sp>
      <p:pic>
        <p:nvPicPr>
          <p:cNvPr id="7172" name="Image 4" descr="legende.png">
            <a:extLst>
              <a:ext uri="{FF2B5EF4-FFF2-40B4-BE49-F238E27FC236}">
                <a16:creationId xmlns:a16="http://schemas.microsoft.com/office/drawing/2014/main" id="{293CD7D8-204B-49A9-B352-BCEE6388A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5640388"/>
            <a:ext cx="5500688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ZoneTexte 21">
            <a:extLst>
              <a:ext uri="{FF2B5EF4-FFF2-40B4-BE49-F238E27FC236}">
                <a16:creationId xmlns:a16="http://schemas.microsoft.com/office/drawing/2014/main" id="{13119754-5FEA-43FB-9382-FF31D80C2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8713" y="5649913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7174" name="ZoneTexte 6">
            <a:extLst>
              <a:ext uri="{FF2B5EF4-FFF2-40B4-BE49-F238E27FC236}">
                <a16:creationId xmlns:a16="http://schemas.microsoft.com/office/drawing/2014/main" id="{450C765F-63BD-4E8E-AF7E-3160D775E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50" y="5872163"/>
            <a:ext cx="54419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Akt = protein kinase 		   PI3K= phosphatidylinositol [3,4,5) kinase</a:t>
            </a:r>
          </a:p>
          <a:p>
            <a:pPr eaLnBrk="1" hangingPunct="1"/>
            <a:r>
              <a:rPr lang="en-US" altLang="fr-FR" sz="900" b="1"/>
              <a:t>AS160 = Akt substrate of 160 kDa 	   PKC = protein kinase C</a:t>
            </a:r>
          </a:p>
          <a:p>
            <a:pPr eaLnBrk="1" hangingPunct="1"/>
            <a:r>
              <a:rPr lang="fr-CA" altLang="fr-FR" sz="900" b="1"/>
              <a:t>GLUT = glucose transporter 		   pS/T = serine/threonine phosphorylation</a:t>
            </a:r>
          </a:p>
          <a:p>
            <a:pPr eaLnBrk="1" hangingPunct="1"/>
            <a:r>
              <a:rPr lang="en-US" altLang="fr-FR" sz="900" b="1"/>
              <a:t>IRS = insulin receptor substrate-1/2 	   pT = threonine phosphorylation</a:t>
            </a:r>
          </a:p>
          <a:p>
            <a:pPr eaLnBrk="1" hangingPunct="1"/>
            <a:r>
              <a:rPr lang="fr-CA" altLang="fr-FR" sz="900" b="1"/>
              <a:t>PDK = phosphoinositide-dependent protein kinase  pY = tyrosine phosphorylation</a:t>
            </a:r>
          </a:p>
          <a:p>
            <a:pPr eaLnBrk="1" hangingPunct="1"/>
            <a:r>
              <a:rPr lang="fr-CA" altLang="fr-FR" sz="900" b="1"/>
              <a:t>PIP3 = phosphatidylinositol 3 triphosphate</a:t>
            </a:r>
          </a:p>
        </p:txBody>
      </p:sp>
      <p:sp>
        <p:nvSpPr>
          <p:cNvPr id="7175" name="ZoneTexte 7">
            <a:extLst>
              <a:ext uri="{FF2B5EF4-FFF2-40B4-BE49-F238E27FC236}">
                <a16:creationId xmlns:a16="http://schemas.microsoft.com/office/drawing/2014/main" id="{849082C6-4221-4342-B1F2-5EBFB363F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0938" y="1012825"/>
            <a:ext cx="901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INSULIN</a:t>
            </a:r>
          </a:p>
        </p:txBody>
      </p:sp>
      <p:sp>
        <p:nvSpPr>
          <p:cNvPr id="7176" name="ZoneTexte 8">
            <a:extLst>
              <a:ext uri="{FF2B5EF4-FFF2-40B4-BE49-F238E27FC236}">
                <a16:creationId xmlns:a16="http://schemas.microsoft.com/office/drawing/2014/main" id="{9DBA515C-28E5-496E-83B5-76502D729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700" y="1263650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ss</a:t>
            </a:r>
          </a:p>
        </p:txBody>
      </p:sp>
      <p:sp>
        <p:nvSpPr>
          <p:cNvPr id="7177" name="ZoneTexte 9">
            <a:extLst>
              <a:ext uri="{FF2B5EF4-FFF2-40B4-BE49-F238E27FC236}">
                <a16:creationId xmlns:a16="http://schemas.microsoft.com/office/drawing/2014/main" id="{E05A023C-2D04-4997-8540-1EDE0CA05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1577975"/>
            <a:ext cx="3825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ss</a:t>
            </a:r>
          </a:p>
        </p:txBody>
      </p:sp>
      <p:sp>
        <p:nvSpPr>
          <p:cNvPr id="7178" name="ZoneTexte 10">
            <a:extLst>
              <a:ext uri="{FF2B5EF4-FFF2-40B4-BE49-F238E27FC236}">
                <a16:creationId xmlns:a16="http://schemas.microsoft.com/office/drawing/2014/main" id="{C8E96FE9-C416-47C5-85BE-14CB412FC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013" y="1577975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ss</a:t>
            </a:r>
          </a:p>
        </p:txBody>
      </p:sp>
      <p:sp>
        <p:nvSpPr>
          <p:cNvPr id="7179" name="ZoneTexte 11">
            <a:extLst>
              <a:ext uri="{FF2B5EF4-FFF2-40B4-BE49-F238E27FC236}">
                <a16:creationId xmlns:a16="http://schemas.microsoft.com/office/drawing/2014/main" id="{6A1E7DF9-9FE3-48E2-BBF9-1E6652D0E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21920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GLUCOSE</a:t>
            </a:r>
          </a:p>
        </p:txBody>
      </p:sp>
      <p:sp>
        <p:nvSpPr>
          <p:cNvPr id="7180" name="ZoneTexte 12">
            <a:extLst>
              <a:ext uri="{FF2B5EF4-FFF2-40B4-BE49-F238E27FC236}">
                <a16:creationId xmlns:a16="http://schemas.microsoft.com/office/drawing/2014/main" id="{1F113A5E-18C0-409D-B058-66EDB1B07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550" y="1963738"/>
            <a:ext cx="731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GLUT 4</a:t>
            </a:r>
          </a:p>
        </p:txBody>
      </p:sp>
      <p:sp>
        <p:nvSpPr>
          <p:cNvPr id="7181" name="ZoneTexte 13">
            <a:extLst>
              <a:ext uri="{FF2B5EF4-FFF2-40B4-BE49-F238E27FC236}">
                <a16:creationId xmlns:a16="http://schemas.microsoft.com/office/drawing/2014/main" id="{E15A872D-B182-4109-B55C-0FA7317ED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2339975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pY</a:t>
            </a:r>
          </a:p>
        </p:txBody>
      </p:sp>
      <p:sp>
        <p:nvSpPr>
          <p:cNvPr id="7182" name="ZoneTexte 14">
            <a:extLst>
              <a:ext uri="{FF2B5EF4-FFF2-40B4-BE49-F238E27FC236}">
                <a16:creationId xmlns:a16="http://schemas.microsoft.com/office/drawing/2014/main" id="{BD1D9B0E-2B41-4A4A-8CF2-E684ED389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4025" y="2349500"/>
            <a:ext cx="382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pY</a:t>
            </a:r>
          </a:p>
        </p:txBody>
      </p:sp>
      <p:sp>
        <p:nvSpPr>
          <p:cNvPr id="7183" name="ZoneTexte 15">
            <a:extLst>
              <a:ext uri="{FF2B5EF4-FFF2-40B4-BE49-F238E27FC236}">
                <a16:creationId xmlns:a16="http://schemas.microsoft.com/office/drawing/2014/main" id="{99B1111F-8197-47BB-B31B-09090D0BD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8" y="2662238"/>
            <a:ext cx="3825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pY</a:t>
            </a:r>
          </a:p>
        </p:txBody>
      </p:sp>
      <p:sp>
        <p:nvSpPr>
          <p:cNvPr id="7184" name="ZoneTexte 16">
            <a:extLst>
              <a:ext uri="{FF2B5EF4-FFF2-40B4-BE49-F238E27FC236}">
                <a16:creationId xmlns:a16="http://schemas.microsoft.com/office/drawing/2014/main" id="{A0096C06-36F4-4038-9704-F99EC30AA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4025" y="2662238"/>
            <a:ext cx="3825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pY</a:t>
            </a:r>
          </a:p>
        </p:txBody>
      </p:sp>
      <p:sp>
        <p:nvSpPr>
          <p:cNvPr id="7185" name="ZoneTexte 17">
            <a:extLst>
              <a:ext uri="{FF2B5EF4-FFF2-40B4-BE49-F238E27FC236}">
                <a16:creationId xmlns:a16="http://schemas.microsoft.com/office/drawing/2014/main" id="{29B09AA0-4D0F-4072-BB5D-B7AF4BC9A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8" y="2984500"/>
            <a:ext cx="3825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pY</a:t>
            </a:r>
          </a:p>
        </p:txBody>
      </p:sp>
      <p:sp>
        <p:nvSpPr>
          <p:cNvPr id="7186" name="ZoneTexte 18">
            <a:extLst>
              <a:ext uri="{FF2B5EF4-FFF2-40B4-BE49-F238E27FC236}">
                <a16:creationId xmlns:a16="http://schemas.microsoft.com/office/drawing/2014/main" id="{BD555493-DC08-4CE4-B3A1-8FEA72F25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3550" y="2976563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pY</a:t>
            </a:r>
          </a:p>
        </p:txBody>
      </p:sp>
      <p:sp>
        <p:nvSpPr>
          <p:cNvPr id="7187" name="ZoneTexte 19">
            <a:extLst>
              <a:ext uri="{FF2B5EF4-FFF2-40B4-BE49-F238E27FC236}">
                <a16:creationId xmlns:a16="http://schemas.microsoft.com/office/drawing/2014/main" id="{A481525C-F733-459F-8533-96E946137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463" y="2322513"/>
            <a:ext cx="4730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Akt</a:t>
            </a:r>
          </a:p>
        </p:txBody>
      </p:sp>
      <p:sp>
        <p:nvSpPr>
          <p:cNvPr id="7188" name="ZoneTexte 20">
            <a:extLst>
              <a:ext uri="{FF2B5EF4-FFF2-40B4-BE49-F238E27FC236}">
                <a16:creationId xmlns:a16="http://schemas.microsoft.com/office/drawing/2014/main" id="{C88E841F-F1FF-45ED-B970-03DDDE300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950" y="2698750"/>
            <a:ext cx="473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Akt</a:t>
            </a:r>
          </a:p>
        </p:txBody>
      </p:sp>
      <p:sp>
        <p:nvSpPr>
          <p:cNvPr id="7189" name="ZoneTexte 21">
            <a:extLst>
              <a:ext uri="{FF2B5EF4-FFF2-40B4-BE49-F238E27FC236}">
                <a16:creationId xmlns:a16="http://schemas.microsoft.com/office/drawing/2014/main" id="{22D71B2D-6F43-4D6B-9F45-696996999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721100"/>
            <a:ext cx="696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PI3K</a:t>
            </a:r>
          </a:p>
        </p:txBody>
      </p:sp>
      <p:sp>
        <p:nvSpPr>
          <p:cNvPr id="7190" name="ZoneTexte 22">
            <a:extLst>
              <a:ext uri="{FF2B5EF4-FFF2-40B4-BE49-F238E27FC236}">
                <a16:creationId xmlns:a16="http://schemas.microsoft.com/office/drawing/2014/main" id="{94CD4EBD-9C4D-4F95-96CC-4F4DD8228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2554288"/>
            <a:ext cx="684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PIP3</a:t>
            </a:r>
          </a:p>
        </p:txBody>
      </p:sp>
      <p:sp>
        <p:nvSpPr>
          <p:cNvPr id="7191" name="ZoneTexte 23">
            <a:extLst>
              <a:ext uri="{FF2B5EF4-FFF2-40B4-BE49-F238E27FC236}">
                <a16:creationId xmlns:a16="http://schemas.microsoft.com/office/drawing/2014/main" id="{C5A5949B-2E97-44A9-AA0B-3608BB818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638" y="4249738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PIP3</a:t>
            </a:r>
          </a:p>
        </p:txBody>
      </p:sp>
      <p:sp>
        <p:nvSpPr>
          <p:cNvPr id="7192" name="ZoneTexte 24">
            <a:extLst>
              <a:ext uri="{FF2B5EF4-FFF2-40B4-BE49-F238E27FC236}">
                <a16:creationId xmlns:a16="http://schemas.microsoft.com/office/drawing/2014/main" id="{F0C36F40-087E-46AB-9C9A-5D54FF182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888" y="4392613"/>
            <a:ext cx="3825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pY</a:t>
            </a:r>
          </a:p>
        </p:txBody>
      </p:sp>
      <p:sp>
        <p:nvSpPr>
          <p:cNvPr id="7193" name="ZoneTexte 25">
            <a:extLst>
              <a:ext uri="{FF2B5EF4-FFF2-40B4-BE49-F238E27FC236}">
                <a16:creationId xmlns:a16="http://schemas.microsoft.com/office/drawing/2014/main" id="{99BB6630-7489-4F6B-BD64-F1EDC574F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4805363"/>
            <a:ext cx="374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pT</a:t>
            </a:r>
          </a:p>
        </p:txBody>
      </p:sp>
      <p:sp>
        <p:nvSpPr>
          <p:cNvPr id="7194" name="ZoneTexte 26">
            <a:extLst>
              <a:ext uri="{FF2B5EF4-FFF2-40B4-BE49-F238E27FC236}">
                <a16:creationId xmlns:a16="http://schemas.microsoft.com/office/drawing/2014/main" id="{96F675C5-31C9-4EF1-932C-FF94CB79C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2349500"/>
            <a:ext cx="4349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850" b="1" dirty="0" err="1">
                <a:latin typeface="Arial" charset="0"/>
              </a:rPr>
              <a:t>pS</a:t>
            </a:r>
            <a:r>
              <a:rPr lang="fr-CA" sz="850" b="1" dirty="0">
                <a:latin typeface="Arial" charset="0"/>
              </a:rPr>
              <a:t>/T</a:t>
            </a:r>
          </a:p>
        </p:txBody>
      </p:sp>
      <p:sp>
        <p:nvSpPr>
          <p:cNvPr id="7195" name="ZoneTexte 27">
            <a:extLst>
              <a:ext uri="{FF2B5EF4-FFF2-40B4-BE49-F238E27FC236}">
                <a16:creationId xmlns:a16="http://schemas.microsoft.com/office/drawing/2014/main" id="{D2C89EF1-4AE2-43BA-B676-7386BC816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713" y="4545013"/>
            <a:ext cx="8524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PKC-</a:t>
            </a:r>
            <a:r>
              <a:rPr lang="el-GR" altLang="fr-FR" sz="1400" b="1"/>
              <a:t>ξ</a:t>
            </a:r>
            <a:r>
              <a:rPr lang="fr-CA" altLang="fr-FR" sz="1400" b="1"/>
              <a:t>/</a:t>
            </a:r>
            <a:r>
              <a:rPr lang="el-GR" altLang="fr-FR" sz="1400" b="1"/>
              <a:t>λ</a:t>
            </a:r>
            <a:endParaRPr lang="fr-CA" altLang="fr-FR" sz="1400" b="1"/>
          </a:p>
        </p:txBody>
      </p:sp>
      <p:sp>
        <p:nvSpPr>
          <p:cNvPr id="7196" name="ZoneTexte 28">
            <a:extLst>
              <a:ext uri="{FF2B5EF4-FFF2-40B4-BE49-F238E27FC236}">
                <a16:creationId xmlns:a16="http://schemas.microsoft.com/office/drawing/2014/main" id="{DE180E7F-7889-496F-9EC9-7E5E52629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267200"/>
            <a:ext cx="782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800" b="1"/>
              <a:t>IRS</a:t>
            </a:r>
          </a:p>
        </p:txBody>
      </p:sp>
      <p:sp>
        <p:nvSpPr>
          <p:cNvPr id="7197" name="ZoneTexte 29">
            <a:extLst>
              <a:ext uri="{FF2B5EF4-FFF2-40B4-BE49-F238E27FC236}">
                <a16:creationId xmlns:a16="http://schemas.microsoft.com/office/drawing/2014/main" id="{30692976-E65B-439E-9E98-E35E6FDB9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25" y="4267200"/>
            <a:ext cx="782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800" b="1"/>
              <a:t>IRS</a:t>
            </a:r>
          </a:p>
        </p:txBody>
      </p:sp>
      <p:sp>
        <p:nvSpPr>
          <p:cNvPr id="31" name="Rectangle à coins arrondis 30">
            <a:extLst>
              <a:ext uri="{FF2B5EF4-FFF2-40B4-BE49-F238E27FC236}">
                <a16:creationId xmlns:a16="http://schemas.microsoft.com/office/drawing/2014/main" id="{90C16C07-B728-49AB-82D0-889BDE405C0B}"/>
              </a:ext>
            </a:extLst>
          </p:cNvPr>
          <p:cNvSpPr/>
          <p:nvPr/>
        </p:nvSpPr>
        <p:spPr>
          <a:xfrm>
            <a:off x="5621338" y="2357438"/>
            <a:ext cx="447675" cy="25082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PDK</a:t>
            </a:r>
          </a:p>
        </p:txBody>
      </p:sp>
      <p:sp>
        <p:nvSpPr>
          <p:cNvPr id="32" name="Rectangle à coins arrondis 31">
            <a:extLst>
              <a:ext uri="{FF2B5EF4-FFF2-40B4-BE49-F238E27FC236}">
                <a16:creationId xmlns:a16="http://schemas.microsoft.com/office/drawing/2014/main" id="{827D9E49-3F4D-4759-83DD-F82B248EDE31}"/>
              </a:ext>
            </a:extLst>
          </p:cNvPr>
          <p:cNvSpPr/>
          <p:nvPr/>
        </p:nvSpPr>
        <p:spPr>
          <a:xfrm>
            <a:off x="7485063" y="2878138"/>
            <a:ext cx="547687" cy="25082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AS160</a:t>
            </a:r>
          </a:p>
        </p:txBody>
      </p:sp>
      <p:sp>
        <p:nvSpPr>
          <p:cNvPr id="7200" name="ZoneTexte 32">
            <a:extLst>
              <a:ext uri="{FF2B5EF4-FFF2-40B4-BE49-F238E27FC236}">
                <a16:creationId xmlns:a16="http://schemas.microsoft.com/office/drawing/2014/main" id="{DE75DCF0-E62A-43F7-8EA0-F4B146E4A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7863" y="4356100"/>
            <a:ext cx="320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7602</TotalTime>
  <Words>109</Words>
  <Application>Microsoft Office PowerPoint</Application>
  <PresentationFormat>Affichage à l'écran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SIMPLIFIED SCHEME OF INSULIN ACTION ON GLUCOSE TRANSPORT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510</cp:revision>
  <dcterms:created xsi:type="dcterms:W3CDTF">2007-08-27T23:55:38Z</dcterms:created>
  <dcterms:modified xsi:type="dcterms:W3CDTF">2022-11-30T18:20:17Z</dcterms:modified>
</cp:coreProperties>
</file>