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C5BBF9F7-C0FF-49F4-8894-3E052E8BB1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8D6221A9-A88E-409F-AD1D-052809D940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2B45AD7D-25CD-4C8F-968F-91B2BE22573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11B37721-1C9C-404A-819D-4E2A501827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279BD4-0083-4EB5-B0F1-70462233B68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69987D96-4C2A-4856-A310-6A3DB1F9E2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52BEF1C1-20D5-4875-A228-87D9E8B0CB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F580FF01-1146-43EF-9033-DC3CDF77A66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911D365B-6E6D-4B9D-ABC9-C83B18D7AF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8ACAB498-C8E2-4678-8CB8-13118C39F9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741643BA-E37E-4594-8534-1D43CEFC44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9EA258-DD77-4973-A437-5392FC401CEA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0B648895-B107-4EC2-BA3F-8D26CB0CE5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99913572-4318-42BD-AF10-6C0552F4738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0E640-BE14-453C-863B-B6E4DCEB97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371957-9E30-4880-BA9D-25A32200C2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52ADC56-2BA6-4A58-819F-BF0489FCBE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42A5A6AF-7EEE-4551-8EB6-31A6684DF2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98208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400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537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84140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502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714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170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737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95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11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35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7130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84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B645853-48D8-45FF-AD6E-F04BA37BDD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FE52A45F-1FAF-443D-ABC0-178903B951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B4D517CD-C9E9-4640-880C-A927ABC3D8F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290E51E-77AC-4416-8426-571A6A6C3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962F325-814B-4715-8A9C-A33F0F5D4A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DFA51089-F236-4A7A-9A82-8D664D3541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7BDFC1AF-AE24-4443-B48D-C080943B8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395B8B8F-D03D-49C9-BEEB-1DC7659E78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0C570DAC-1625-4581-A457-5BC4987B9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837CDFD0-A916-4C3A-A079-0BBE43F2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13" y="117475"/>
            <a:ext cx="8866187" cy="584200"/>
          </a:xfrm>
        </p:spPr>
        <p:txBody>
          <a:bodyPr/>
          <a:lstStyle/>
          <a:p>
            <a:r>
              <a:rPr lang="en-US" altLang="fr-FR" sz="1600">
                <a:solidFill>
                  <a:schemeClr val="tx1"/>
                </a:solidFill>
              </a:rPr>
              <a:t>SUMMARY OF THE EFFECTS OF INSULIN ON GLUCOSE AND LIPID METABOLISM IN VARIOUS TISSUES AND THE COMPONENTS AFFECTED BY INSULIN RESISTANCE</a:t>
            </a:r>
            <a:endParaRPr lang="fr-FR" altLang="fr-FR" sz="1600">
              <a:solidFill>
                <a:schemeClr val="tx1"/>
              </a:solidFill>
            </a:endParaRPr>
          </a:p>
        </p:txBody>
      </p:sp>
      <p:pic>
        <p:nvPicPr>
          <p:cNvPr id="13315" name="Image 4" descr="legende.png">
            <a:extLst>
              <a:ext uri="{FF2B5EF4-FFF2-40B4-BE49-F238E27FC236}">
                <a16:creationId xmlns:a16="http://schemas.microsoft.com/office/drawing/2014/main" id="{BC2D8737-8526-4BCF-9001-752CFC444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5608638"/>
            <a:ext cx="3983038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D6EF9B31-AAF6-4B35-B36F-411EA78CCF45}"/>
              </a:ext>
            </a:extLst>
          </p:cNvPr>
          <p:cNvSpPr/>
          <p:nvPr/>
        </p:nvSpPr>
        <p:spPr>
          <a:xfrm flipH="1">
            <a:off x="2617788" y="977900"/>
            <a:ext cx="6024562" cy="287338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400" b="1" dirty="0" err="1"/>
              <a:t>Insulin</a:t>
            </a:r>
            <a:r>
              <a:rPr lang="fr-CA" sz="1400" b="1" dirty="0"/>
              <a:t> action </a:t>
            </a:r>
            <a:r>
              <a:rPr lang="fr-CA" sz="1400" b="1" dirty="0" err="1"/>
              <a:t>is</a:t>
            </a:r>
            <a:r>
              <a:rPr lang="fr-CA" sz="1400" b="1" dirty="0"/>
              <a:t> </a:t>
            </a:r>
            <a:r>
              <a:rPr lang="fr-CA" sz="1400" b="1" dirty="0" err="1"/>
              <a:t>reduced</a:t>
            </a:r>
            <a:r>
              <a:rPr lang="fr-CA" sz="1400" b="1" dirty="0"/>
              <a:t> in </a:t>
            </a:r>
            <a:r>
              <a:rPr lang="fr-CA" sz="1400" b="1" dirty="0" err="1"/>
              <a:t>obesity</a:t>
            </a:r>
            <a:endParaRPr lang="fr-CA" sz="1400" b="1" dirty="0"/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6B5095CA-7ABE-47A0-8646-37CCDECB655D}"/>
              </a:ext>
            </a:extLst>
          </p:cNvPr>
          <p:cNvGrpSpPr>
            <a:grpSpLocks/>
          </p:cNvGrpSpPr>
          <p:nvPr/>
        </p:nvGrpSpPr>
        <p:grpSpPr bwMode="auto">
          <a:xfrm>
            <a:off x="2606675" y="1376363"/>
            <a:ext cx="2233613" cy="268287"/>
            <a:chOff x="2229" y="714"/>
            <a:chExt cx="916" cy="511"/>
          </a:xfrm>
        </p:grpSpPr>
        <p:sp>
          <p:nvSpPr>
            <p:cNvPr id="13385" name="Rectangle 34">
              <a:extLst>
                <a:ext uri="{FF2B5EF4-FFF2-40B4-BE49-F238E27FC236}">
                  <a16:creationId xmlns:a16="http://schemas.microsoft.com/office/drawing/2014/main" id="{614A5308-9286-4695-B7C2-6FC44C20E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541338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300" b="1"/>
                <a:t>Glucose</a:t>
              </a:r>
            </a:p>
          </p:txBody>
        </p:sp>
        <p:sp>
          <p:nvSpPr>
            <p:cNvPr id="13386" name="Rectangle 35">
              <a:extLst>
                <a:ext uri="{FF2B5EF4-FFF2-40B4-BE49-F238E27FC236}">
                  <a16:creationId xmlns:a16="http://schemas.microsoft.com/office/drawing/2014/main" id="{0560246D-7D59-4CE3-A882-85C5528C3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70516F83-D5F8-40C1-B328-AC9A839919D8}"/>
              </a:ext>
            </a:extLst>
          </p:cNvPr>
          <p:cNvGrpSpPr>
            <a:grpSpLocks/>
          </p:cNvGrpSpPr>
          <p:nvPr/>
        </p:nvGrpSpPr>
        <p:grpSpPr bwMode="auto">
          <a:xfrm>
            <a:off x="5430838" y="1376363"/>
            <a:ext cx="3219450" cy="268287"/>
            <a:chOff x="2229" y="714"/>
            <a:chExt cx="964" cy="511"/>
          </a:xfrm>
        </p:grpSpPr>
        <p:sp>
          <p:nvSpPr>
            <p:cNvPr id="13383" name="Rectangle 34">
              <a:extLst>
                <a:ext uri="{FF2B5EF4-FFF2-40B4-BE49-F238E27FC236}">
                  <a16:creationId xmlns:a16="http://schemas.microsoft.com/office/drawing/2014/main" id="{7982309A-2267-4F75-AF9C-646F310CB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60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541338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300" b="1"/>
                <a:t>Lipids</a:t>
              </a:r>
            </a:p>
          </p:txBody>
        </p:sp>
        <p:sp>
          <p:nvSpPr>
            <p:cNvPr id="13384" name="Rectangle 35">
              <a:extLst>
                <a:ext uri="{FF2B5EF4-FFF2-40B4-BE49-F238E27FC236}">
                  <a16:creationId xmlns:a16="http://schemas.microsoft.com/office/drawing/2014/main" id="{19C770E0-E0D8-4162-A1E8-3AA2D4411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13319" name="ZoneTexte 21">
            <a:extLst>
              <a:ext uri="{FF2B5EF4-FFF2-40B4-BE49-F238E27FC236}">
                <a16:creationId xmlns:a16="http://schemas.microsoft.com/office/drawing/2014/main" id="{8802C939-4F8A-4EB4-9D63-29FBCD1A4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5640388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3320" name="Rectangle 15">
            <a:extLst>
              <a:ext uri="{FF2B5EF4-FFF2-40B4-BE49-F238E27FC236}">
                <a16:creationId xmlns:a16="http://schemas.microsoft.com/office/drawing/2014/main" id="{EF4AF6F5-0052-4C7B-B676-7222E8788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5962650"/>
            <a:ext cx="45720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1100" b="1"/>
              <a:t>Green upward arrow = stimulation by insulin</a:t>
            </a:r>
          </a:p>
          <a:p>
            <a:pPr algn="r" eaLnBrk="1" hangingPunct="1"/>
            <a:r>
              <a:rPr lang="en-US" altLang="fr-FR" sz="1100" b="1"/>
              <a:t>Red downward arrow = inhibition by insulin</a:t>
            </a:r>
          </a:p>
          <a:p>
            <a:pPr algn="r" eaLnBrk="1" hangingPunct="1"/>
            <a:r>
              <a:rPr lang="en-US" altLang="fr-FR" sz="1100" b="1"/>
              <a:t>Red x mark = loss of insulin action in insulin resistance</a:t>
            </a:r>
            <a:endParaRPr lang="fr-CA" altLang="fr-FR" sz="1100" b="1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18B014C6-60C0-4AC8-AD37-537F2179B7DE}"/>
              </a:ext>
            </a:extLst>
          </p:cNvPr>
          <p:cNvSpPr/>
          <p:nvPr/>
        </p:nvSpPr>
        <p:spPr>
          <a:xfrm flipH="1">
            <a:off x="2613025" y="1693863"/>
            <a:ext cx="2339975" cy="10414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Uptake</a:t>
            </a:r>
            <a:endParaRPr lang="fr-CA" sz="1200" b="1" dirty="0">
              <a:solidFill>
                <a:schemeClr val="tx1"/>
              </a:solidFill>
            </a:endParaRPr>
          </a:p>
        </p:txBody>
      </p:sp>
      <p:grpSp>
        <p:nvGrpSpPr>
          <p:cNvPr id="13322" name="Groupe 19">
            <a:extLst>
              <a:ext uri="{FF2B5EF4-FFF2-40B4-BE49-F238E27FC236}">
                <a16:creationId xmlns:a16="http://schemas.microsoft.com/office/drawing/2014/main" id="{505942FC-5096-4E0F-8C5F-3F30A947C39D}"/>
              </a:ext>
            </a:extLst>
          </p:cNvPr>
          <p:cNvGrpSpPr>
            <a:grpSpLocks/>
          </p:cNvGrpSpPr>
          <p:nvPr/>
        </p:nvGrpSpPr>
        <p:grpSpPr bwMode="auto">
          <a:xfrm>
            <a:off x="2867025" y="1825625"/>
            <a:ext cx="168275" cy="203200"/>
            <a:chOff x="2866651" y="1691808"/>
            <a:chExt cx="168275" cy="203106"/>
          </a:xfrm>
        </p:grpSpPr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F51CE69E-08E5-41A4-B147-EB0A9206D711}"/>
                </a:ext>
              </a:extLst>
            </p:cNvPr>
            <p:cNvCxnSpPr/>
            <p:nvPr/>
          </p:nvCxnSpPr>
          <p:spPr>
            <a:xfrm rot="16200000">
              <a:off x="2857963" y="1783046"/>
              <a:ext cx="184065" cy="1588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82" name="Image 17" descr="X.png">
              <a:extLst>
                <a:ext uri="{FF2B5EF4-FFF2-40B4-BE49-F238E27FC236}">
                  <a16:creationId xmlns:a16="http://schemas.microsoft.com/office/drawing/2014/main" id="{E01A9A60-DD33-427C-8A66-80834B75E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651" y="1726639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Cube 20">
            <a:extLst>
              <a:ext uri="{FF2B5EF4-FFF2-40B4-BE49-F238E27FC236}">
                <a16:creationId xmlns:a16="http://schemas.microsoft.com/office/drawing/2014/main" id="{A7A12E5F-DCBB-45D2-82BB-6A7AD35D683D}"/>
              </a:ext>
            </a:extLst>
          </p:cNvPr>
          <p:cNvSpPr/>
          <p:nvPr/>
        </p:nvSpPr>
        <p:spPr>
          <a:xfrm flipH="1">
            <a:off x="5400675" y="1693863"/>
            <a:ext cx="3317875" cy="10414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Uptake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from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blood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triglycerides</a:t>
            </a:r>
            <a:endParaRPr lang="fr-CA" sz="1200" b="1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Glucose → </a:t>
            </a:r>
            <a:r>
              <a:rPr lang="fr-CA" sz="1200" b="1" dirty="0" err="1">
                <a:solidFill>
                  <a:schemeClr val="tx1"/>
                </a:solidFill>
              </a:rPr>
              <a:t>Glycerol</a:t>
            </a:r>
            <a:r>
              <a:rPr lang="fr-CA" sz="1200" b="1" dirty="0">
                <a:solidFill>
                  <a:schemeClr val="tx1"/>
                </a:solidFill>
              </a:rPr>
              <a:t> → </a:t>
            </a:r>
            <a:r>
              <a:rPr lang="fr-CA" sz="1200" b="1" dirty="0" err="1">
                <a:solidFill>
                  <a:schemeClr val="tx1"/>
                </a:solidFill>
              </a:rPr>
              <a:t>Triglycerides</a:t>
            </a:r>
            <a:endParaRPr lang="fr-CA" sz="1200" b="1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Glucose → </a:t>
            </a:r>
            <a:r>
              <a:rPr lang="fr-CA" sz="1200" b="1" dirty="0" err="1">
                <a:solidFill>
                  <a:schemeClr val="tx1"/>
                </a:solidFill>
              </a:rPr>
              <a:t>Fatty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acids</a:t>
            </a:r>
            <a:r>
              <a:rPr lang="fr-CA" sz="1200" b="1" dirty="0">
                <a:solidFill>
                  <a:schemeClr val="tx1"/>
                </a:solidFill>
              </a:rPr>
              <a:t> → </a:t>
            </a:r>
            <a:r>
              <a:rPr lang="fr-CA" sz="1200" b="1" dirty="0" err="1">
                <a:solidFill>
                  <a:schemeClr val="tx1"/>
                </a:solidFill>
              </a:rPr>
              <a:t>Triglycerides</a:t>
            </a:r>
            <a:endParaRPr lang="fr-CA" sz="1200" b="1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Release (anti-</a:t>
            </a:r>
            <a:r>
              <a:rPr lang="fr-CA" sz="1200" b="1" dirty="0" err="1">
                <a:solidFill>
                  <a:schemeClr val="tx1"/>
                </a:solidFill>
              </a:rPr>
              <a:t>lipolytic</a:t>
            </a:r>
            <a:r>
              <a:rPr lang="fr-CA" sz="1200" b="1" dirty="0">
                <a:solidFill>
                  <a:schemeClr val="tx1"/>
                </a:solidFill>
              </a:rPr>
              <a:t>) </a:t>
            </a:r>
          </a:p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13324" name="Groupe 21">
            <a:extLst>
              <a:ext uri="{FF2B5EF4-FFF2-40B4-BE49-F238E27FC236}">
                <a16:creationId xmlns:a16="http://schemas.microsoft.com/office/drawing/2014/main" id="{27600BD7-1B53-4CEA-AC0B-73F63DC8BF66}"/>
              </a:ext>
            </a:extLst>
          </p:cNvPr>
          <p:cNvGrpSpPr>
            <a:grpSpLocks/>
          </p:cNvGrpSpPr>
          <p:nvPr/>
        </p:nvGrpSpPr>
        <p:grpSpPr bwMode="auto">
          <a:xfrm>
            <a:off x="5699125" y="1835150"/>
            <a:ext cx="168275" cy="203200"/>
            <a:chOff x="2866651" y="1691808"/>
            <a:chExt cx="168275" cy="203106"/>
          </a:xfrm>
        </p:grpSpPr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56BCEAFA-A6B5-4F5B-AC67-232C4319B6C9}"/>
                </a:ext>
              </a:extLst>
            </p:cNvPr>
            <p:cNvCxnSpPr/>
            <p:nvPr/>
          </p:nvCxnSpPr>
          <p:spPr>
            <a:xfrm rot="16200000">
              <a:off x="2857963" y="1783046"/>
              <a:ext cx="184065" cy="1588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80" name="Image 23" descr="X.png">
              <a:extLst>
                <a:ext uri="{FF2B5EF4-FFF2-40B4-BE49-F238E27FC236}">
                  <a16:creationId xmlns:a16="http://schemas.microsoft.com/office/drawing/2014/main" id="{BE21F871-4C18-4A10-AA7E-92AE8CF3E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651" y="1726639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BCF0841-2DB0-4585-B5F3-CBBC8B6BAE48}"/>
              </a:ext>
            </a:extLst>
          </p:cNvPr>
          <p:cNvCxnSpPr/>
          <p:nvPr/>
        </p:nvCxnSpPr>
        <p:spPr>
          <a:xfrm rot="16200000">
            <a:off x="5682457" y="2142331"/>
            <a:ext cx="184150" cy="1587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4646D12E-D7D6-4D18-B9A2-E220E22F9E04}"/>
              </a:ext>
            </a:extLst>
          </p:cNvPr>
          <p:cNvCxnSpPr/>
          <p:nvPr/>
        </p:nvCxnSpPr>
        <p:spPr>
          <a:xfrm rot="16200000">
            <a:off x="5682457" y="2321719"/>
            <a:ext cx="184150" cy="1587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27" name="Groupe 28">
            <a:extLst>
              <a:ext uri="{FF2B5EF4-FFF2-40B4-BE49-F238E27FC236}">
                <a16:creationId xmlns:a16="http://schemas.microsoft.com/office/drawing/2014/main" id="{7442A554-A449-4EA7-8EAD-D8808F676E1B}"/>
              </a:ext>
            </a:extLst>
          </p:cNvPr>
          <p:cNvGrpSpPr>
            <a:grpSpLocks/>
          </p:cNvGrpSpPr>
          <p:nvPr/>
        </p:nvGrpSpPr>
        <p:grpSpPr bwMode="auto">
          <a:xfrm>
            <a:off x="5681663" y="2435225"/>
            <a:ext cx="168275" cy="184150"/>
            <a:chOff x="5681569" y="2229412"/>
            <a:chExt cx="168275" cy="184150"/>
          </a:xfrm>
        </p:grpSpPr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BBF800E1-D95B-4552-8617-F3858E842AEA}"/>
                </a:ext>
              </a:extLst>
            </p:cNvPr>
            <p:cNvCxnSpPr/>
            <p:nvPr/>
          </p:nvCxnSpPr>
          <p:spPr>
            <a:xfrm rot="5400000">
              <a:off x="5672838" y="2320693"/>
              <a:ext cx="184150" cy="158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78" name="Image 18" descr="X.png">
              <a:extLst>
                <a:ext uri="{FF2B5EF4-FFF2-40B4-BE49-F238E27FC236}">
                  <a16:creationId xmlns:a16="http://schemas.microsoft.com/office/drawing/2014/main" id="{3D19E185-B96E-4F21-8733-5A7359ED3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1569" y="2237348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Cube 29">
            <a:extLst>
              <a:ext uri="{FF2B5EF4-FFF2-40B4-BE49-F238E27FC236}">
                <a16:creationId xmlns:a16="http://schemas.microsoft.com/office/drawing/2014/main" id="{AEA8A0B2-2E77-427E-A608-5C570C4984BD}"/>
              </a:ext>
            </a:extLst>
          </p:cNvPr>
          <p:cNvSpPr/>
          <p:nvPr/>
        </p:nvSpPr>
        <p:spPr>
          <a:xfrm flipH="1">
            <a:off x="2613025" y="3060700"/>
            <a:ext cx="2339975" cy="10414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Uptake</a:t>
            </a:r>
            <a:endParaRPr lang="fr-CA" sz="1200" b="1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Storage (</a:t>
            </a:r>
            <a:r>
              <a:rPr lang="fr-CA" sz="1200" b="1" dirty="0" err="1">
                <a:solidFill>
                  <a:schemeClr val="tx1"/>
                </a:solidFill>
              </a:rPr>
              <a:t>glycogen</a:t>
            </a:r>
            <a:r>
              <a:rPr lang="fr-CA" sz="1200" b="1" dirty="0">
                <a:solidFill>
                  <a:schemeClr val="tx1"/>
                </a:solidFill>
              </a:rPr>
              <a:t>)</a:t>
            </a:r>
          </a:p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Oxidation</a:t>
            </a:r>
            <a:endParaRPr lang="fr-CA" sz="1200" b="1" dirty="0">
              <a:solidFill>
                <a:schemeClr val="tx1"/>
              </a:solidFill>
            </a:endParaRPr>
          </a:p>
        </p:txBody>
      </p:sp>
      <p:grpSp>
        <p:nvGrpSpPr>
          <p:cNvPr id="13329" name="Groupe 30">
            <a:extLst>
              <a:ext uri="{FF2B5EF4-FFF2-40B4-BE49-F238E27FC236}">
                <a16:creationId xmlns:a16="http://schemas.microsoft.com/office/drawing/2014/main" id="{A63E342E-F9F9-4973-A502-85756B4AF8E8}"/>
              </a:ext>
            </a:extLst>
          </p:cNvPr>
          <p:cNvGrpSpPr>
            <a:grpSpLocks/>
          </p:cNvGrpSpPr>
          <p:nvPr/>
        </p:nvGrpSpPr>
        <p:grpSpPr bwMode="auto">
          <a:xfrm>
            <a:off x="2857500" y="3197225"/>
            <a:ext cx="168275" cy="203200"/>
            <a:chOff x="2866651" y="1691808"/>
            <a:chExt cx="168275" cy="203106"/>
          </a:xfrm>
        </p:grpSpPr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884D17FF-7B21-4CED-9129-07E9A62808D8}"/>
                </a:ext>
              </a:extLst>
            </p:cNvPr>
            <p:cNvCxnSpPr/>
            <p:nvPr/>
          </p:nvCxnSpPr>
          <p:spPr>
            <a:xfrm rot="16200000">
              <a:off x="2857963" y="1783046"/>
              <a:ext cx="184065" cy="1588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76" name="Image 32" descr="X.png">
              <a:extLst>
                <a:ext uri="{FF2B5EF4-FFF2-40B4-BE49-F238E27FC236}">
                  <a16:creationId xmlns:a16="http://schemas.microsoft.com/office/drawing/2014/main" id="{8B76B14C-DF69-458D-B9CA-5C66DEFC9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651" y="1726639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30" name="Groupe 33">
            <a:extLst>
              <a:ext uri="{FF2B5EF4-FFF2-40B4-BE49-F238E27FC236}">
                <a16:creationId xmlns:a16="http://schemas.microsoft.com/office/drawing/2014/main" id="{8EB6E58F-4274-4F02-BD35-33D54AD6A898}"/>
              </a:ext>
            </a:extLst>
          </p:cNvPr>
          <p:cNvGrpSpPr>
            <a:grpSpLocks/>
          </p:cNvGrpSpPr>
          <p:nvPr/>
        </p:nvGrpSpPr>
        <p:grpSpPr bwMode="auto">
          <a:xfrm>
            <a:off x="2867025" y="3395663"/>
            <a:ext cx="168275" cy="203200"/>
            <a:chOff x="2866651" y="1691808"/>
            <a:chExt cx="168275" cy="203106"/>
          </a:xfrm>
        </p:grpSpPr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030194DD-3900-4AA3-AAD5-BD94D7F6F9AF}"/>
                </a:ext>
              </a:extLst>
            </p:cNvPr>
            <p:cNvCxnSpPr/>
            <p:nvPr/>
          </p:nvCxnSpPr>
          <p:spPr>
            <a:xfrm rot="16200000">
              <a:off x="2857963" y="1783046"/>
              <a:ext cx="184065" cy="1588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74" name="Image 35" descr="X.png">
              <a:extLst>
                <a:ext uri="{FF2B5EF4-FFF2-40B4-BE49-F238E27FC236}">
                  <a16:creationId xmlns:a16="http://schemas.microsoft.com/office/drawing/2014/main" id="{A25C23F7-8E4B-44EB-98B1-E46B8DF44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651" y="1726639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31" name="Groupe 36">
            <a:extLst>
              <a:ext uri="{FF2B5EF4-FFF2-40B4-BE49-F238E27FC236}">
                <a16:creationId xmlns:a16="http://schemas.microsoft.com/office/drawing/2014/main" id="{F6E4DE10-4AF0-4800-AB25-8C10A2280C15}"/>
              </a:ext>
            </a:extLst>
          </p:cNvPr>
          <p:cNvGrpSpPr>
            <a:grpSpLocks/>
          </p:cNvGrpSpPr>
          <p:nvPr/>
        </p:nvGrpSpPr>
        <p:grpSpPr bwMode="auto">
          <a:xfrm>
            <a:off x="2857500" y="3582988"/>
            <a:ext cx="168275" cy="203200"/>
            <a:chOff x="2866651" y="1691808"/>
            <a:chExt cx="168275" cy="203106"/>
          </a:xfrm>
        </p:grpSpPr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DCB6C7BE-E30C-4BEB-9CC4-5487C45FF9CE}"/>
                </a:ext>
              </a:extLst>
            </p:cNvPr>
            <p:cNvCxnSpPr/>
            <p:nvPr/>
          </p:nvCxnSpPr>
          <p:spPr>
            <a:xfrm rot="16200000">
              <a:off x="2857963" y="1783046"/>
              <a:ext cx="184065" cy="1588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72" name="Image 38" descr="X.png">
              <a:extLst>
                <a:ext uri="{FF2B5EF4-FFF2-40B4-BE49-F238E27FC236}">
                  <a16:creationId xmlns:a16="http://schemas.microsoft.com/office/drawing/2014/main" id="{80D2570A-27BF-489E-A80F-750F22DF4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651" y="1726639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Cube 39">
            <a:extLst>
              <a:ext uri="{FF2B5EF4-FFF2-40B4-BE49-F238E27FC236}">
                <a16:creationId xmlns:a16="http://schemas.microsoft.com/office/drawing/2014/main" id="{2F7CDFB8-4726-4AD4-9CDC-3F1938935A1B}"/>
              </a:ext>
            </a:extLst>
          </p:cNvPr>
          <p:cNvSpPr/>
          <p:nvPr/>
        </p:nvSpPr>
        <p:spPr>
          <a:xfrm flipH="1">
            <a:off x="5400675" y="3060700"/>
            <a:ext cx="3317875" cy="10414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Oxidation</a:t>
            </a:r>
            <a:endParaRPr lang="fr-CA" sz="1200" b="1" dirty="0">
              <a:solidFill>
                <a:schemeClr val="tx1"/>
              </a:solidFill>
            </a:endParaRP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A93C4636-5F00-4BF3-9F29-ECD4D30DBD9A}"/>
              </a:ext>
            </a:extLst>
          </p:cNvPr>
          <p:cNvCxnSpPr/>
          <p:nvPr/>
        </p:nvCxnSpPr>
        <p:spPr>
          <a:xfrm rot="5400000">
            <a:off x="5636419" y="3325019"/>
            <a:ext cx="18415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be 41">
            <a:extLst>
              <a:ext uri="{FF2B5EF4-FFF2-40B4-BE49-F238E27FC236}">
                <a16:creationId xmlns:a16="http://schemas.microsoft.com/office/drawing/2014/main" id="{09600DD0-7A38-40B6-8930-C7BC2D6E5814}"/>
              </a:ext>
            </a:extLst>
          </p:cNvPr>
          <p:cNvSpPr/>
          <p:nvPr/>
        </p:nvSpPr>
        <p:spPr>
          <a:xfrm flipH="1">
            <a:off x="5400675" y="4429125"/>
            <a:ext cx="3317875" cy="1039813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Glucose → </a:t>
            </a:r>
            <a:r>
              <a:rPr lang="fr-CA" sz="1200" b="1" dirty="0" err="1">
                <a:solidFill>
                  <a:schemeClr val="tx1"/>
                </a:solidFill>
              </a:rPr>
              <a:t>Fatty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acids</a:t>
            </a:r>
            <a:r>
              <a:rPr lang="fr-CA" sz="1200" b="1" dirty="0">
                <a:solidFill>
                  <a:schemeClr val="tx1"/>
                </a:solidFill>
              </a:rPr>
              <a:t> → </a:t>
            </a:r>
            <a:r>
              <a:rPr lang="fr-CA" sz="1200" b="1" dirty="0" err="1">
                <a:solidFill>
                  <a:schemeClr val="tx1"/>
                </a:solidFill>
              </a:rPr>
              <a:t>Triglycerides</a:t>
            </a:r>
            <a:endParaRPr lang="fr-CA" sz="1200" b="1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VLDL </a:t>
            </a:r>
            <a:r>
              <a:rPr lang="fr-CA" sz="1200" b="1" dirty="0" err="1">
                <a:solidFill>
                  <a:schemeClr val="tx1"/>
                </a:solidFill>
              </a:rPr>
              <a:t>secretion</a:t>
            </a:r>
            <a:endParaRPr lang="fr-CA" sz="1200" b="1" dirty="0">
              <a:solidFill>
                <a:schemeClr val="tx1"/>
              </a:solidFill>
            </a:endParaRP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D3D19F8A-5160-4AC9-AAD0-497B2842AA14}"/>
              </a:ext>
            </a:extLst>
          </p:cNvPr>
          <p:cNvCxnSpPr/>
          <p:nvPr/>
        </p:nvCxnSpPr>
        <p:spPr>
          <a:xfrm rot="16200000">
            <a:off x="5618957" y="4696619"/>
            <a:ext cx="184150" cy="1587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36" name="Groupe 43">
            <a:extLst>
              <a:ext uri="{FF2B5EF4-FFF2-40B4-BE49-F238E27FC236}">
                <a16:creationId xmlns:a16="http://schemas.microsoft.com/office/drawing/2014/main" id="{28208506-ACAF-4842-AE1A-8A4F9EDE81F4}"/>
              </a:ext>
            </a:extLst>
          </p:cNvPr>
          <p:cNvGrpSpPr>
            <a:grpSpLocks/>
          </p:cNvGrpSpPr>
          <p:nvPr/>
        </p:nvGrpSpPr>
        <p:grpSpPr bwMode="auto">
          <a:xfrm>
            <a:off x="5637213" y="4829175"/>
            <a:ext cx="168275" cy="184150"/>
            <a:chOff x="5681569" y="2229412"/>
            <a:chExt cx="168275" cy="184150"/>
          </a:xfrm>
        </p:grpSpPr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id="{25E2C9AA-5DE0-4A55-97F1-6F47EDCBCBB8}"/>
                </a:ext>
              </a:extLst>
            </p:cNvPr>
            <p:cNvCxnSpPr/>
            <p:nvPr/>
          </p:nvCxnSpPr>
          <p:spPr>
            <a:xfrm rot="5400000">
              <a:off x="5672838" y="2320693"/>
              <a:ext cx="184150" cy="158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70" name="Image 18" descr="X.png">
              <a:extLst>
                <a:ext uri="{FF2B5EF4-FFF2-40B4-BE49-F238E27FC236}">
                  <a16:creationId xmlns:a16="http://schemas.microsoft.com/office/drawing/2014/main" id="{334F1A74-AB5C-496E-B664-12DB3B5B8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1569" y="2237348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Cube 47">
            <a:extLst>
              <a:ext uri="{FF2B5EF4-FFF2-40B4-BE49-F238E27FC236}">
                <a16:creationId xmlns:a16="http://schemas.microsoft.com/office/drawing/2014/main" id="{5D6D592E-BF10-4828-A4B2-019A755CE36C}"/>
              </a:ext>
            </a:extLst>
          </p:cNvPr>
          <p:cNvSpPr/>
          <p:nvPr/>
        </p:nvSpPr>
        <p:spPr>
          <a:xfrm flipH="1">
            <a:off x="2613025" y="4429125"/>
            <a:ext cx="2339975" cy="1039813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8288">
              <a:defRPr/>
            </a:pPr>
            <a:r>
              <a:rPr lang="fr-CA" sz="1200" b="1" dirty="0">
                <a:solidFill>
                  <a:schemeClr val="tx1"/>
                </a:solidFill>
              </a:rPr>
              <a:t>Storage (</a:t>
            </a:r>
            <a:r>
              <a:rPr lang="fr-CA" sz="1200" b="1" dirty="0" err="1">
                <a:solidFill>
                  <a:schemeClr val="tx1"/>
                </a:solidFill>
              </a:rPr>
              <a:t>glycogen</a:t>
            </a:r>
            <a:r>
              <a:rPr lang="fr-CA" sz="1200" b="1" dirty="0">
                <a:solidFill>
                  <a:schemeClr val="tx1"/>
                </a:solidFill>
              </a:rPr>
              <a:t>)</a:t>
            </a:r>
          </a:p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Oxidation</a:t>
            </a:r>
            <a:endParaRPr lang="fr-CA" sz="1200" b="1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Gluconeogenesis</a:t>
            </a:r>
            <a:endParaRPr lang="fr-CA" sz="1200" b="1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Secretion</a:t>
            </a:r>
            <a:endParaRPr lang="fr-CA" sz="1200" b="1" dirty="0">
              <a:solidFill>
                <a:schemeClr val="tx1"/>
              </a:solidFill>
            </a:endParaRPr>
          </a:p>
        </p:txBody>
      </p:sp>
      <p:grpSp>
        <p:nvGrpSpPr>
          <p:cNvPr id="13338" name="Groupe 48">
            <a:extLst>
              <a:ext uri="{FF2B5EF4-FFF2-40B4-BE49-F238E27FC236}">
                <a16:creationId xmlns:a16="http://schemas.microsoft.com/office/drawing/2014/main" id="{50F4B763-323F-4585-9F6D-F33C83D6A237}"/>
              </a:ext>
            </a:extLst>
          </p:cNvPr>
          <p:cNvGrpSpPr>
            <a:grpSpLocks/>
          </p:cNvGrpSpPr>
          <p:nvPr/>
        </p:nvGrpSpPr>
        <p:grpSpPr bwMode="auto">
          <a:xfrm>
            <a:off x="2862263" y="4578350"/>
            <a:ext cx="168275" cy="203200"/>
            <a:chOff x="2866651" y="1691808"/>
            <a:chExt cx="168275" cy="203106"/>
          </a:xfrm>
        </p:grpSpPr>
        <p:cxnSp>
          <p:nvCxnSpPr>
            <p:cNvPr id="50" name="Connecteur droit avec flèche 49">
              <a:extLst>
                <a:ext uri="{FF2B5EF4-FFF2-40B4-BE49-F238E27FC236}">
                  <a16:creationId xmlns:a16="http://schemas.microsoft.com/office/drawing/2014/main" id="{103EDA8C-3DEE-4BEC-8E49-F7D335340040}"/>
                </a:ext>
              </a:extLst>
            </p:cNvPr>
            <p:cNvCxnSpPr/>
            <p:nvPr/>
          </p:nvCxnSpPr>
          <p:spPr>
            <a:xfrm rot="16200000">
              <a:off x="2857963" y="1783046"/>
              <a:ext cx="184065" cy="1587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68" name="Image 50" descr="X.png">
              <a:extLst>
                <a:ext uri="{FF2B5EF4-FFF2-40B4-BE49-F238E27FC236}">
                  <a16:creationId xmlns:a16="http://schemas.microsoft.com/office/drawing/2014/main" id="{9E063528-5F76-466D-939B-E75FFA637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651" y="1726639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39" name="Groupe 51">
            <a:extLst>
              <a:ext uri="{FF2B5EF4-FFF2-40B4-BE49-F238E27FC236}">
                <a16:creationId xmlns:a16="http://schemas.microsoft.com/office/drawing/2014/main" id="{DB82317B-CD59-46EF-9F2A-5E83FD8F36D1}"/>
              </a:ext>
            </a:extLst>
          </p:cNvPr>
          <p:cNvGrpSpPr>
            <a:grpSpLocks/>
          </p:cNvGrpSpPr>
          <p:nvPr/>
        </p:nvGrpSpPr>
        <p:grpSpPr bwMode="auto">
          <a:xfrm>
            <a:off x="2862263" y="4775200"/>
            <a:ext cx="168275" cy="203200"/>
            <a:chOff x="2866651" y="1691808"/>
            <a:chExt cx="168275" cy="203106"/>
          </a:xfrm>
        </p:grpSpPr>
        <p:cxnSp>
          <p:nvCxnSpPr>
            <p:cNvPr id="53" name="Connecteur droit avec flèche 52">
              <a:extLst>
                <a:ext uri="{FF2B5EF4-FFF2-40B4-BE49-F238E27FC236}">
                  <a16:creationId xmlns:a16="http://schemas.microsoft.com/office/drawing/2014/main" id="{D460EF08-AADA-45AE-8852-8DFDBE0EB0FB}"/>
                </a:ext>
              </a:extLst>
            </p:cNvPr>
            <p:cNvCxnSpPr/>
            <p:nvPr/>
          </p:nvCxnSpPr>
          <p:spPr>
            <a:xfrm rot="16200000">
              <a:off x="2857963" y="1783046"/>
              <a:ext cx="184065" cy="1587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66" name="Image 53" descr="X.png">
              <a:extLst>
                <a:ext uri="{FF2B5EF4-FFF2-40B4-BE49-F238E27FC236}">
                  <a16:creationId xmlns:a16="http://schemas.microsoft.com/office/drawing/2014/main" id="{E5D1B868-0816-4666-A76A-A253307A9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651" y="1726639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40" name="Groupe 60">
            <a:extLst>
              <a:ext uri="{FF2B5EF4-FFF2-40B4-BE49-F238E27FC236}">
                <a16:creationId xmlns:a16="http://schemas.microsoft.com/office/drawing/2014/main" id="{AE767BB7-8B8E-4DE4-8B71-AA57F4D38C0B}"/>
              </a:ext>
            </a:extLst>
          </p:cNvPr>
          <p:cNvGrpSpPr>
            <a:grpSpLocks/>
          </p:cNvGrpSpPr>
          <p:nvPr/>
        </p:nvGrpSpPr>
        <p:grpSpPr bwMode="auto">
          <a:xfrm>
            <a:off x="2862263" y="5170488"/>
            <a:ext cx="168275" cy="184150"/>
            <a:chOff x="5681569" y="2229412"/>
            <a:chExt cx="168275" cy="184150"/>
          </a:xfrm>
        </p:grpSpPr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C7297FFC-8B69-4E4F-9756-E4A490F2C9F4}"/>
                </a:ext>
              </a:extLst>
            </p:cNvPr>
            <p:cNvCxnSpPr/>
            <p:nvPr/>
          </p:nvCxnSpPr>
          <p:spPr>
            <a:xfrm rot="5400000">
              <a:off x="5672838" y="2320693"/>
              <a:ext cx="184150" cy="158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64" name="Image 18" descr="X.png">
              <a:extLst>
                <a:ext uri="{FF2B5EF4-FFF2-40B4-BE49-F238E27FC236}">
                  <a16:creationId xmlns:a16="http://schemas.microsoft.com/office/drawing/2014/main" id="{883974B8-4D72-4EC0-B431-C486588CA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1569" y="2237348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41" name="Groupe 76">
            <a:extLst>
              <a:ext uri="{FF2B5EF4-FFF2-40B4-BE49-F238E27FC236}">
                <a16:creationId xmlns:a16="http://schemas.microsoft.com/office/drawing/2014/main" id="{6B927F58-2060-4754-8A3F-E964AAF47D2B}"/>
              </a:ext>
            </a:extLst>
          </p:cNvPr>
          <p:cNvGrpSpPr>
            <a:grpSpLocks/>
          </p:cNvGrpSpPr>
          <p:nvPr/>
        </p:nvGrpSpPr>
        <p:grpSpPr bwMode="auto">
          <a:xfrm>
            <a:off x="2868613" y="2640013"/>
            <a:ext cx="5710237" cy="354012"/>
            <a:chOff x="2743197" y="2640110"/>
            <a:chExt cx="5710517" cy="354106"/>
          </a:xfrm>
        </p:grpSpPr>
        <p:sp>
          <p:nvSpPr>
            <p:cNvPr id="64" name="Rogner un rectangle à un seul coin 63">
              <a:extLst>
                <a:ext uri="{FF2B5EF4-FFF2-40B4-BE49-F238E27FC236}">
                  <a16:creationId xmlns:a16="http://schemas.microsoft.com/office/drawing/2014/main" id="{92D8F9D7-7EDF-49DB-8343-9B537FEC2720}"/>
                </a:ext>
              </a:extLst>
            </p:cNvPr>
            <p:cNvSpPr/>
            <p:nvPr/>
          </p:nvSpPr>
          <p:spPr bwMode="auto">
            <a:xfrm flipH="1">
              <a:off x="2743197" y="2640110"/>
              <a:ext cx="5710517" cy="354106"/>
            </a:xfrm>
            <a:prstGeom prst="snip1Rect">
              <a:avLst>
                <a:gd name="adj" fmla="val 3688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538163">
                <a:lnSpc>
                  <a:spcPts val="1500"/>
                </a:lnSpc>
                <a:defRPr/>
              </a:pPr>
              <a:r>
                <a:rPr lang="fr-CA" sz="1100" b="1" dirty="0" err="1">
                  <a:solidFill>
                    <a:schemeClr val="tx1"/>
                  </a:solidFill>
                </a:rPr>
                <a:t>Hyperglycemia</a:t>
              </a:r>
              <a:r>
                <a:rPr lang="fr-CA" sz="1100" b="1" dirty="0">
                  <a:solidFill>
                    <a:schemeClr val="tx1"/>
                  </a:solidFill>
                </a:rPr>
                <a:t>, </a:t>
              </a:r>
              <a:r>
                <a:rPr lang="fr-CA" sz="1100" b="1" dirty="0" err="1">
                  <a:solidFill>
                    <a:schemeClr val="tx1"/>
                  </a:solidFill>
                </a:rPr>
                <a:t>Delayed</a:t>
              </a:r>
              <a:r>
                <a:rPr lang="fr-CA" sz="1100" b="1" dirty="0">
                  <a:solidFill>
                    <a:schemeClr val="tx1"/>
                  </a:solidFill>
                </a:rPr>
                <a:t> </a:t>
              </a:r>
              <a:r>
                <a:rPr lang="fr-CA" sz="1100" b="1" dirty="0" err="1">
                  <a:solidFill>
                    <a:schemeClr val="tx1"/>
                  </a:solidFill>
                </a:rPr>
                <a:t>triglyceride</a:t>
              </a:r>
              <a:r>
                <a:rPr lang="fr-CA" sz="1100" b="1" dirty="0">
                  <a:solidFill>
                    <a:schemeClr val="tx1"/>
                  </a:solidFill>
                </a:rPr>
                <a:t> clearance, </a:t>
              </a:r>
              <a:r>
                <a:rPr lang="fr-CA" sz="1100" b="1" dirty="0" err="1">
                  <a:solidFill>
                    <a:schemeClr val="tx1"/>
                  </a:solidFill>
                </a:rPr>
                <a:t>Increased</a:t>
              </a:r>
              <a:r>
                <a:rPr lang="fr-CA" sz="1100" b="1" dirty="0">
                  <a:solidFill>
                    <a:schemeClr val="tx1"/>
                  </a:solidFill>
                </a:rPr>
                <a:t> </a:t>
              </a:r>
              <a:r>
                <a:rPr lang="fr-CA" sz="1100" b="1" dirty="0" err="1">
                  <a:solidFill>
                    <a:schemeClr val="tx1"/>
                  </a:solidFill>
                </a:rPr>
                <a:t>fatty</a:t>
              </a:r>
              <a:r>
                <a:rPr lang="fr-CA" sz="1100" b="1" dirty="0">
                  <a:solidFill>
                    <a:schemeClr val="tx1"/>
                  </a:solidFill>
                </a:rPr>
                <a:t> </a:t>
              </a:r>
              <a:r>
                <a:rPr lang="fr-CA" sz="1100" b="1" dirty="0" err="1">
                  <a:solidFill>
                    <a:schemeClr val="tx1"/>
                  </a:solidFill>
                </a:rPr>
                <a:t>acid</a:t>
              </a:r>
              <a:r>
                <a:rPr lang="fr-CA" sz="1100" b="1" dirty="0">
                  <a:solidFill>
                    <a:schemeClr val="tx1"/>
                  </a:solidFill>
                </a:rPr>
                <a:t> output</a:t>
              </a:r>
            </a:p>
          </p:txBody>
        </p:sp>
        <p:sp>
          <p:nvSpPr>
            <p:cNvPr id="66" name="Flèche droite 65">
              <a:extLst>
                <a:ext uri="{FF2B5EF4-FFF2-40B4-BE49-F238E27FC236}">
                  <a16:creationId xmlns:a16="http://schemas.microsoft.com/office/drawing/2014/main" id="{77A7F378-D968-465B-9091-01366FDDCBEA}"/>
                </a:ext>
              </a:extLst>
            </p:cNvPr>
            <p:cNvSpPr/>
            <p:nvPr/>
          </p:nvSpPr>
          <p:spPr>
            <a:xfrm>
              <a:off x="2913067" y="2716330"/>
              <a:ext cx="296878" cy="19690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>
              <a:outerShdw blurRad="12700" dist="25400" dir="7140000" algn="tl" rotWithShape="0">
                <a:schemeClr val="tx1">
                  <a:lumMod val="65000"/>
                  <a:lumOff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sp>
        <p:nvSpPr>
          <p:cNvPr id="67" name="Rogner un rectangle à un seul coin 66">
            <a:extLst>
              <a:ext uri="{FF2B5EF4-FFF2-40B4-BE49-F238E27FC236}">
                <a16:creationId xmlns:a16="http://schemas.microsoft.com/office/drawing/2014/main" id="{A0266696-6A9D-43E5-87DB-6F5806BA51F5}"/>
              </a:ext>
            </a:extLst>
          </p:cNvPr>
          <p:cNvSpPr/>
          <p:nvPr/>
        </p:nvSpPr>
        <p:spPr bwMode="auto">
          <a:xfrm flipH="1">
            <a:off x="4061009" y="3975850"/>
            <a:ext cx="2357720" cy="354106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538163">
              <a:lnSpc>
                <a:spcPts val="1500"/>
              </a:lnSpc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Lesser</a:t>
            </a:r>
            <a:r>
              <a:rPr lang="fr-CA" sz="1100" b="1" dirty="0">
                <a:solidFill>
                  <a:schemeClr val="tx1"/>
                </a:solidFill>
              </a:rPr>
              <a:t> use of glucose</a:t>
            </a:r>
          </a:p>
        </p:txBody>
      </p:sp>
      <p:sp>
        <p:nvSpPr>
          <p:cNvPr id="68" name="Flèche droite 67">
            <a:extLst>
              <a:ext uri="{FF2B5EF4-FFF2-40B4-BE49-F238E27FC236}">
                <a16:creationId xmlns:a16="http://schemas.microsoft.com/office/drawing/2014/main" id="{3844A012-460B-49F0-B49B-BF71529EA92F}"/>
              </a:ext>
            </a:extLst>
          </p:cNvPr>
          <p:cNvSpPr/>
          <p:nvPr/>
        </p:nvSpPr>
        <p:spPr>
          <a:xfrm>
            <a:off x="4222750" y="4051300"/>
            <a:ext cx="295275" cy="198438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12700" dist="25400" dir="7140000" algn="tl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69" name="Rogner un rectangle à un seul coin 68">
            <a:extLst>
              <a:ext uri="{FF2B5EF4-FFF2-40B4-BE49-F238E27FC236}">
                <a16:creationId xmlns:a16="http://schemas.microsoft.com/office/drawing/2014/main" id="{A2C34A86-68FC-4358-9E07-B7A1E110C6DC}"/>
              </a:ext>
            </a:extLst>
          </p:cNvPr>
          <p:cNvSpPr/>
          <p:nvPr/>
        </p:nvSpPr>
        <p:spPr bwMode="auto">
          <a:xfrm flipH="1">
            <a:off x="3648628" y="5356415"/>
            <a:ext cx="3236265" cy="354106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447675" indent="90488">
              <a:lnSpc>
                <a:spcPts val="1500"/>
              </a:lnSpc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Hyperglycemia</a:t>
            </a:r>
            <a:r>
              <a:rPr lang="fr-CA" sz="1100" b="1" dirty="0">
                <a:solidFill>
                  <a:schemeClr val="tx1"/>
                </a:solidFill>
              </a:rPr>
              <a:t>, </a:t>
            </a:r>
            <a:r>
              <a:rPr lang="fr-CA" sz="1100" b="1" dirty="0" err="1">
                <a:solidFill>
                  <a:schemeClr val="tx1"/>
                </a:solidFill>
              </a:rPr>
              <a:t>Hypertriglyceridemia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70" name="Flèche droite 69">
            <a:extLst>
              <a:ext uri="{FF2B5EF4-FFF2-40B4-BE49-F238E27FC236}">
                <a16:creationId xmlns:a16="http://schemas.microsoft.com/office/drawing/2014/main" id="{C64F953E-BF71-4867-9F79-8532394B2459}"/>
              </a:ext>
            </a:extLst>
          </p:cNvPr>
          <p:cNvSpPr/>
          <p:nvPr/>
        </p:nvSpPr>
        <p:spPr>
          <a:xfrm>
            <a:off x="3792538" y="5441950"/>
            <a:ext cx="295275" cy="19685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12700" dist="25400" dir="7140000" algn="tl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1" name="Cube 70">
            <a:extLst>
              <a:ext uri="{FF2B5EF4-FFF2-40B4-BE49-F238E27FC236}">
                <a16:creationId xmlns:a16="http://schemas.microsoft.com/office/drawing/2014/main" id="{42E303EB-DF1A-4ABE-9DB2-401406EB605B}"/>
              </a:ext>
            </a:extLst>
          </p:cNvPr>
          <p:cNvSpPr/>
          <p:nvPr/>
        </p:nvSpPr>
        <p:spPr>
          <a:xfrm flipH="1">
            <a:off x="376238" y="1693863"/>
            <a:ext cx="1720850" cy="10414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8288">
              <a:defRPr/>
            </a:pP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72" name="Cube 71">
            <a:extLst>
              <a:ext uri="{FF2B5EF4-FFF2-40B4-BE49-F238E27FC236}">
                <a16:creationId xmlns:a16="http://schemas.microsoft.com/office/drawing/2014/main" id="{8243DBF9-A23E-4E1C-B1C2-BDACB2025A53}"/>
              </a:ext>
            </a:extLst>
          </p:cNvPr>
          <p:cNvSpPr/>
          <p:nvPr/>
        </p:nvSpPr>
        <p:spPr>
          <a:xfrm flipH="1">
            <a:off x="376238" y="3060700"/>
            <a:ext cx="1720850" cy="10414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8288">
              <a:defRPr/>
            </a:pP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73" name="Cube 72">
            <a:extLst>
              <a:ext uri="{FF2B5EF4-FFF2-40B4-BE49-F238E27FC236}">
                <a16:creationId xmlns:a16="http://schemas.microsoft.com/office/drawing/2014/main" id="{A4D535BA-4D39-4E1E-AA03-E049A3ACE5A0}"/>
              </a:ext>
            </a:extLst>
          </p:cNvPr>
          <p:cNvSpPr/>
          <p:nvPr/>
        </p:nvSpPr>
        <p:spPr>
          <a:xfrm flipH="1">
            <a:off x="376238" y="4429125"/>
            <a:ext cx="1720850" cy="1039813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8288">
              <a:defRPr/>
            </a:pPr>
            <a:endParaRPr lang="fr-CA" sz="1200" b="1" dirty="0">
              <a:solidFill>
                <a:schemeClr val="tx1"/>
              </a:solidFill>
            </a:endParaRPr>
          </a:p>
        </p:txBody>
      </p:sp>
      <p:pic>
        <p:nvPicPr>
          <p:cNvPr id="13353" name="Image 73" descr="muscle.png">
            <a:extLst>
              <a:ext uri="{FF2B5EF4-FFF2-40B4-BE49-F238E27FC236}">
                <a16:creationId xmlns:a16="http://schemas.microsoft.com/office/drawing/2014/main" id="{70178B47-B451-461F-BAA9-10B827C1D5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386138"/>
            <a:ext cx="1341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4" name="Image 74" descr="foie.png">
            <a:extLst>
              <a:ext uri="{FF2B5EF4-FFF2-40B4-BE49-F238E27FC236}">
                <a16:creationId xmlns:a16="http://schemas.microsoft.com/office/drawing/2014/main" id="{E50D6E78-0BAD-42DA-966F-E9EC1FCD10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4578350"/>
            <a:ext cx="10731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5" name="Image 75" descr="gras.png">
            <a:extLst>
              <a:ext uri="{FF2B5EF4-FFF2-40B4-BE49-F238E27FC236}">
                <a16:creationId xmlns:a16="http://schemas.microsoft.com/office/drawing/2014/main" id="{003DCB96-25A3-4B51-A044-26A53575B8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838325"/>
            <a:ext cx="8731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56" name="Groupe 60">
            <a:extLst>
              <a:ext uri="{FF2B5EF4-FFF2-40B4-BE49-F238E27FC236}">
                <a16:creationId xmlns:a16="http://schemas.microsoft.com/office/drawing/2014/main" id="{1FCAFF13-5AD1-4DDA-B30F-7B7D56AAC89C}"/>
              </a:ext>
            </a:extLst>
          </p:cNvPr>
          <p:cNvGrpSpPr>
            <a:grpSpLocks/>
          </p:cNvGrpSpPr>
          <p:nvPr/>
        </p:nvGrpSpPr>
        <p:grpSpPr bwMode="auto">
          <a:xfrm>
            <a:off x="2862263" y="4981575"/>
            <a:ext cx="168275" cy="184150"/>
            <a:chOff x="5681569" y="2229412"/>
            <a:chExt cx="168275" cy="184150"/>
          </a:xfrm>
        </p:grpSpPr>
        <p:cxnSp>
          <p:nvCxnSpPr>
            <p:cNvPr id="75" name="Connecteur droit avec flèche 74">
              <a:extLst>
                <a:ext uri="{FF2B5EF4-FFF2-40B4-BE49-F238E27FC236}">
                  <a16:creationId xmlns:a16="http://schemas.microsoft.com/office/drawing/2014/main" id="{EC5946DC-9325-4623-A492-D72E896ADE6D}"/>
                </a:ext>
              </a:extLst>
            </p:cNvPr>
            <p:cNvCxnSpPr/>
            <p:nvPr/>
          </p:nvCxnSpPr>
          <p:spPr>
            <a:xfrm rot="5400000">
              <a:off x="5672838" y="2320693"/>
              <a:ext cx="184150" cy="158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58" name="Image 18" descr="X.png">
              <a:extLst>
                <a:ext uri="{FF2B5EF4-FFF2-40B4-BE49-F238E27FC236}">
                  <a16:creationId xmlns:a16="http://schemas.microsoft.com/office/drawing/2014/main" id="{B590F0D5-C502-4233-8FE3-B8F96EE5D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1569" y="2237348"/>
              <a:ext cx="1682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116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SUMMARY OF THE EFFECTS OF INSULIN ON GLUCOSE AND LIPID METABOLISM IN VARIOUS TISSUES AND THE COMPONENTS AFFECTED BY INSULIN RESISTANCE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2022-11-30T18:18:39Z</dcterms:modified>
</cp:coreProperties>
</file>