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FFFF"/>
    <a:srgbClr val="CCECFF"/>
    <a:srgbClr val="A20000"/>
    <a:srgbClr val="C0C0C0"/>
    <a:srgbClr val="3399FF"/>
    <a:srgbClr val="96969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03DC893-6264-429A-98C0-EA0CA8A2C1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71453618-43D5-4594-A35D-14E028BEE3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0318F131-7DF9-4F84-8E71-E8539FC818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E2EA6196-1340-4707-8BAB-6EA87577EB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6C2EBE-48CA-4A89-9774-F5ED7B053F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665D633B-C61C-49EE-B0F1-4658922E15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4E83AC31-06EC-4C6C-B38F-7C78656AF0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10F33482-449F-4D38-A53B-D008C60286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A6C0CADF-1619-4E47-8281-90631E43DE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F067BC6E-DD60-4FC0-B9F8-859AB79188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4A31E563-EC1C-4E8B-BCFE-0FE0A56D3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B38006-DBD1-430E-AD4A-2D10B3A2B4E5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68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760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540954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5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0534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765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42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326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9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076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6400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25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8">
            <a:extLst>
              <a:ext uri="{FF2B5EF4-FFF2-40B4-BE49-F238E27FC236}">
                <a16:creationId xmlns:a16="http://schemas.microsoft.com/office/drawing/2014/main" id="{42335F6A-BC56-491F-A3EB-D540297BDA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14">
            <a:extLst>
              <a:ext uri="{FF2B5EF4-FFF2-40B4-BE49-F238E27FC236}">
                <a16:creationId xmlns:a16="http://schemas.microsoft.com/office/drawing/2014/main" id="{8A338965-FAEB-4DB7-BB88-A6DBCAFE3D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2D0B8B04-DC49-465A-A8FD-6DFB172F4B5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ADC543F-1AD4-4E75-88A9-3B7E4F7AA2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0BE3F05-5E87-4871-A587-E551265AE4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B41B16C-E172-4A70-88D3-B94262A47A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22536" name="Rectangle 11">
            <a:extLst>
              <a:ext uri="{FF2B5EF4-FFF2-40B4-BE49-F238E27FC236}">
                <a16:creationId xmlns:a16="http://schemas.microsoft.com/office/drawing/2014/main" id="{670F0F80-7ED8-4C47-BB3A-6920636A2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22537" name="Picture 18">
            <a:extLst>
              <a:ext uri="{FF2B5EF4-FFF2-40B4-BE49-F238E27FC236}">
                <a16:creationId xmlns:a16="http://schemas.microsoft.com/office/drawing/2014/main" id="{3D79FA16-C5C0-42AC-9B0F-B49017CD9C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Rectangle 20">
            <a:extLst>
              <a:ext uri="{FF2B5EF4-FFF2-40B4-BE49-F238E27FC236}">
                <a16:creationId xmlns:a16="http://schemas.microsoft.com/office/drawing/2014/main" id="{17FF9FB6-7EFD-405B-92EC-A51450953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age 3" descr="13-Positivive_E_Balance_FILM_fond.png">
            <a:extLst>
              <a:ext uri="{FF2B5EF4-FFF2-40B4-BE49-F238E27FC236}">
                <a16:creationId xmlns:a16="http://schemas.microsoft.com/office/drawing/2014/main" id="{6FF81B75-C9D4-4769-BDD5-BABD15D8D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Titre 1">
            <a:extLst>
              <a:ext uri="{FF2B5EF4-FFF2-40B4-BE49-F238E27FC236}">
                <a16:creationId xmlns:a16="http://schemas.microsoft.com/office/drawing/2014/main" id="{22986813-C5B6-4200-977A-85A0BB4F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THE CONCEPT OF POSITIVE ENERGY BALANCE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148469C1-1479-42C4-9AEF-35B164BCBF62}"/>
              </a:ext>
            </a:extLst>
          </p:cNvPr>
          <p:cNvGrpSpPr>
            <a:grpSpLocks/>
          </p:cNvGrpSpPr>
          <p:nvPr/>
        </p:nvGrpSpPr>
        <p:grpSpPr bwMode="auto">
          <a:xfrm>
            <a:off x="1265238" y="1289050"/>
            <a:ext cx="2547937" cy="495300"/>
            <a:chOff x="2220" y="714"/>
            <a:chExt cx="1590" cy="511"/>
          </a:xfrm>
        </p:grpSpPr>
        <p:sp>
          <p:nvSpPr>
            <p:cNvPr id="26635" name="Rectangle 34">
              <a:extLst>
                <a:ext uri="{FF2B5EF4-FFF2-40B4-BE49-F238E27FC236}">
                  <a16:creationId xmlns:a16="http://schemas.microsoft.com/office/drawing/2014/main" id="{5478D2EF-EA00-4623-90A7-B6A74615B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fr-FR" b="1"/>
                <a:t>Energy Intake</a:t>
              </a:r>
            </a:p>
          </p:txBody>
        </p:sp>
        <p:sp>
          <p:nvSpPr>
            <p:cNvPr id="26636" name="Rectangle 35">
              <a:extLst>
                <a:ext uri="{FF2B5EF4-FFF2-40B4-BE49-F238E27FC236}">
                  <a16:creationId xmlns:a16="http://schemas.microsoft.com/office/drawing/2014/main" id="{62E90BA3-510E-40C5-85B7-4454F1E90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39850E40-DCBF-4466-9941-CA616F5367A4}"/>
              </a:ext>
            </a:extLst>
          </p:cNvPr>
          <p:cNvGrpSpPr>
            <a:grpSpLocks/>
          </p:cNvGrpSpPr>
          <p:nvPr/>
        </p:nvGrpSpPr>
        <p:grpSpPr bwMode="auto">
          <a:xfrm>
            <a:off x="5568950" y="1285875"/>
            <a:ext cx="2547938" cy="495300"/>
            <a:chOff x="2220" y="714"/>
            <a:chExt cx="1590" cy="511"/>
          </a:xfrm>
        </p:grpSpPr>
        <p:sp>
          <p:nvSpPr>
            <p:cNvPr id="26633" name="Rectangle 34">
              <a:extLst>
                <a:ext uri="{FF2B5EF4-FFF2-40B4-BE49-F238E27FC236}">
                  <a16:creationId xmlns:a16="http://schemas.microsoft.com/office/drawing/2014/main" id="{5EA9716D-608E-4F0E-B22D-4E08F394E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577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fr-FR" b="1"/>
                <a:t>Energy Expenditure </a:t>
              </a:r>
            </a:p>
          </p:txBody>
        </p:sp>
        <p:sp>
          <p:nvSpPr>
            <p:cNvPr id="26634" name="Rectangle 35">
              <a:extLst>
                <a:ext uri="{FF2B5EF4-FFF2-40B4-BE49-F238E27FC236}">
                  <a16:creationId xmlns:a16="http://schemas.microsoft.com/office/drawing/2014/main" id="{6083D0D8-81B9-4433-82F9-75847A1F8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fr-FR" altLang="fr-FR" sz="1000" b="1"/>
            </a:p>
          </p:txBody>
        </p:sp>
      </p:grpSp>
      <p:sp>
        <p:nvSpPr>
          <p:cNvPr id="26629" name="ZoneTexte 10">
            <a:extLst>
              <a:ext uri="{FF2B5EF4-FFF2-40B4-BE49-F238E27FC236}">
                <a16:creationId xmlns:a16="http://schemas.microsoft.com/office/drawing/2014/main" id="{FD1AF2AB-9AC9-41BD-B206-446A51517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3309938"/>
            <a:ext cx="18367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00"/>
              </a:lnSpc>
            </a:pPr>
            <a:r>
              <a:rPr lang="fr-CA" altLang="fr-FR" sz="1400" b="1"/>
              <a:t>Calories consumed</a:t>
            </a:r>
          </a:p>
          <a:p>
            <a:pPr algn="ctr">
              <a:lnSpc>
                <a:spcPts val="1600"/>
              </a:lnSpc>
            </a:pPr>
            <a:r>
              <a:rPr lang="fr-CA" altLang="fr-FR" sz="1400" b="1"/>
              <a:t>(eating)</a:t>
            </a:r>
          </a:p>
        </p:txBody>
      </p:sp>
      <p:sp>
        <p:nvSpPr>
          <p:cNvPr id="26630" name="ZoneTexte 11">
            <a:extLst>
              <a:ext uri="{FF2B5EF4-FFF2-40B4-BE49-F238E27FC236}">
                <a16:creationId xmlns:a16="http://schemas.microsoft.com/office/drawing/2014/main" id="{C287AFE6-D0B3-43DD-A3EA-B5976228E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2063750"/>
            <a:ext cx="13858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fr-CA" altLang="fr-FR" sz="1400" b="1"/>
              <a:t>Resting</a:t>
            </a:r>
          </a:p>
          <a:p>
            <a:pPr>
              <a:lnSpc>
                <a:spcPts val="1600"/>
              </a:lnSpc>
            </a:pPr>
            <a:r>
              <a:rPr lang="fr-CA" altLang="fr-FR" sz="1400" b="1"/>
              <a:t>(e.g. sleeping)</a:t>
            </a:r>
          </a:p>
        </p:txBody>
      </p:sp>
      <p:sp>
        <p:nvSpPr>
          <p:cNvPr id="26631" name="ZoneTexte 12">
            <a:extLst>
              <a:ext uri="{FF2B5EF4-FFF2-40B4-BE49-F238E27FC236}">
                <a16:creationId xmlns:a16="http://schemas.microsoft.com/office/drawing/2014/main" id="{0C68CFC3-7346-4A51-BBDE-FCBF91374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2600325"/>
            <a:ext cx="186213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fr-CA" altLang="fr-FR" sz="1400" b="1"/>
              <a:t>Physical activity</a:t>
            </a:r>
          </a:p>
          <a:p>
            <a:pPr>
              <a:lnSpc>
                <a:spcPts val="1600"/>
              </a:lnSpc>
            </a:pPr>
            <a:r>
              <a:rPr lang="fr-CA" altLang="fr-FR" sz="1400" b="1"/>
              <a:t>(including exercise)</a:t>
            </a:r>
          </a:p>
        </p:txBody>
      </p:sp>
      <p:sp>
        <p:nvSpPr>
          <p:cNvPr id="26632" name="ZoneTexte 13">
            <a:extLst>
              <a:ext uri="{FF2B5EF4-FFF2-40B4-BE49-F238E27FC236}">
                <a16:creationId xmlns:a16="http://schemas.microsoft.com/office/drawing/2014/main" id="{609C19A9-1C3C-4950-ABF5-42C62AB9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188" y="3140075"/>
            <a:ext cx="14573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fr-CA" altLang="fr-FR" sz="1400" b="1"/>
              <a:t>Thermic effect </a:t>
            </a:r>
          </a:p>
          <a:p>
            <a:pPr>
              <a:lnSpc>
                <a:spcPts val="1600"/>
              </a:lnSpc>
            </a:pPr>
            <a:r>
              <a:rPr lang="fr-CA" altLang="fr-FR" sz="1400" b="1"/>
              <a:t>of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6318</TotalTime>
  <Words>33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THE CONCEPT OF POSITIVE ENERGY BALANCE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379</cp:revision>
  <dcterms:created xsi:type="dcterms:W3CDTF">2007-08-27T23:55:38Z</dcterms:created>
  <dcterms:modified xsi:type="dcterms:W3CDTF">2022-11-30T18:21:56Z</dcterms:modified>
</cp:coreProperties>
</file>