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144000" cy="6858000" type="screen4x3"/>
  <p:notesSz cx="6858000" cy="907732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ECFF"/>
    <a:srgbClr val="525252"/>
    <a:srgbClr val="B2B2B2"/>
    <a:srgbClr val="9A0000"/>
    <a:srgbClr val="FFCC66"/>
    <a:srgbClr val="99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4" autoAdjust="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8" y="-88"/>
      </p:cViewPr>
      <p:guideLst>
        <p:guide orient="horz" pos="2859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fr-FR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D1DDD177-B0BA-432C-A3C8-11EA211BAC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75894A5-E9E6-4C2B-A772-3E8635977242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72"/>
            <a:ext cx="916251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4"/>
          <p:cNvSpPr>
            <a:spLocks noChangeShapeType="1"/>
          </p:cNvSpPr>
          <p:nvPr userDrawn="1"/>
        </p:nvSpPr>
        <p:spPr bwMode="auto">
          <a:xfrm>
            <a:off x="0" y="819150"/>
            <a:ext cx="72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 sz="1800"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/>
              <a:t>Source: International Chair on Cardiometabolic Risk</a:t>
            </a:r>
          </a:p>
          <a:p>
            <a:pPr>
              <a:defRPr/>
            </a:pPr>
            <a:r>
              <a:rPr lang="fr-CA" sz="1000"/>
              <a:t>www.cardiometabolic-risk.org </a:t>
            </a: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16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28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16393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gner un rectangle avec un coin diagonal 114"/>
          <p:cNvSpPr/>
          <p:nvPr/>
        </p:nvSpPr>
        <p:spPr bwMode="auto">
          <a:xfrm>
            <a:off x="5403850" y="1238842"/>
            <a:ext cx="1778507" cy="1580389"/>
          </a:xfrm>
          <a:prstGeom prst="snip2DiagRect">
            <a:avLst>
              <a:gd name="adj1" fmla="val 0"/>
              <a:gd name="adj2" fmla="val 14137"/>
            </a:avLst>
          </a:prstGeom>
          <a:solidFill>
            <a:srgbClr val="85CAF1">
              <a:alpha val="46000"/>
            </a:srgbClr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36000" rIns="3600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Insulin</a:t>
            </a:r>
            <a:r>
              <a:rPr kumimoji="0" lang="fr-CA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 </a:t>
            </a: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resistance</a:t>
            </a:r>
            <a:endParaRPr kumimoji="0" lang="fr-CA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0" u="none" strike="noStrike" kern="0" cap="none" spc="0" normalizeH="0" baseline="0" noProof="0" dirty="0">
              <a:ln>
                <a:noFill/>
              </a:ln>
              <a:solidFill>
                <a:srgbClr val="85CAF1">
                  <a:alpha val="25000"/>
                </a:srgbClr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Hyperinsulinemia</a:t>
            </a:r>
            <a:endParaRPr kumimoji="0" lang="fr-CA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Hypertriglyceridemia</a:t>
            </a:r>
            <a:endParaRPr kumimoji="0" lang="fr-CA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Low</a:t>
            </a:r>
            <a:r>
              <a:rPr kumimoji="0" lang="fr-CA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 HDL </a:t>
            </a: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cholesterol</a:t>
            </a:r>
            <a:r>
              <a:rPr kumimoji="0" lang="fr-CA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   </a:t>
            </a:r>
          </a:p>
        </p:txBody>
      </p:sp>
      <p:pic>
        <p:nvPicPr>
          <p:cNvPr id="116" name="Image 53" descr="RadioRo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28188" y="2089997"/>
            <a:ext cx="1264920" cy="126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" name="Rectangle 125"/>
          <p:cNvSpPr>
            <a:spLocks noChangeArrowheads="1"/>
          </p:cNvSpPr>
          <p:nvPr/>
        </p:nvSpPr>
        <p:spPr bwMode="auto">
          <a:xfrm>
            <a:off x="693164" y="2477855"/>
            <a:ext cx="1150620" cy="435864"/>
          </a:xfrm>
          <a:prstGeom prst="rect">
            <a:avLst/>
          </a:prstGeom>
          <a:solidFill>
            <a:srgbClr val="85CAF1">
              <a:alpha val="46000"/>
            </a:srgbClr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2" name="Line 148"/>
          <p:cNvSpPr>
            <a:spLocks noChangeShapeType="1"/>
          </p:cNvSpPr>
          <p:nvPr/>
        </p:nvSpPr>
        <p:spPr bwMode="auto">
          <a:xfrm flipV="1">
            <a:off x="1837689" y="2177626"/>
            <a:ext cx="486156" cy="294132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3" name="Line 149"/>
          <p:cNvSpPr>
            <a:spLocks noChangeShapeType="1"/>
          </p:cNvSpPr>
          <p:nvPr/>
        </p:nvSpPr>
        <p:spPr bwMode="auto">
          <a:xfrm>
            <a:off x="1825497" y="2904575"/>
            <a:ext cx="390144" cy="280416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5" name="Oval 124"/>
          <p:cNvSpPr>
            <a:spLocks noChangeArrowheads="1"/>
          </p:cNvSpPr>
          <p:nvPr/>
        </p:nvSpPr>
        <p:spPr bwMode="auto">
          <a:xfrm>
            <a:off x="2008377" y="2089234"/>
            <a:ext cx="1304544" cy="126492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6" name="Ellipse 125"/>
          <p:cNvSpPr/>
          <p:nvPr/>
        </p:nvSpPr>
        <p:spPr bwMode="auto">
          <a:xfrm>
            <a:off x="3497324" y="3165178"/>
            <a:ext cx="2395728" cy="2289048"/>
          </a:xfrm>
          <a:prstGeom prst="ellipse">
            <a:avLst/>
          </a:prstGeom>
          <a:solidFill>
            <a:srgbClr val="85CAF1">
              <a:alpha val="46000"/>
            </a:srgbClr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Ellipse 126"/>
          <p:cNvSpPr/>
          <p:nvPr/>
        </p:nvSpPr>
        <p:spPr bwMode="auto">
          <a:xfrm>
            <a:off x="3663441" y="3293194"/>
            <a:ext cx="2063496" cy="1325880"/>
          </a:xfrm>
          <a:prstGeom prst="ellipse">
            <a:avLst/>
          </a:prstGeom>
          <a:solidFill>
            <a:srgbClr val="85CAF1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Ellipse 127"/>
          <p:cNvSpPr/>
          <p:nvPr/>
        </p:nvSpPr>
        <p:spPr bwMode="auto">
          <a:xfrm>
            <a:off x="4266944" y="4897463"/>
            <a:ext cx="807720" cy="477012"/>
          </a:xfrm>
          <a:prstGeom prst="ellipse">
            <a:avLst/>
          </a:prstGeom>
          <a:solidFill>
            <a:srgbClr val="85CAF1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Cube 128"/>
          <p:cNvSpPr/>
          <p:nvPr/>
        </p:nvSpPr>
        <p:spPr bwMode="auto">
          <a:xfrm>
            <a:off x="3658361" y="5521795"/>
            <a:ext cx="2057400" cy="352044"/>
          </a:xfrm>
          <a:prstGeom prst="cube">
            <a:avLst>
              <a:gd name="adj" fmla="val 0"/>
            </a:avLst>
          </a:prstGeom>
          <a:solidFill>
            <a:srgbClr val="FFFFFF"/>
          </a:solidFill>
          <a:ln w="6350" cap="flat" cmpd="sng" algn="ctr">
            <a:solidFill>
              <a:srgbClr val="969696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179388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3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Inflammatory</a:t>
            </a:r>
            <a:r>
              <a:rPr kumimoji="0" lang="fr-CA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 profile</a:t>
            </a:r>
            <a:endParaRPr kumimoji="0" lang="fr-CA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</p:txBody>
      </p:sp>
      <p:sp>
        <p:nvSpPr>
          <p:cNvPr id="130" name="ZoneTexte 22"/>
          <p:cNvSpPr txBox="1">
            <a:spLocks noChangeArrowheads="1"/>
          </p:cNvSpPr>
          <p:nvPr/>
        </p:nvSpPr>
        <p:spPr bwMode="auto">
          <a:xfrm>
            <a:off x="4860755" y="3948167"/>
            <a:ext cx="702306" cy="29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IL-1Ra</a:t>
            </a:r>
          </a:p>
        </p:txBody>
      </p:sp>
      <p:sp>
        <p:nvSpPr>
          <p:cNvPr id="131" name="ZoneTexte 22"/>
          <p:cNvSpPr txBox="1">
            <a:spLocks noChangeArrowheads="1"/>
          </p:cNvSpPr>
          <p:nvPr/>
        </p:nvSpPr>
        <p:spPr bwMode="auto">
          <a:xfrm>
            <a:off x="4285794" y="4196943"/>
            <a:ext cx="482163" cy="29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IL-6</a:t>
            </a:r>
          </a:p>
        </p:txBody>
      </p:sp>
      <p:sp>
        <p:nvSpPr>
          <p:cNvPr id="132" name="ZoneTexte 22"/>
          <p:cNvSpPr txBox="1">
            <a:spLocks noChangeArrowheads="1"/>
          </p:cNvSpPr>
          <p:nvPr/>
        </p:nvSpPr>
        <p:spPr bwMode="auto">
          <a:xfrm>
            <a:off x="3861657" y="3760467"/>
            <a:ext cx="827004" cy="29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sTNFR2</a:t>
            </a:r>
          </a:p>
        </p:txBody>
      </p:sp>
      <p:sp>
        <p:nvSpPr>
          <p:cNvPr id="133" name="ZoneTexte 22"/>
          <p:cNvSpPr txBox="1">
            <a:spLocks noChangeArrowheads="1"/>
          </p:cNvSpPr>
          <p:nvPr/>
        </p:nvSpPr>
        <p:spPr bwMode="auto">
          <a:xfrm>
            <a:off x="4412440" y="4960038"/>
            <a:ext cx="542201" cy="29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CRP</a:t>
            </a:r>
          </a:p>
        </p:txBody>
      </p:sp>
      <p:sp>
        <p:nvSpPr>
          <p:cNvPr id="134" name="ZoneTexte 22"/>
          <p:cNvSpPr txBox="1">
            <a:spLocks noChangeArrowheads="1"/>
          </p:cNvSpPr>
          <p:nvPr/>
        </p:nvSpPr>
        <p:spPr bwMode="auto">
          <a:xfrm>
            <a:off x="4520547" y="3453737"/>
            <a:ext cx="678438" cy="29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TNF-</a:t>
            </a:r>
            <a:r>
              <a:rPr kumimoji="0" lang="en-CA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charset="2"/>
              </a:rPr>
              <a:t>a</a:t>
            </a:r>
            <a:endParaRPr kumimoji="0" lang="fr-CA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5" name="Image 38" descr="Bonhomm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004" y="1673183"/>
            <a:ext cx="659892" cy="258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" name="Rogner un rectangle avec un coin diagonal 135"/>
          <p:cNvSpPr/>
          <p:nvPr/>
        </p:nvSpPr>
        <p:spPr bwMode="auto">
          <a:xfrm>
            <a:off x="6894321" y="4108535"/>
            <a:ext cx="1719072" cy="763524"/>
          </a:xfrm>
          <a:prstGeom prst="snip2DiagRect">
            <a:avLst>
              <a:gd name="adj1" fmla="val 0"/>
              <a:gd name="adj2" fmla="val 26418"/>
            </a:avLst>
          </a:prstGeom>
          <a:solidFill>
            <a:srgbClr val="85CAF1">
              <a:alpha val="46000"/>
            </a:srgbClr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36000" rIns="3600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           </a:t>
            </a: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Risk</a:t>
            </a:r>
            <a:r>
              <a:rPr kumimoji="0" lang="fr-CA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 of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         c</a:t>
            </a: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ardiovascular</a:t>
            </a:r>
            <a:endParaRPr kumimoji="0" lang="fr-CA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         </a:t>
            </a:r>
            <a:r>
              <a:rPr kumimoji="0" lang="fr-C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disease</a:t>
            </a:r>
            <a:endParaRPr kumimoji="0" lang="fr-CA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  <a:cs typeface="+mn-cs"/>
            </a:endParaRPr>
          </a:p>
        </p:txBody>
      </p:sp>
      <p:pic>
        <p:nvPicPr>
          <p:cNvPr id="137" name="Image 77" descr="FlecheHaut.png"/>
          <p:cNvPicPr>
            <a:picLocks noChangeAspect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6937772" y="4308942"/>
            <a:ext cx="368891" cy="3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Rogner un rectangle avec un coin diagonal 137"/>
          <p:cNvSpPr/>
          <p:nvPr/>
        </p:nvSpPr>
        <p:spPr bwMode="auto">
          <a:xfrm>
            <a:off x="541782" y="4340691"/>
            <a:ext cx="1365503" cy="344424"/>
          </a:xfrm>
          <a:prstGeom prst="snip2DiagRect">
            <a:avLst>
              <a:gd name="adj1" fmla="val 0"/>
              <a:gd name="adj2" fmla="val 26418"/>
            </a:avLst>
          </a:prstGeom>
          <a:solidFill>
            <a:srgbClr val="85CAF1">
              <a:alpha val="46000"/>
            </a:srgbClr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Intra-abdominal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obesity</a:t>
            </a:r>
          </a:p>
        </p:txBody>
      </p:sp>
      <p:sp>
        <p:nvSpPr>
          <p:cNvPr id="139" name="Titre 1"/>
          <p:cNvSpPr txBox="1">
            <a:spLocks/>
          </p:cNvSpPr>
          <p:nvPr/>
        </p:nvSpPr>
        <p:spPr bwMode="auto">
          <a:xfrm>
            <a:off x="179388" y="155903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THE INFLAMMATORY PROFILE ASSOCIATED WITH ABDOMINAL OBESITY COULD BE THE LINK WITH THE DEVELOPMENT OF METABOLIC AND CARDIOVASCULAR DISEASE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40" name="Forme libre 139"/>
          <p:cNvSpPr/>
          <p:nvPr/>
        </p:nvSpPr>
        <p:spPr>
          <a:xfrm>
            <a:off x="3257550" y="2095499"/>
            <a:ext cx="1819275" cy="257175"/>
          </a:xfrm>
          <a:custGeom>
            <a:avLst/>
            <a:gdLst>
              <a:gd name="connsiteX0" fmla="*/ 0 w 1238250"/>
              <a:gd name="connsiteY0" fmla="*/ 419100 h 419100"/>
              <a:gd name="connsiteX1" fmla="*/ 542925 w 1238250"/>
              <a:gd name="connsiteY1" fmla="*/ 133350 h 419100"/>
              <a:gd name="connsiteX2" fmla="*/ 1238250 w 1238250"/>
              <a:gd name="connsiteY2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250" h="419100">
                <a:moveTo>
                  <a:pt x="0" y="419100"/>
                </a:moveTo>
                <a:cubicBezTo>
                  <a:pt x="168275" y="311150"/>
                  <a:pt x="336550" y="203200"/>
                  <a:pt x="542925" y="133350"/>
                </a:cubicBezTo>
                <a:cubicBezTo>
                  <a:pt x="749300" y="63500"/>
                  <a:pt x="993775" y="31750"/>
                  <a:pt x="1238250" y="0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41" name="Connecteur droit avec flèche 140"/>
          <p:cNvCxnSpPr/>
          <p:nvPr/>
        </p:nvCxnSpPr>
        <p:spPr>
          <a:xfrm>
            <a:off x="3248025" y="3248025"/>
            <a:ext cx="428625" cy="36195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42" name="Connecteur droit avec flèche 141"/>
          <p:cNvCxnSpPr/>
          <p:nvPr/>
        </p:nvCxnSpPr>
        <p:spPr>
          <a:xfrm rot="5400000" flipH="1" flipV="1">
            <a:off x="5638800" y="3038475"/>
            <a:ext cx="666750" cy="49530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headEnd type="none" w="med" len="me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43" name="Connecteur droit avec flèche 142"/>
          <p:cNvCxnSpPr/>
          <p:nvPr/>
        </p:nvCxnSpPr>
        <p:spPr>
          <a:xfrm rot="16200000" flipH="1">
            <a:off x="4552356" y="4780956"/>
            <a:ext cx="286301" cy="63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44" name="Connecteur droit avec flèche 143"/>
          <p:cNvCxnSpPr/>
          <p:nvPr/>
        </p:nvCxnSpPr>
        <p:spPr>
          <a:xfrm>
            <a:off x="5953125" y="4400550"/>
            <a:ext cx="828675" cy="952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45" name="Forme libre 144"/>
          <p:cNvSpPr/>
          <p:nvPr/>
        </p:nvSpPr>
        <p:spPr>
          <a:xfrm>
            <a:off x="7467600" y="2219325"/>
            <a:ext cx="506413" cy="1809750"/>
          </a:xfrm>
          <a:custGeom>
            <a:avLst/>
            <a:gdLst>
              <a:gd name="connsiteX0" fmla="*/ 0 w 506413"/>
              <a:gd name="connsiteY0" fmla="*/ 0 h 1771650"/>
              <a:gd name="connsiteX1" fmla="*/ 457200 w 506413"/>
              <a:gd name="connsiteY1" fmla="*/ 257175 h 1771650"/>
              <a:gd name="connsiteX2" fmla="*/ 295275 w 506413"/>
              <a:gd name="connsiteY2" fmla="*/ 1295400 h 1771650"/>
              <a:gd name="connsiteX3" fmla="*/ 228600 w 506413"/>
              <a:gd name="connsiteY3" fmla="*/ 177165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413" h="1771650">
                <a:moveTo>
                  <a:pt x="0" y="0"/>
                </a:moveTo>
                <a:cubicBezTo>
                  <a:pt x="203994" y="20637"/>
                  <a:pt x="407988" y="41275"/>
                  <a:pt x="457200" y="257175"/>
                </a:cubicBezTo>
                <a:cubicBezTo>
                  <a:pt x="506413" y="473075"/>
                  <a:pt x="333375" y="1042988"/>
                  <a:pt x="295275" y="1295400"/>
                </a:cubicBezTo>
                <a:cubicBezTo>
                  <a:pt x="257175" y="1547812"/>
                  <a:pt x="242887" y="1659731"/>
                  <a:pt x="228600" y="1771650"/>
                </a:cubicBez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tailEnd type="triangle" w="lg" len="lg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11586</TotalTime>
  <Words>44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Wingdings</vt:lpstr>
      <vt:lpstr>2_Conception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711</cp:revision>
  <dcterms:created xsi:type="dcterms:W3CDTF">2010-05-11T23:29:01Z</dcterms:created>
  <dcterms:modified xsi:type="dcterms:W3CDTF">2022-11-30T16:19:27Z</dcterms:modified>
</cp:coreProperties>
</file>