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3" r:id="rId1"/>
  </p:sldMasterIdLst>
  <p:notesMasterIdLst>
    <p:notesMasterId r:id="rId3"/>
  </p:notesMasterIdLst>
  <p:handoutMasterIdLst>
    <p:handoutMasterId r:id="rId4"/>
  </p:handoutMasterIdLst>
  <p:sldIdLst>
    <p:sldId id="371" r:id="rId2"/>
  </p:sldIdLst>
  <p:sldSz cx="9144000" cy="6858000" type="screen4x3"/>
  <p:notesSz cx="6858000" cy="9077325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59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CCECFF"/>
    <a:srgbClr val="525252"/>
    <a:srgbClr val="B2B2B2"/>
    <a:srgbClr val="9A0000"/>
    <a:srgbClr val="FFCC66"/>
    <a:srgbClr val="99CC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694" autoAdjust="0"/>
  </p:normalViewPr>
  <p:slideViewPr>
    <p:cSldViewPr>
      <p:cViewPr varScale="1">
        <p:scale>
          <a:sx n="99" d="100"/>
          <a:sy n="99" d="100"/>
        </p:scale>
        <p:origin x="186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8" y="-88"/>
      </p:cViewPr>
      <p:guideLst>
        <p:guide orient="horz" pos="2859"/>
        <p:guide pos="216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t" anchorCtr="0" compatLnSpc="1">
            <a:prstTxWarp prst="textNoShape">
              <a:avLst/>
            </a:prstTxWarp>
          </a:bodyPr>
          <a:lstStyle>
            <a:lvl1pPr defTabSz="893763">
              <a:defRPr sz="1200"/>
            </a:lvl1pPr>
          </a:lstStyle>
          <a:p>
            <a:endParaRPr lang="fr-FR"/>
          </a:p>
        </p:txBody>
      </p:sp>
      <p:sp>
        <p:nvSpPr>
          <p:cNvPr id="398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t" anchorCtr="0" compatLnSpc="1">
            <a:prstTxWarp prst="textNoShape">
              <a:avLst/>
            </a:prstTxWarp>
          </a:bodyPr>
          <a:lstStyle>
            <a:lvl1pPr algn="r" defTabSz="893763">
              <a:defRPr sz="1200"/>
            </a:lvl1pPr>
          </a:lstStyle>
          <a:p>
            <a:endParaRPr lang="fr-FR"/>
          </a:p>
        </p:txBody>
      </p:sp>
      <p:sp>
        <p:nvSpPr>
          <p:cNvPr id="398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330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b" anchorCtr="0" compatLnSpc="1">
            <a:prstTxWarp prst="textNoShape">
              <a:avLst/>
            </a:prstTxWarp>
          </a:bodyPr>
          <a:lstStyle>
            <a:lvl1pPr defTabSz="893763">
              <a:defRPr sz="1200"/>
            </a:lvl1pPr>
          </a:lstStyle>
          <a:p>
            <a:endParaRPr lang="fr-FR"/>
          </a:p>
        </p:txBody>
      </p:sp>
      <p:sp>
        <p:nvSpPr>
          <p:cNvPr id="398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2330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b" anchorCtr="0" compatLnSpc="1">
            <a:prstTxWarp prst="textNoShape">
              <a:avLst/>
            </a:prstTxWarp>
          </a:bodyPr>
          <a:lstStyle>
            <a:lvl1pPr algn="r" defTabSz="893763">
              <a:defRPr sz="1200"/>
            </a:lvl1pPr>
          </a:lstStyle>
          <a:p>
            <a:fld id="{D1DDD177-B0BA-432C-A3C8-11EA211BACDF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t" anchorCtr="0" compatLnSpc="1">
            <a:prstTxWarp prst="textNoShape">
              <a:avLst/>
            </a:prstTxWarp>
          </a:bodyPr>
          <a:lstStyle>
            <a:lvl1pPr defTabSz="893763">
              <a:defRPr sz="1200"/>
            </a:lvl1pPr>
          </a:lstStyle>
          <a:p>
            <a:endParaRPr lang="en-US"/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t" anchorCtr="0" compatLnSpc="1">
            <a:prstTxWarp prst="textNoShape">
              <a:avLst/>
            </a:prstTxWarp>
          </a:bodyPr>
          <a:lstStyle>
            <a:lvl1pPr algn="r" defTabSz="893763">
              <a:defRPr sz="1200"/>
            </a:lvl1pPr>
          </a:lstStyle>
          <a:p>
            <a:endParaRPr 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0463" y="681038"/>
            <a:ext cx="4538662" cy="3403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9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11650"/>
            <a:ext cx="5486400" cy="408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noProof="0"/>
              <a:t>Cliquez pour modifier les styles du texte du masque</a:t>
            </a:r>
          </a:p>
          <a:p>
            <a:pPr lvl="1"/>
            <a:r>
              <a:rPr lang="fr-CA" noProof="0"/>
              <a:t>Deuxième niveau</a:t>
            </a:r>
          </a:p>
          <a:p>
            <a:pPr lvl="2"/>
            <a:r>
              <a:rPr lang="fr-CA" noProof="0"/>
              <a:t>Troisième niveau</a:t>
            </a:r>
          </a:p>
          <a:p>
            <a:pPr lvl="3"/>
            <a:r>
              <a:rPr lang="fr-CA" noProof="0"/>
              <a:t>Quatrième niveau</a:t>
            </a:r>
          </a:p>
          <a:p>
            <a:pPr lvl="4"/>
            <a:r>
              <a:rPr lang="fr-CA" noProof="0"/>
              <a:t>Cinquième niveau</a:t>
            </a:r>
          </a:p>
        </p:txBody>
      </p:sp>
      <p:sp>
        <p:nvSpPr>
          <p:cNvPr id="159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1713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b" anchorCtr="0" compatLnSpc="1">
            <a:prstTxWarp prst="textNoShape">
              <a:avLst/>
            </a:prstTxWarp>
          </a:bodyPr>
          <a:lstStyle>
            <a:lvl1pPr defTabSz="893763">
              <a:defRPr sz="1200"/>
            </a:lvl1pPr>
          </a:lstStyle>
          <a:p>
            <a:endParaRPr lang="en-US"/>
          </a:p>
        </p:txBody>
      </p:sp>
      <p:sp>
        <p:nvSpPr>
          <p:cNvPr id="159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21713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b" anchorCtr="0" compatLnSpc="1">
            <a:prstTxWarp prst="textNoShape">
              <a:avLst/>
            </a:prstTxWarp>
          </a:bodyPr>
          <a:lstStyle>
            <a:lvl1pPr algn="r" defTabSz="893763">
              <a:defRPr sz="1200"/>
            </a:lvl1pPr>
          </a:lstStyle>
          <a:p>
            <a:fld id="{775894A5-E9E6-4C2B-A772-3E8635977242}" type="slidenum">
              <a:rPr lang="fr-CA"/>
              <a:pPr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0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3238"/>
            <a:ext cx="9144000" cy="635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4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472"/>
            <a:ext cx="9162510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Line 4"/>
          <p:cNvSpPr>
            <a:spLocks noChangeShapeType="1"/>
          </p:cNvSpPr>
          <p:nvPr userDrawn="1"/>
        </p:nvSpPr>
        <p:spPr bwMode="auto">
          <a:xfrm>
            <a:off x="0" y="819150"/>
            <a:ext cx="72288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 sz="1800">
              <a:ea typeface="+mn-ea"/>
            </a:endParaRPr>
          </a:p>
        </p:txBody>
      </p:sp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179388" y="6308725"/>
            <a:ext cx="34575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/>
              <a:t>Source: International Chair on Cardiometabolic Risk</a:t>
            </a:r>
          </a:p>
          <a:p>
            <a:pPr>
              <a:defRPr/>
            </a:pPr>
            <a:r>
              <a:rPr lang="fr-CA" sz="1000"/>
              <a:t>www.cardiometabolic-risk.org </a:t>
            </a:r>
          </a:p>
        </p:txBody>
      </p:sp>
      <p:sp>
        <p:nvSpPr>
          <p:cNvPr id="14" name="Rectangle 13"/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/>
          </a:p>
        </p:txBody>
      </p:sp>
      <p:sp>
        <p:nvSpPr>
          <p:cNvPr id="15" name="Rectangle 8"/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/>
          </a:p>
        </p:txBody>
      </p:sp>
      <p:pic>
        <p:nvPicPr>
          <p:cNvPr id="16" name="Picture 13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0"/>
            <a:ext cx="8280400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/>
              <a:t>Cliquez et modifiez le titre</a:t>
            </a:r>
          </a:p>
        </p:txBody>
      </p:sp>
      <p:sp>
        <p:nvSpPr>
          <p:cNvPr id="16393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ea typeface="ＭＳ Ｐゴシック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ea typeface="ＭＳ Ｐゴシック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ea typeface="ＭＳ Ｐゴシック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ea typeface="ＭＳ Ｐゴシック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ogner un rectangle avec un coin diagonal 114"/>
          <p:cNvSpPr/>
          <p:nvPr/>
        </p:nvSpPr>
        <p:spPr bwMode="auto">
          <a:xfrm>
            <a:off x="5403850" y="1238842"/>
            <a:ext cx="1778507" cy="1580389"/>
          </a:xfrm>
          <a:prstGeom prst="snip2DiagRect">
            <a:avLst>
              <a:gd name="adj1" fmla="val 0"/>
              <a:gd name="adj2" fmla="val 14137"/>
            </a:avLst>
          </a:prstGeom>
          <a:solidFill>
            <a:srgbClr val="85CAF1">
              <a:alpha val="46000"/>
            </a:srgbClr>
          </a:solidFill>
          <a:ln w="25400" cap="flat" cmpd="sng" algn="ctr">
            <a:solidFill>
              <a:srgbClr val="FFFFFF"/>
            </a:solidFill>
            <a:prstDash val="solid"/>
          </a:ln>
          <a:effectLst/>
        </p:spPr>
        <p:txBody>
          <a:bodyPr wrap="none" lIns="36000" rIns="3600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-128"/>
                <a:cs typeface="+mn-cs"/>
              </a:rPr>
              <a:t>Insulin</a:t>
            </a:r>
            <a:r>
              <a:rPr kumimoji="0" lang="fr-CA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-128"/>
                <a:cs typeface="+mn-cs"/>
              </a:rPr>
              <a:t> </a:t>
            </a:r>
            <a:r>
              <a:rPr kumimoji="0" lang="fr-CA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-128"/>
                <a:cs typeface="+mn-cs"/>
              </a:rPr>
              <a:t>resistance</a:t>
            </a:r>
            <a:endParaRPr kumimoji="0" lang="fr-CA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200" b="1" i="0" u="none" strike="noStrike" kern="0" cap="none" spc="0" normalizeH="0" baseline="0" noProof="0" dirty="0">
              <a:ln>
                <a:noFill/>
              </a:ln>
              <a:solidFill>
                <a:srgbClr val="85CAF1">
                  <a:alpha val="25000"/>
                </a:srgbClr>
              </a:solidFill>
              <a:effectLst/>
              <a:uLnTx/>
              <a:uFillTx/>
              <a:latin typeface="Arial"/>
              <a:ea typeface="ＭＳ Ｐゴシック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-128"/>
                <a:cs typeface="+mn-cs"/>
              </a:rPr>
              <a:t>Hyperinsulinemia</a:t>
            </a:r>
            <a:endParaRPr kumimoji="0" lang="fr-CA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-128"/>
                <a:cs typeface="+mn-cs"/>
              </a:rPr>
              <a:t>Hypertriglyceridemia</a:t>
            </a:r>
            <a:endParaRPr kumimoji="0" lang="fr-CA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-128"/>
                <a:cs typeface="+mn-cs"/>
              </a:rPr>
              <a:t>Low</a:t>
            </a:r>
            <a:r>
              <a:rPr kumimoji="0" lang="fr-CA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-128"/>
                <a:cs typeface="+mn-cs"/>
              </a:rPr>
              <a:t> HDL </a:t>
            </a:r>
            <a:r>
              <a:rPr kumimoji="0" lang="fr-CA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-128"/>
                <a:cs typeface="+mn-cs"/>
              </a:rPr>
              <a:t>cholesterol</a:t>
            </a:r>
            <a:r>
              <a:rPr kumimoji="0" lang="fr-CA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-128"/>
                <a:cs typeface="+mn-cs"/>
              </a:rPr>
              <a:t>   </a:t>
            </a:r>
          </a:p>
        </p:txBody>
      </p:sp>
      <p:pic>
        <p:nvPicPr>
          <p:cNvPr id="116" name="Image 53" descr="RadioRon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028188" y="2089997"/>
            <a:ext cx="1264920" cy="1264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1" name="Rectangle 125"/>
          <p:cNvSpPr>
            <a:spLocks noChangeArrowheads="1"/>
          </p:cNvSpPr>
          <p:nvPr/>
        </p:nvSpPr>
        <p:spPr bwMode="auto">
          <a:xfrm>
            <a:off x="693164" y="2477855"/>
            <a:ext cx="1150620" cy="435864"/>
          </a:xfrm>
          <a:prstGeom prst="rect">
            <a:avLst/>
          </a:prstGeom>
          <a:solidFill>
            <a:srgbClr val="85CAF1">
              <a:alpha val="46000"/>
            </a:srgbClr>
          </a:solidFill>
          <a:ln w="19050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22" name="Line 148"/>
          <p:cNvSpPr>
            <a:spLocks noChangeShapeType="1"/>
          </p:cNvSpPr>
          <p:nvPr/>
        </p:nvSpPr>
        <p:spPr bwMode="auto">
          <a:xfrm flipV="1">
            <a:off x="1837689" y="2177626"/>
            <a:ext cx="486156" cy="294132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23" name="Line 149"/>
          <p:cNvSpPr>
            <a:spLocks noChangeShapeType="1"/>
          </p:cNvSpPr>
          <p:nvPr/>
        </p:nvSpPr>
        <p:spPr bwMode="auto">
          <a:xfrm>
            <a:off x="1825497" y="2904575"/>
            <a:ext cx="390144" cy="280416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25" name="Oval 124"/>
          <p:cNvSpPr>
            <a:spLocks noChangeArrowheads="1"/>
          </p:cNvSpPr>
          <p:nvPr/>
        </p:nvSpPr>
        <p:spPr bwMode="auto">
          <a:xfrm>
            <a:off x="2008377" y="2089234"/>
            <a:ext cx="1304544" cy="1264920"/>
          </a:xfrm>
          <a:prstGeom prst="ellips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26" name="Ellipse 125"/>
          <p:cNvSpPr/>
          <p:nvPr/>
        </p:nvSpPr>
        <p:spPr bwMode="auto">
          <a:xfrm>
            <a:off x="3497324" y="3165178"/>
            <a:ext cx="2395728" cy="2289048"/>
          </a:xfrm>
          <a:prstGeom prst="ellipse">
            <a:avLst/>
          </a:prstGeom>
          <a:solidFill>
            <a:srgbClr val="85CAF1">
              <a:alpha val="46000"/>
            </a:srgbClr>
          </a:solidFill>
          <a:ln w="25400" cap="flat" cmpd="sng" algn="ctr">
            <a:solidFill>
              <a:srgbClr val="FFFFFF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7" name="Ellipse 126"/>
          <p:cNvSpPr/>
          <p:nvPr/>
        </p:nvSpPr>
        <p:spPr bwMode="auto">
          <a:xfrm>
            <a:off x="3663441" y="3293194"/>
            <a:ext cx="2063496" cy="1325880"/>
          </a:xfrm>
          <a:prstGeom prst="ellipse">
            <a:avLst/>
          </a:prstGeom>
          <a:solidFill>
            <a:srgbClr val="85CAF1"/>
          </a:solidFill>
          <a:ln w="25400" cap="flat" cmpd="sng" algn="ctr">
            <a:solidFill>
              <a:srgbClr val="FFFFFF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8" name="Ellipse 127"/>
          <p:cNvSpPr/>
          <p:nvPr/>
        </p:nvSpPr>
        <p:spPr bwMode="auto">
          <a:xfrm>
            <a:off x="4266944" y="4897463"/>
            <a:ext cx="807720" cy="477012"/>
          </a:xfrm>
          <a:prstGeom prst="ellipse">
            <a:avLst/>
          </a:prstGeom>
          <a:solidFill>
            <a:srgbClr val="85CAF1"/>
          </a:solidFill>
          <a:ln w="25400" cap="flat" cmpd="sng" algn="ctr">
            <a:solidFill>
              <a:srgbClr val="FFFFFF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9" name="Cube 128"/>
          <p:cNvSpPr/>
          <p:nvPr/>
        </p:nvSpPr>
        <p:spPr bwMode="auto">
          <a:xfrm>
            <a:off x="3658361" y="5521795"/>
            <a:ext cx="2057400" cy="352044"/>
          </a:xfrm>
          <a:prstGeom prst="cube">
            <a:avLst>
              <a:gd name="adj" fmla="val 0"/>
            </a:avLst>
          </a:prstGeom>
          <a:solidFill>
            <a:srgbClr val="FFFFFF"/>
          </a:solidFill>
          <a:ln w="6350" cap="flat" cmpd="sng" algn="ctr">
            <a:solidFill>
              <a:srgbClr val="969696">
                <a:lumMod val="40000"/>
                <a:lumOff val="6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179388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3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-128"/>
                <a:cs typeface="+mn-cs"/>
              </a:rPr>
              <a:t>Inflammatory</a:t>
            </a:r>
            <a:r>
              <a:rPr kumimoji="0" lang="fr-CA" sz="1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-128"/>
                <a:cs typeface="+mn-cs"/>
              </a:rPr>
              <a:t> profile</a:t>
            </a:r>
            <a:endParaRPr kumimoji="0" lang="fr-CA" sz="16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ＭＳ Ｐゴシック" charset="-128"/>
              <a:cs typeface="+mn-cs"/>
            </a:endParaRPr>
          </a:p>
        </p:txBody>
      </p:sp>
      <p:sp>
        <p:nvSpPr>
          <p:cNvPr id="130" name="ZoneTexte 22"/>
          <p:cNvSpPr txBox="1">
            <a:spLocks noChangeArrowheads="1"/>
          </p:cNvSpPr>
          <p:nvPr/>
        </p:nvSpPr>
        <p:spPr bwMode="auto">
          <a:xfrm>
            <a:off x="4860755" y="3948167"/>
            <a:ext cx="702306" cy="29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4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IL-1Ra</a:t>
            </a:r>
          </a:p>
        </p:txBody>
      </p:sp>
      <p:sp>
        <p:nvSpPr>
          <p:cNvPr id="131" name="ZoneTexte 22"/>
          <p:cNvSpPr txBox="1">
            <a:spLocks noChangeArrowheads="1"/>
          </p:cNvSpPr>
          <p:nvPr/>
        </p:nvSpPr>
        <p:spPr bwMode="auto">
          <a:xfrm>
            <a:off x="4285794" y="4196943"/>
            <a:ext cx="482163" cy="29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4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IL-6</a:t>
            </a:r>
          </a:p>
        </p:txBody>
      </p:sp>
      <p:sp>
        <p:nvSpPr>
          <p:cNvPr id="132" name="ZoneTexte 22"/>
          <p:cNvSpPr txBox="1">
            <a:spLocks noChangeArrowheads="1"/>
          </p:cNvSpPr>
          <p:nvPr/>
        </p:nvSpPr>
        <p:spPr bwMode="auto">
          <a:xfrm>
            <a:off x="3861657" y="3760467"/>
            <a:ext cx="827004" cy="29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4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sTNFR2</a:t>
            </a:r>
          </a:p>
        </p:txBody>
      </p:sp>
      <p:sp>
        <p:nvSpPr>
          <p:cNvPr id="133" name="ZoneTexte 22"/>
          <p:cNvSpPr txBox="1">
            <a:spLocks noChangeArrowheads="1"/>
          </p:cNvSpPr>
          <p:nvPr/>
        </p:nvSpPr>
        <p:spPr bwMode="auto">
          <a:xfrm>
            <a:off x="4412440" y="4960038"/>
            <a:ext cx="542201" cy="29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CRP</a:t>
            </a:r>
          </a:p>
        </p:txBody>
      </p:sp>
      <p:sp>
        <p:nvSpPr>
          <p:cNvPr id="134" name="ZoneTexte 22"/>
          <p:cNvSpPr txBox="1">
            <a:spLocks noChangeArrowheads="1"/>
          </p:cNvSpPr>
          <p:nvPr/>
        </p:nvSpPr>
        <p:spPr bwMode="auto">
          <a:xfrm>
            <a:off x="4520547" y="3453737"/>
            <a:ext cx="678438" cy="295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TNF-</a:t>
            </a:r>
            <a:r>
              <a:rPr kumimoji="0" lang="en-CA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ymbol" charset="2"/>
              </a:rPr>
              <a:t>a</a:t>
            </a:r>
            <a:endParaRPr kumimoji="0" lang="fr-CA" sz="1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135" name="Image 38" descr="Bonhomme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7004" y="1673183"/>
            <a:ext cx="659892" cy="258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6" name="Rogner un rectangle avec un coin diagonal 135"/>
          <p:cNvSpPr/>
          <p:nvPr/>
        </p:nvSpPr>
        <p:spPr bwMode="auto">
          <a:xfrm>
            <a:off x="6894321" y="4108535"/>
            <a:ext cx="1719072" cy="763524"/>
          </a:xfrm>
          <a:prstGeom prst="snip2DiagRect">
            <a:avLst>
              <a:gd name="adj1" fmla="val 0"/>
              <a:gd name="adj2" fmla="val 26418"/>
            </a:avLst>
          </a:prstGeom>
          <a:solidFill>
            <a:srgbClr val="85CAF1">
              <a:alpha val="46000"/>
            </a:srgbClr>
          </a:solidFill>
          <a:ln w="25400" cap="flat" cmpd="sng" algn="ctr">
            <a:solidFill>
              <a:srgbClr val="FFFFFF"/>
            </a:solidFill>
            <a:prstDash val="solid"/>
          </a:ln>
          <a:effectLst/>
        </p:spPr>
        <p:txBody>
          <a:bodyPr wrap="none" lIns="36000" rIns="3600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-128"/>
                <a:cs typeface="+mn-cs"/>
              </a:rPr>
              <a:t>           </a:t>
            </a:r>
            <a:r>
              <a:rPr kumimoji="0" lang="fr-CA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-128"/>
                <a:cs typeface="+mn-cs"/>
              </a:rPr>
              <a:t>Risk</a:t>
            </a:r>
            <a:r>
              <a:rPr kumimoji="0" lang="fr-CA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-128"/>
                <a:cs typeface="+mn-cs"/>
              </a:rPr>
              <a:t> of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-128"/>
                <a:cs typeface="+mn-cs"/>
              </a:rPr>
              <a:t>         c</a:t>
            </a:r>
            <a:r>
              <a:rPr kumimoji="0" lang="fr-CA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-128"/>
                <a:cs typeface="+mn-cs"/>
              </a:rPr>
              <a:t>ardiovascular</a:t>
            </a:r>
            <a:endParaRPr kumimoji="0" lang="fr-CA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-128"/>
                <a:cs typeface="+mn-cs"/>
              </a:rPr>
              <a:t>         </a:t>
            </a:r>
            <a:r>
              <a:rPr kumimoji="0" lang="fr-CA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-128"/>
                <a:cs typeface="+mn-cs"/>
              </a:rPr>
              <a:t>disease</a:t>
            </a:r>
            <a:endParaRPr kumimoji="0" lang="fr-CA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 charset="-128"/>
              <a:cs typeface="+mn-cs"/>
            </a:endParaRPr>
          </a:p>
        </p:txBody>
      </p:sp>
      <p:pic>
        <p:nvPicPr>
          <p:cNvPr id="137" name="Image 77" descr="FlecheHaut.png"/>
          <p:cNvPicPr>
            <a:picLocks noChangeAspect="1"/>
          </p:cNvPicPr>
          <p:nvPr/>
        </p:nvPicPr>
        <p:blipFill>
          <a:blip r:embed="rId4" cstate="print">
            <a:lum/>
          </a:blip>
          <a:srcRect/>
          <a:stretch>
            <a:fillRect/>
          </a:stretch>
        </p:blipFill>
        <p:spPr bwMode="auto">
          <a:xfrm>
            <a:off x="6937772" y="4308942"/>
            <a:ext cx="368891" cy="36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8" name="Rogner un rectangle avec un coin diagonal 137"/>
          <p:cNvSpPr/>
          <p:nvPr/>
        </p:nvSpPr>
        <p:spPr bwMode="auto">
          <a:xfrm>
            <a:off x="541782" y="4340691"/>
            <a:ext cx="1365503" cy="344424"/>
          </a:xfrm>
          <a:prstGeom prst="snip2DiagRect">
            <a:avLst>
              <a:gd name="adj1" fmla="val 0"/>
              <a:gd name="adj2" fmla="val 26418"/>
            </a:avLst>
          </a:prstGeom>
          <a:solidFill>
            <a:srgbClr val="85CAF1">
              <a:alpha val="46000"/>
            </a:srgbClr>
          </a:solidFill>
          <a:ln w="25400" cap="flat" cmpd="sng" algn="ctr">
            <a:solidFill>
              <a:srgbClr val="FFFFFF"/>
            </a:solidFill>
            <a:prstDash val="solid"/>
          </a:ln>
          <a:effectLst/>
        </p:spPr>
        <p:txBody>
          <a:bodyPr wrap="none" lIns="36000" rIns="3600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-128"/>
                <a:cs typeface="+mn-cs"/>
              </a:rPr>
              <a:t>Intra-abdominal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 charset="-128"/>
                <a:cs typeface="+mn-cs"/>
              </a:rPr>
              <a:t>obesity</a:t>
            </a:r>
          </a:p>
        </p:txBody>
      </p:sp>
      <p:sp>
        <p:nvSpPr>
          <p:cNvPr id="139" name="Titre 1"/>
          <p:cNvSpPr txBox="1">
            <a:spLocks/>
          </p:cNvSpPr>
          <p:nvPr/>
        </p:nvSpPr>
        <p:spPr bwMode="auto">
          <a:xfrm>
            <a:off x="179388" y="155903"/>
            <a:ext cx="8280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THE INFLAMMATORY PROFILE ASSOCIATED WITH ABDOMINAL OBESITY COULD BE THE LINK WITH THE DEVELOPMENT OF METABOLIC AND CARDIOVASCULAR DISEASE</a:t>
            </a:r>
            <a:endParaRPr kumimoji="0" lang="fr-FR" sz="14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140" name="Forme libre 139"/>
          <p:cNvSpPr/>
          <p:nvPr/>
        </p:nvSpPr>
        <p:spPr>
          <a:xfrm>
            <a:off x="3257550" y="2095499"/>
            <a:ext cx="1819275" cy="257175"/>
          </a:xfrm>
          <a:custGeom>
            <a:avLst/>
            <a:gdLst>
              <a:gd name="connsiteX0" fmla="*/ 0 w 1238250"/>
              <a:gd name="connsiteY0" fmla="*/ 419100 h 419100"/>
              <a:gd name="connsiteX1" fmla="*/ 542925 w 1238250"/>
              <a:gd name="connsiteY1" fmla="*/ 133350 h 419100"/>
              <a:gd name="connsiteX2" fmla="*/ 1238250 w 1238250"/>
              <a:gd name="connsiteY2" fmla="*/ 0 h 419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38250" h="419100">
                <a:moveTo>
                  <a:pt x="0" y="419100"/>
                </a:moveTo>
                <a:cubicBezTo>
                  <a:pt x="168275" y="311150"/>
                  <a:pt x="336550" y="203200"/>
                  <a:pt x="542925" y="133350"/>
                </a:cubicBezTo>
                <a:cubicBezTo>
                  <a:pt x="749300" y="63500"/>
                  <a:pt x="993775" y="31750"/>
                  <a:pt x="1238250" y="0"/>
                </a:cubicBez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headEnd type="none" w="med" len="med"/>
            <a:tailEnd type="triangle" w="lg" len="lg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141" name="Connecteur droit avec flèche 140"/>
          <p:cNvCxnSpPr/>
          <p:nvPr/>
        </p:nvCxnSpPr>
        <p:spPr>
          <a:xfrm>
            <a:off x="3248025" y="3248025"/>
            <a:ext cx="428625" cy="361950"/>
          </a:xfrm>
          <a:prstGeom prst="straightConnector1">
            <a:avLst/>
          </a:prstGeom>
          <a:noFill/>
          <a:ln w="38100" cap="flat" cmpd="sng" algn="ctr">
            <a:solidFill>
              <a:srgbClr val="000000"/>
            </a:solidFill>
            <a:prstDash val="solid"/>
            <a:tailEnd type="triangle" w="lg" len="lg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142" name="Connecteur droit avec flèche 141"/>
          <p:cNvCxnSpPr/>
          <p:nvPr/>
        </p:nvCxnSpPr>
        <p:spPr>
          <a:xfrm rot="5400000" flipH="1" flipV="1">
            <a:off x="5638800" y="3038475"/>
            <a:ext cx="666750" cy="495300"/>
          </a:xfrm>
          <a:prstGeom prst="straightConnector1">
            <a:avLst/>
          </a:prstGeom>
          <a:noFill/>
          <a:ln w="38100" cap="flat" cmpd="sng" algn="ctr">
            <a:solidFill>
              <a:srgbClr val="000000"/>
            </a:solidFill>
            <a:prstDash val="solid"/>
            <a:headEnd type="none" w="med" len="med"/>
            <a:tailEnd type="triangle" w="lg" len="lg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143" name="Connecteur droit avec flèche 142"/>
          <p:cNvCxnSpPr/>
          <p:nvPr/>
        </p:nvCxnSpPr>
        <p:spPr>
          <a:xfrm rot="16200000" flipH="1">
            <a:off x="4552356" y="4780956"/>
            <a:ext cx="286301" cy="635"/>
          </a:xfrm>
          <a:prstGeom prst="straightConnector1">
            <a:avLst/>
          </a:prstGeom>
          <a:noFill/>
          <a:ln w="38100" cap="flat" cmpd="sng" algn="ctr">
            <a:solidFill>
              <a:srgbClr val="000000"/>
            </a:solidFill>
            <a:prstDash val="solid"/>
            <a:tailEnd type="triangle" w="lg" len="lg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144" name="Connecteur droit avec flèche 143"/>
          <p:cNvCxnSpPr/>
          <p:nvPr/>
        </p:nvCxnSpPr>
        <p:spPr>
          <a:xfrm>
            <a:off x="5953125" y="4400550"/>
            <a:ext cx="828675" cy="9525"/>
          </a:xfrm>
          <a:prstGeom prst="straightConnector1">
            <a:avLst/>
          </a:prstGeom>
          <a:noFill/>
          <a:ln w="38100" cap="flat" cmpd="sng" algn="ctr">
            <a:solidFill>
              <a:srgbClr val="000000"/>
            </a:solidFill>
            <a:prstDash val="solid"/>
            <a:tailEnd type="triangle" w="lg" len="lg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145" name="Forme libre 144"/>
          <p:cNvSpPr/>
          <p:nvPr/>
        </p:nvSpPr>
        <p:spPr>
          <a:xfrm>
            <a:off x="7467600" y="2219325"/>
            <a:ext cx="506413" cy="1809750"/>
          </a:xfrm>
          <a:custGeom>
            <a:avLst/>
            <a:gdLst>
              <a:gd name="connsiteX0" fmla="*/ 0 w 506413"/>
              <a:gd name="connsiteY0" fmla="*/ 0 h 1771650"/>
              <a:gd name="connsiteX1" fmla="*/ 457200 w 506413"/>
              <a:gd name="connsiteY1" fmla="*/ 257175 h 1771650"/>
              <a:gd name="connsiteX2" fmla="*/ 295275 w 506413"/>
              <a:gd name="connsiteY2" fmla="*/ 1295400 h 1771650"/>
              <a:gd name="connsiteX3" fmla="*/ 228600 w 506413"/>
              <a:gd name="connsiteY3" fmla="*/ 177165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6413" h="1771650">
                <a:moveTo>
                  <a:pt x="0" y="0"/>
                </a:moveTo>
                <a:cubicBezTo>
                  <a:pt x="203994" y="20637"/>
                  <a:pt x="407988" y="41275"/>
                  <a:pt x="457200" y="257175"/>
                </a:cubicBezTo>
                <a:cubicBezTo>
                  <a:pt x="506413" y="473075"/>
                  <a:pt x="333375" y="1042988"/>
                  <a:pt x="295275" y="1295400"/>
                </a:cubicBezTo>
                <a:cubicBezTo>
                  <a:pt x="257175" y="1547812"/>
                  <a:pt x="242887" y="1659731"/>
                  <a:pt x="228600" y="1771650"/>
                </a:cubicBez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tailEnd type="triangle" w="lg" len="lg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2_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onception personnalisée">
      <a:majorFont>
        <a:latin typeface=""/>
        <a:ea typeface="ＭＳ Ｐゴシック"/>
        <a:cs typeface=""/>
      </a:majorFont>
      <a:minorFont>
        <a:latin typeface="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11586</TotalTime>
  <Words>44</Words>
  <Application>Microsoft Office PowerPoint</Application>
  <PresentationFormat>Affichage à l'écran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Symbol</vt:lpstr>
      <vt:lpstr>Wingdings</vt:lpstr>
      <vt:lpstr>2_Conception personnalisée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Alain Cyr</dc:creator>
  <cp:lastModifiedBy>Isabelle Martineau</cp:lastModifiedBy>
  <cp:revision>711</cp:revision>
  <dcterms:created xsi:type="dcterms:W3CDTF">2010-05-11T23:29:01Z</dcterms:created>
  <dcterms:modified xsi:type="dcterms:W3CDTF">2022-11-30T16:19:27Z</dcterms:modified>
</cp:coreProperties>
</file>