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6" saveSubsetFonts="1">
  <p:sldMasterIdLst>
    <p:sldMasterId id="2147483650" r:id="rId1"/>
  </p:sldMasterIdLst>
  <p:notesMasterIdLst>
    <p:notesMasterId r:id="rId3"/>
  </p:notesMasterIdLst>
  <p:handoutMasterIdLst>
    <p:handoutMasterId r:id="rId4"/>
  </p:handoutMasterIdLst>
  <p:sldIdLst>
    <p:sldId id="334" r:id="rId2"/>
  </p:sldIdLst>
  <p:sldSz cx="9144000" cy="6858000" type="screen4x3"/>
  <p:notesSz cx="7010400" cy="9296400"/>
  <p:defaultTextStyle>
    <a:defPPr>
      <a:defRPr lang="fr-CA"/>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9E4FF"/>
    <a:srgbClr val="CCECFF"/>
    <a:srgbClr val="717171"/>
    <a:srgbClr val="333333"/>
    <a:srgbClr val="CCFF99"/>
    <a:srgbClr val="00FF00"/>
    <a:srgbClr val="9900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41" autoAdjust="0"/>
    <p:restoredTop sz="94646" autoAdjust="0"/>
  </p:normalViewPr>
  <p:slideViewPr>
    <p:cSldViewPr snapToGrid="0">
      <p:cViewPr varScale="1">
        <p:scale>
          <a:sx n="111" d="100"/>
          <a:sy n="111" d="100"/>
        </p:scale>
        <p:origin x="187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620"/>
    </p:cViewPr>
  </p:sorterViewPr>
  <p:notesViewPr>
    <p:cSldViewPr snapToGrid="0">
      <p:cViewPr varScale="1">
        <p:scale>
          <a:sx n="56" d="100"/>
          <a:sy n="56" d="100"/>
        </p:scale>
        <p:origin x="-2490" y="-90"/>
      </p:cViewPr>
      <p:guideLst>
        <p:guide orient="horz" pos="2928"/>
        <p:guide pos="2208"/>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8338" name="Rectangle 2">
            <a:extLst>
              <a:ext uri="{FF2B5EF4-FFF2-40B4-BE49-F238E27FC236}">
                <a16:creationId xmlns:a16="http://schemas.microsoft.com/office/drawing/2014/main" id="{0484007A-9B64-43FD-BE5E-4CD373630DDC}"/>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fr-FR"/>
          </a:p>
        </p:txBody>
      </p:sp>
      <p:sp>
        <p:nvSpPr>
          <p:cNvPr id="398339" name="Rectangle 3">
            <a:extLst>
              <a:ext uri="{FF2B5EF4-FFF2-40B4-BE49-F238E27FC236}">
                <a16:creationId xmlns:a16="http://schemas.microsoft.com/office/drawing/2014/main" id="{1DF97F4F-C482-408F-88B9-E4A58AB267B9}"/>
              </a:ext>
            </a:extLst>
          </p:cNvPr>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fr-FR"/>
          </a:p>
        </p:txBody>
      </p:sp>
      <p:sp>
        <p:nvSpPr>
          <p:cNvPr id="398340" name="Rectangle 4">
            <a:extLst>
              <a:ext uri="{FF2B5EF4-FFF2-40B4-BE49-F238E27FC236}">
                <a16:creationId xmlns:a16="http://schemas.microsoft.com/office/drawing/2014/main" id="{6EC960A0-4800-4F1C-9249-5B3BCBA88E3D}"/>
              </a:ext>
            </a:extLst>
          </p:cNvPr>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fr-FR"/>
          </a:p>
        </p:txBody>
      </p:sp>
      <p:sp>
        <p:nvSpPr>
          <p:cNvPr id="398341" name="Rectangle 5">
            <a:extLst>
              <a:ext uri="{FF2B5EF4-FFF2-40B4-BE49-F238E27FC236}">
                <a16:creationId xmlns:a16="http://schemas.microsoft.com/office/drawing/2014/main" id="{C5105420-56CC-4ED5-BF60-308050C3EE83}"/>
              </a:ext>
            </a:extLst>
          </p:cNvPr>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fld id="{E54C6D14-4661-4F49-AC60-026F00F5EFC5}" type="slidenum">
              <a:rPr lang="fr-FR" altLang="fr-FR"/>
              <a:pPr/>
              <a:t>‹N°›</a:t>
            </a:fld>
            <a:endParaRPr lang="fr-FR" alt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9746" name="Rectangle 2">
            <a:extLst>
              <a:ext uri="{FF2B5EF4-FFF2-40B4-BE49-F238E27FC236}">
                <a16:creationId xmlns:a16="http://schemas.microsoft.com/office/drawing/2014/main" id="{65372EEB-4C65-4C8B-AE48-4BE7E0396845}"/>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fr-CA"/>
          </a:p>
        </p:txBody>
      </p:sp>
      <p:sp>
        <p:nvSpPr>
          <p:cNvPr id="159747" name="Rectangle 3">
            <a:extLst>
              <a:ext uri="{FF2B5EF4-FFF2-40B4-BE49-F238E27FC236}">
                <a16:creationId xmlns:a16="http://schemas.microsoft.com/office/drawing/2014/main" id="{6670016A-2F56-4B25-AA36-3A1A7324EB9C}"/>
              </a:ext>
            </a:extLst>
          </p:cNvPr>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fr-CA"/>
          </a:p>
        </p:txBody>
      </p:sp>
      <p:sp>
        <p:nvSpPr>
          <p:cNvPr id="4100" name="Rectangle 4">
            <a:extLst>
              <a:ext uri="{FF2B5EF4-FFF2-40B4-BE49-F238E27FC236}">
                <a16:creationId xmlns:a16="http://schemas.microsoft.com/office/drawing/2014/main" id="{9F55E1FA-8804-4163-B361-4508AE6E2DC7}"/>
              </a:ext>
            </a:extLst>
          </p:cNvPr>
          <p:cNvSpPr>
            <a:spLocks noRo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9749" name="Rectangle 5">
            <a:extLst>
              <a:ext uri="{FF2B5EF4-FFF2-40B4-BE49-F238E27FC236}">
                <a16:creationId xmlns:a16="http://schemas.microsoft.com/office/drawing/2014/main" id="{D267F689-E3AD-48AF-9695-2A915BCC9ACE}"/>
              </a:ext>
            </a:extLst>
          </p:cNvPr>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fr-CA" noProof="0"/>
              <a:t>Cliquez pour modifier les styles du texte du masque</a:t>
            </a:r>
          </a:p>
          <a:p>
            <a:pPr lvl="1"/>
            <a:r>
              <a:rPr lang="fr-CA" noProof="0"/>
              <a:t>Deuxième niveau</a:t>
            </a:r>
          </a:p>
          <a:p>
            <a:pPr lvl="2"/>
            <a:r>
              <a:rPr lang="fr-CA" noProof="0"/>
              <a:t>Troisième niveau</a:t>
            </a:r>
          </a:p>
          <a:p>
            <a:pPr lvl="3"/>
            <a:r>
              <a:rPr lang="fr-CA" noProof="0"/>
              <a:t>Quatrième niveau</a:t>
            </a:r>
          </a:p>
          <a:p>
            <a:pPr lvl="4"/>
            <a:r>
              <a:rPr lang="fr-CA" noProof="0"/>
              <a:t>Cinquième niveau</a:t>
            </a:r>
          </a:p>
        </p:txBody>
      </p:sp>
      <p:sp>
        <p:nvSpPr>
          <p:cNvPr id="159750" name="Rectangle 6">
            <a:extLst>
              <a:ext uri="{FF2B5EF4-FFF2-40B4-BE49-F238E27FC236}">
                <a16:creationId xmlns:a16="http://schemas.microsoft.com/office/drawing/2014/main" id="{10B44948-7CFC-4468-8332-A15A03B8AAB4}"/>
              </a:ext>
            </a:extLst>
          </p:cNvPr>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fr-CA"/>
          </a:p>
        </p:txBody>
      </p:sp>
      <p:sp>
        <p:nvSpPr>
          <p:cNvPr id="159751" name="Rectangle 7">
            <a:extLst>
              <a:ext uri="{FF2B5EF4-FFF2-40B4-BE49-F238E27FC236}">
                <a16:creationId xmlns:a16="http://schemas.microsoft.com/office/drawing/2014/main" id="{398364FF-A24D-4AE7-B113-035C0CB994DE}"/>
              </a:ext>
            </a:extLst>
          </p:cNvPr>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fld id="{18537EE9-6142-4872-83F4-02EC935EC622}" type="slidenum">
              <a:rPr lang="fr-CA" altLang="fr-FR"/>
              <a:pPr/>
              <a:t>‹N°›</a:t>
            </a:fld>
            <a:endParaRPr lang="fr-CA"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3" name="Picture 10">
            <a:extLst>
              <a:ext uri="{FF2B5EF4-FFF2-40B4-BE49-F238E27FC236}">
                <a16:creationId xmlns:a16="http://schemas.microsoft.com/office/drawing/2014/main" id="{259714CC-69C9-4D7C-AE11-023A0B73072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Line 4">
            <a:extLst>
              <a:ext uri="{FF2B5EF4-FFF2-40B4-BE49-F238E27FC236}">
                <a16:creationId xmlns:a16="http://schemas.microsoft.com/office/drawing/2014/main" id="{DB37A668-3D68-4881-BF70-2A82CEFD30C8}"/>
              </a:ext>
            </a:extLst>
          </p:cNvPr>
          <p:cNvSpPr>
            <a:spLocks noChangeShapeType="1"/>
          </p:cNvSpPr>
          <p:nvPr userDrawn="1"/>
        </p:nvSpPr>
        <p:spPr bwMode="auto">
          <a:xfrm>
            <a:off x="0" y="819150"/>
            <a:ext cx="8937625" cy="0"/>
          </a:xfrm>
          <a:prstGeom prst="line">
            <a:avLst/>
          </a:prstGeom>
          <a:noFill/>
          <a:ln w="9525">
            <a:solidFill>
              <a:srgbClr val="C0C0C0"/>
            </a:solidFill>
            <a:round/>
            <a:headEnd/>
            <a:tailEnd/>
          </a:ln>
          <a:effectLst/>
        </p:spPr>
        <p:txBody>
          <a:bodyPr/>
          <a:lstStyle/>
          <a:p>
            <a:pPr>
              <a:defRPr/>
            </a:pPr>
            <a:endParaRPr lang="fr-CA">
              <a:latin typeface="Arial" charset="0"/>
            </a:endParaRPr>
          </a:p>
        </p:txBody>
      </p:sp>
      <p:sp>
        <p:nvSpPr>
          <p:cNvPr id="5" name="Rectangle 5">
            <a:extLst>
              <a:ext uri="{FF2B5EF4-FFF2-40B4-BE49-F238E27FC236}">
                <a16:creationId xmlns:a16="http://schemas.microsoft.com/office/drawing/2014/main" id="{12F4202B-DA5B-41FB-BAE9-9E1843C1B53A}"/>
              </a:ext>
            </a:extLst>
          </p:cNvPr>
          <p:cNvSpPr>
            <a:spLocks noChangeArrowheads="1"/>
          </p:cNvSpPr>
          <p:nvPr userDrawn="1"/>
        </p:nvSpPr>
        <p:spPr bwMode="auto">
          <a:xfrm>
            <a:off x="179388" y="6308725"/>
            <a:ext cx="3127375" cy="360363"/>
          </a:xfrm>
          <a:prstGeom prst="rect">
            <a:avLst/>
          </a:prstGeom>
          <a:solidFill>
            <a:srgbClr val="D8ECEA">
              <a:alpha val="89000"/>
            </a:srgbClr>
          </a:solidFill>
          <a:ln w="9525">
            <a:miter lim="800000"/>
            <a:headEnd/>
            <a:tailEnd/>
          </a:ln>
          <a:effectLst/>
          <a:scene3d>
            <a:camera prst="legacyObliqueTopRight"/>
            <a:lightRig rig="legacyFlat4" dir="b"/>
          </a:scene3d>
          <a:sp3d extrusionH="201600" prstMaterial="legacyMatte">
            <a:bevelT w="13500" h="13500" prst="angle"/>
            <a:bevelB w="13500" h="13500" prst="angle"/>
            <a:extrusionClr>
              <a:srgbClr val="D8ECEA"/>
            </a:extrusionClr>
          </a:sp3d>
        </p:spPr>
        <p:txBody>
          <a:bodyPr wrap="none" anchor="ctr">
            <a:flatTx/>
          </a:bodyPr>
          <a:lstStyle/>
          <a:p>
            <a:pPr>
              <a:defRPr/>
            </a:pPr>
            <a:r>
              <a:rPr lang="fr-CA" sz="1000">
                <a:latin typeface="Arial" charset="0"/>
              </a:rPr>
              <a:t>Source: International Chair on Cardiometabolic Risk</a:t>
            </a:r>
          </a:p>
          <a:p>
            <a:pPr>
              <a:defRPr/>
            </a:pPr>
            <a:r>
              <a:rPr lang="fr-CA" sz="1000">
                <a:latin typeface="Arial" charset="0"/>
              </a:rPr>
              <a:t>www.cardiometabolic-risk.org </a:t>
            </a:r>
          </a:p>
        </p:txBody>
      </p:sp>
      <p:sp>
        <p:nvSpPr>
          <p:cNvPr id="6" name="Rectangle 6">
            <a:extLst>
              <a:ext uri="{FF2B5EF4-FFF2-40B4-BE49-F238E27FC236}">
                <a16:creationId xmlns:a16="http://schemas.microsoft.com/office/drawing/2014/main" id="{05DACCB7-9DAC-4922-81D2-EE839E733D9F}"/>
              </a:ext>
            </a:extLst>
          </p:cNvPr>
          <p:cNvSpPr>
            <a:spLocks noChangeArrowheads="1"/>
          </p:cNvSpPr>
          <p:nvPr userDrawn="1"/>
        </p:nvSpPr>
        <p:spPr bwMode="auto">
          <a:xfrm>
            <a:off x="0" y="0"/>
            <a:ext cx="161925" cy="819150"/>
          </a:xfrm>
          <a:prstGeom prst="rect">
            <a:avLst/>
          </a:prstGeom>
          <a:solidFill>
            <a:srgbClr val="C80000"/>
          </a:solidFill>
          <a:ln w="9525">
            <a:noFill/>
            <a:miter lim="800000"/>
            <a:headEnd/>
            <a:tailEnd/>
          </a:ln>
          <a:effectLst/>
        </p:spPr>
        <p:txBody>
          <a:bodyPr wrap="none" anchor="ctr"/>
          <a:lstStyle/>
          <a:p>
            <a:pPr>
              <a:defRPr/>
            </a:pPr>
            <a:endParaRPr lang="fr-CA">
              <a:latin typeface="Arial" charset="0"/>
            </a:endParaRPr>
          </a:p>
        </p:txBody>
      </p:sp>
      <p:sp>
        <p:nvSpPr>
          <p:cNvPr id="7" name="Rectangle 8">
            <a:extLst>
              <a:ext uri="{FF2B5EF4-FFF2-40B4-BE49-F238E27FC236}">
                <a16:creationId xmlns:a16="http://schemas.microsoft.com/office/drawing/2014/main" id="{4FCF6A2A-C8EB-48AC-AF06-F14679C43982}"/>
              </a:ext>
            </a:extLst>
          </p:cNvPr>
          <p:cNvSpPr>
            <a:spLocks noChangeArrowheads="1"/>
          </p:cNvSpPr>
          <p:nvPr userDrawn="1"/>
        </p:nvSpPr>
        <p:spPr bwMode="auto">
          <a:xfrm>
            <a:off x="0" y="0"/>
            <a:ext cx="161925" cy="98425"/>
          </a:xfrm>
          <a:prstGeom prst="rect">
            <a:avLst/>
          </a:prstGeom>
          <a:solidFill>
            <a:srgbClr val="FE0000"/>
          </a:solidFill>
          <a:ln w="9525">
            <a:noFill/>
            <a:miter lim="800000"/>
            <a:headEnd/>
            <a:tailEnd/>
          </a:ln>
          <a:effectLst/>
        </p:spPr>
        <p:txBody>
          <a:bodyPr wrap="none" anchor="ctr"/>
          <a:lstStyle/>
          <a:p>
            <a:pPr>
              <a:defRPr/>
            </a:pPr>
            <a:endParaRPr lang="fr-CA">
              <a:latin typeface="Arial" charset="0"/>
            </a:endParaRPr>
          </a:p>
        </p:txBody>
      </p:sp>
      <p:pic>
        <p:nvPicPr>
          <p:cNvPr id="8" name="Picture 13">
            <a:extLst>
              <a:ext uri="{FF2B5EF4-FFF2-40B4-BE49-F238E27FC236}">
                <a16:creationId xmlns:a16="http://schemas.microsoft.com/office/drawing/2014/main" id="{D11DFA27-926F-4D02-9DF3-60559343AD8D}"/>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520113" y="142875"/>
            <a:ext cx="461962"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6322" name="Rectangle 18"/>
          <p:cNvSpPr>
            <a:spLocks noGrp="1" noChangeArrowheads="1"/>
          </p:cNvSpPr>
          <p:nvPr>
            <p:ph type="ctrTitle"/>
          </p:nvPr>
        </p:nvSpPr>
        <p:spPr>
          <a:xfrm>
            <a:off x="657225" y="1179513"/>
            <a:ext cx="7772400" cy="1470025"/>
          </a:xfrm>
          <a:solidFill>
            <a:schemeClr val="accent1"/>
          </a:solidFill>
          <a:ln w="28575">
            <a:solidFill>
              <a:schemeClr val="bg1"/>
            </a:solidFill>
          </a:ln>
        </p:spPr>
        <p:txBody>
          <a:bodyPr/>
          <a:lstStyle>
            <a:lvl1pPr algn="ctr">
              <a:defRPr sz="4000" b="0"/>
            </a:lvl1pPr>
          </a:lstStyle>
          <a:p>
            <a:r>
              <a:rPr lang="fr-CA"/>
              <a:t>Cliquez et modifiez le titre</a:t>
            </a:r>
          </a:p>
        </p:txBody>
      </p:sp>
    </p:spTree>
    <p:extLst>
      <p:ext uri="{BB962C8B-B14F-4D97-AF65-F5344CB8AC3E}">
        <p14:creationId xmlns:p14="http://schemas.microsoft.com/office/powerpoint/2010/main" val="2273528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Tree>
    <p:extLst>
      <p:ext uri="{BB962C8B-B14F-4D97-AF65-F5344CB8AC3E}">
        <p14:creationId xmlns:p14="http://schemas.microsoft.com/office/powerpoint/2010/main" val="3090264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75425" y="188913"/>
            <a:ext cx="2130425" cy="5895975"/>
          </a:xfrm>
        </p:spPr>
        <p:txBody>
          <a:bodyPr vert="eaVert"/>
          <a:lstStyle/>
          <a:p>
            <a:r>
              <a:rPr lang="fr-FR"/>
              <a:t>Cliquez pour modifier le style du titre</a:t>
            </a:r>
            <a:endParaRPr lang="fr-CA"/>
          </a:p>
        </p:txBody>
      </p:sp>
      <p:sp>
        <p:nvSpPr>
          <p:cNvPr id="3" name="Espace réservé du texte vertical 2"/>
          <p:cNvSpPr>
            <a:spLocks noGrp="1"/>
          </p:cNvSpPr>
          <p:nvPr>
            <p:ph type="body" orient="vert" idx="1"/>
          </p:nvPr>
        </p:nvSpPr>
        <p:spPr>
          <a:xfrm>
            <a:off x="179388" y="188913"/>
            <a:ext cx="6243637" cy="589597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Tree>
    <p:extLst>
      <p:ext uri="{BB962C8B-B14F-4D97-AF65-F5344CB8AC3E}">
        <p14:creationId xmlns:p14="http://schemas.microsoft.com/office/powerpoint/2010/main" val="873861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79388" y="188913"/>
            <a:ext cx="8280400" cy="457200"/>
          </a:xfrm>
        </p:spPr>
        <p:txBody>
          <a:bodyPr/>
          <a:lstStyle/>
          <a:p>
            <a:r>
              <a:rPr lang="fr-FR"/>
              <a:t>Cliquez pour modifier le style du titre</a:t>
            </a:r>
            <a:endParaRPr lang="fr-CA"/>
          </a:p>
        </p:txBody>
      </p:sp>
      <p:sp>
        <p:nvSpPr>
          <p:cNvPr id="3" name="Espace réservé du graphique 2"/>
          <p:cNvSpPr>
            <a:spLocks noGrp="1"/>
          </p:cNvSpPr>
          <p:nvPr>
            <p:ph type="chart" idx="1"/>
          </p:nvPr>
        </p:nvSpPr>
        <p:spPr>
          <a:xfrm>
            <a:off x="476250" y="1179513"/>
            <a:ext cx="8229600" cy="4905375"/>
          </a:xfrm>
        </p:spPr>
        <p:txBody>
          <a:bodyPr/>
          <a:lstStyle/>
          <a:p>
            <a:pPr lvl="0"/>
            <a:endParaRPr lang="fr-CA" noProof="0"/>
          </a:p>
        </p:txBody>
      </p:sp>
    </p:spTree>
    <p:extLst>
      <p:ext uri="{BB962C8B-B14F-4D97-AF65-F5344CB8AC3E}">
        <p14:creationId xmlns:p14="http://schemas.microsoft.com/office/powerpoint/2010/main" val="21739879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re. Contenu et 2 contenus">
    <p:spTree>
      <p:nvGrpSpPr>
        <p:cNvPr id="1" name=""/>
        <p:cNvGrpSpPr/>
        <p:nvPr/>
      </p:nvGrpSpPr>
      <p:grpSpPr>
        <a:xfrm>
          <a:off x="0" y="0"/>
          <a:ext cx="0" cy="0"/>
          <a:chOff x="0" y="0"/>
          <a:chExt cx="0" cy="0"/>
        </a:xfrm>
      </p:grpSpPr>
      <p:sp>
        <p:nvSpPr>
          <p:cNvPr id="2" name="Titre 1"/>
          <p:cNvSpPr>
            <a:spLocks noGrp="1"/>
          </p:cNvSpPr>
          <p:nvPr>
            <p:ph type="title"/>
          </p:nvPr>
        </p:nvSpPr>
        <p:spPr>
          <a:xfrm>
            <a:off x="179388" y="188913"/>
            <a:ext cx="8280400" cy="457200"/>
          </a:xfrm>
        </p:spPr>
        <p:txBody>
          <a:bodyPr/>
          <a:lstStyle/>
          <a:p>
            <a:r>
              <a:rPr lang="fr-FR"/>
              <a:t>Cliquez pour modifier le style du titre</a:t>
            </a:r>
            <a:endParaRPr lang="fr-CA"/>
          </a:p>
        </p:txBody>
      </p:sp>
      <p:sp>
        <p:nvSpPr>
          <p:cNvPr id="3" name="Espace réservé du contenu 2"/>
          <p:cNvSpPr>
            <a:spLocks noGrp="1"/>
          </p:cNvSpPr>
          <p:nvPr>
            <p:ph sz="half" idx="1"/>
          </p:nvPr>
        </p:nvSpPr>
        <p:spPr>
          <a:xfrm>
            <a:off x="476250" y="1179513"/>
            <a:ext cx="4038600" cy="4905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p:cNvSpPr>
            <a:spLocks noGrp="1"/>
          </p:cNvSpPr>
          <p:nvPr>
            <p:ph sz="quarter" idx="2"/>
          </p:nvPr>
        </p:nvSpPr>
        <p:spPr>
          <a:xfrm>
            <a:off x="4667250" y="1179513"/>
            <a:ext cx="4038600" cy="237648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contenu 4"/>
          <p:cNvSpPr>
            <a:spLocks noGrp="1"/>
          </p:cNvSpPr>
          <p:nvPr>
            <p:ph sz="quarter" idx="3"/>
          </p:nvPr>
        </p:nvSpPr>
        <p:spPr>
          <a:xfrm>
            <a:off x="4667250" y="3708400"/>
            <a:ext cx="4038600" cy="23764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Tree>
    <p:extLst>
      <p:ext uri="{BB962C8B-B14F-4D97-AF65-F5344CB8AC3E}">
        <p14:creationId xmlns:p14="http://schemas.microsoft.com/office/powerpoint/2010/main" val="4071784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A"/>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Tree>
    <p:extLst>
      <p:ext uri="{BB962C8B-B14F-4D97-AF65-F5344CB8AC3E}">
        <p14:creationId xmlns:p14="http://schemas.microsoft.com/office/powerpoint/2010/main" val="1856617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extLst>
      <p:ext uri="{BB962C8B-B14F-4D97-AF65-F5344CB8AC3E}">
        <p14:creationId xmlns:p14="http://schemas.microsoft.com/office/powerpoint/2010/main" val="2113619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A"/>
          </a:p>
        </p:txBody>
      </p:sp>
      <p:sp>
        <p:nvSpPr>
          <p:cNvPr id="3" name="Espace réservé du contenu 2"/>
          <p:cNvSpPr>
            <a:spLocks noGrp="1"/>
          </p:cNvSpPr>
          <p:nvPr>
            <p:ph sz="half" idx="1"/>
          </p:nvPr>
        </p:nvSpPr>
        <p:spPr>
          <a:xfrm>
            <a:off x="476250" y="1179513"/>
            <a:ext cx="4038600" cy="4905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p:cNvSpPr>
            <a:spLocks noGrp="1"/>
          </p:cNvSpPr>
          <p:nvPr>
            <p:ph sz="half" idx="2"/>
          </p:nvPr>
        </p:nvSpPr>
        <p:spPr>
          <a:xfrm>
            <a:off x="4667250" y="1179513"/>
            <a:ext cx="4038600" cy="4905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Tree>
    <p:extLst>
      <p:ext uri="{BB962C8B-B14F-4D97-AF65-F5344CB8AC3E}">
        <p14:creationId xmlns:p14="http://schemas.microsoft.com/office/powerpoint/2010/main" val="4113251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Tree>
    <p:extLst>
      <p:ext uri="{BB962C8B-B14F-4D97-AF65-F5344CB8AC3E}">
        <p14:creationId xmlns:p14="http://schemas.microsoft.com/office/powerpoint/2010/main" val="4067099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A"/>
          </a:p>
        </p:txBody>
      </p:sp>
    </p:spTree>
    <p:extLst>
      <p:ext uri="{BB962C8B-B14F-4D97-AF65-F5344CB8AC3E}">
        <p14:creationId xmlns:p14="http://schemas.microsoft.com/office/powerpoint/2010/main" val="3683740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7207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extLst>
      <p:ext uri="{BB962C8B-B14F-4D97-AF65-F5344CB8AC3E}">
        <p14:creationId xmlns:p14="http://schemas.microsoft.com/office/powerpoint/2010/main" val="3462590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endParaRPr lang="fr-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A"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extLst>
      <p:ext uri="{BB962C8B-B14F-4D97-AF65-F5344CB8AC3E}">
        <p14:creationId xmlns:p14="http://schemas.microsoft.com/office/powerpoint/2010/main" val="1104417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emf"/><Relationship Id="rId2" Type="http://schemas.openxmlformats.org/officeDocument/2006/relationships/slideLayout" Target="../slideLayouts/slideLayout2.xml"/><Relationship Id="rId16"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a:extLst>
              <a:ext uri="{FF2B5EF4-FFF2-40B4-BE49-F238E27FC236}">
                <a16:creationId xmlns:a16="http://schemas.microsoft.com/office/drawing/2014/main" id="{8080F54A-DD13-4219-9B00-579B9F4D0C64}"/>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549275"/>
            <a:ext cx="9144000" cy="630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4">
            <a:extLst>
              <a:ext uri="{FF2B5EF4-FFF2-40B4-BE49-F238E27FC236}">
                <a16:creationId xmlns:a16="http://schemas.microsoft.com/office/drawing/2014/main" id="{0A84BD2E-7E57-46FA-845B-62B04B7E7B17}"/>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0" y="42863"/>
            <a:ext cx="9144000"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01" name="Line 17">
            <a:extLst>
              <a:ext uri="{FF2B5EF4-FFF2-40B4-BE49-F238E27FC236}">
                <a16:creationId xmlns:a16="http://schemas.microsoft.com/office/drawing/2014/main" id="{947E7C48-FB85-4B4F-A4E9-46ECAA68CA55}"/>
              </a:ext>
            </a:extLst>
          </p:cNvPr>
          <p:cNvSpPr>
            <a:spLocks noChangeShapeType="1"/>
          </p:cNvSpPr>
          <p:nvPr userDrawn="1"/>
        </p:nvSpPr>
        <p:spPr bwMode="auto">
          <a:xfrm>
            <a:off x="0" y="819150"/>
            <a:ext cx="7227888" cy="0"/>
          </a:xfrm>
          <a:prstGeom prst="line">
            <a:avLst/>
          </a:prstGeom>
          <a:noFill/>
          <a:ln w="9525">
            <a:solidFill>
              <a:srgbClr val="C0C0C0"/>
            </a:solidFill>
            <a:round/>
            <a:headEnd/>
            <a:tailEnd/>
          </a:ln>
          <a:effectLst/>
        </p:spPr>
        <p:txBody>
          <a:bodyPr/>
          <a:lstStyle/>
          <a:p>
            <a:pPr>
              <a:defRPr/>
            </a:pPr>
            <a:endParaRPr lang="fr-CA">
              <a:latin typeface="Arial" charset="0"/>
            </a:endParaRPr>
          </a:p>
        </p:txBody>
      </p:sp>
      <p:sp>
        <p:nvSpPr>
          <p:cNvPr id="16394" name="Rectangle 10">
            <a:extLst>
              <a:ext uri="{FF2B5EF4-FFF2-40B4-BE49-F238E27FC236}">
                <a16:creationId xmlns:a16="http://schemas.microsoft.com/office/drawing/2014/main" id="{4CDF7792-D0A7-46B6-BCC3-5E2C2A77129D}"/>
              </a:ext>
            </a:extLst>
          </p:cNvPr>
          <p:cNvSpPr>
            <a:spLocks noChangeArrowheads="1"/>
          </p:cNvSpPr>
          <p:nvPr userDrawn="1"/>
        </p:nvSpPr>
        <p:spPr bwMode="auto">
          <a:xfrm>
            <a:off x="179388" y="6308725"/>
            <a:ext cx="3140075" cy="360363"/>
          </a:xfrm>
          <a:prstGeom prst="rect">
            <a:avLst/>
          </a:prstGeom>
          <a:solidFill>
            <a:srgbClr val="D8ECEA">
              <a:alpha val="89000"/>
            </a:srgbClr>
          </a:solidFill>
          <a:ln w="9525">
            <a:miter lim="800000"/>
            <a:headEnd/>
            <a:tailEnd/>
          </a:ln>
          <a:effectLst/>
          <a:scene3d>
            <a:camera prst="legacyObliqueTopRight"/>
            <a:lightRig rig="legacyFlat4" dir="b"/>
          </a:scene3d>
          <a:sp3d extrusionH="201600" prstMaterial="legacyMatte">
            <a:bevelT w="13500" h="13500" prst="angle"/>
            <a:bevelB w="13500" h="13500" prst="angle"/>
            <a:extrusionClr>
              <a:srgbClr val="D8ECEA"/>
            </a:extrusionClr>
          </a:sp3d>
        </p:spPr>
        <p:txBody>
          <a:bodyPr wrap="none" anchor="ctr">
            <a:flatTx/>
          </a:bodyPr>
          <a:lstStyle/>
          <a:p>
            <a:pPr>
              <a:defRPr/>
            </a:pPr>
            <a:r>
              <a:rPr lang="fr-CA" sz="1000">
                <a:latin typeface="Arial" charset="0"/>
              </a:rPr>
              <a:t>Source: International Chair on Cardiometabolic Risk</a:t>
            </a:r>
          </a:p>
          <a:p>
            <a:pPr>
              <a:defRPr/>
            </a:pPr>
            <a:r>
              <a:rPr lang="fr-CA" sz="1000">
                <a:latin typeface="Arial" charset="0"/>
              </a:rPr>
              <a:t>www.cardiometabolic-risk.org </a:t>
            </a:r>
          </a:p>
        </p:txBody>
      </p:sp>
      <p:sp>
        <p:nvSpPr>
          <p:cNvPr id="16391" name="Rectangle 7">
            <a:extLst>
              <a:ext uri="{FF2B5EF4-FFF2-40B4-BE49-F238E27FC236}">
                <a16:creationId xmlns:a16="http://schemas.microsoft.com/office/drawing/2014/main" id="{9365B0C5-8B09-4A58-ADD6-5DB378C8B8ED}"/>
              </a:ext>
            </a:extLst>
          </p:cNvPr>
          <p:cNvSpPr>
            <a:spLocks noChangeArrowheads="1"/>
          </p:cNvSpPr>
          <p:nvPr userDrawn="1"/>
        </p:nvSpPr>
        <p:spPr bwMode="auto">
          <a:xfrm>
            <a:off x="0" y="0"/>
            <a:ext cx="161925" cy="819150"/>
          </a:xfrm>
          <a:prstGeom prst="rect">
            <a:avLst/>
          </a:prstGeom>
          <a:solidFill>
            <a:srgbClr val="C80000"/>
          </a:solidFill>
          <a:ln w="9525">
            <a:noFill/>
            <a:miter lim="800000"/>
            <a:headEnd/>
            <a:tailEnd/>
          </a:ln>
          <a:effectLst/>
        </p:spPr>
        <p:txBody>
          <a:bodyPr wrap="none" anchor="ctr"/>
          <a:lstStyle/>
          <a:p>
            <a:pPr>
              <a:defRPr/>
            </a:pPr>
            <a:endParaRPr lang="fr-CA">
              <a:latin typeface="Arial" charset="0"/>
            </a:endParaRPr>
          </a:p>
        </p:txBody>
      </p:sp>
      <p:sp>
        <p:nvSpPr>
          <p:cNvPr id="16400" name="Rectangle 16">
            <a:extLst>
              <a:ext uri="{FF2B5EF4-FFF2-40B4-BE49-F238E27FC236}">
                <a16:creationId xmlns:a16="http://schemas.microsoft.com/office/drawing/2014/main" id="{0974BB92-3531-4A7B-9B5C-4F955637DAFD}"/>
              </a:ext>
            </a:extLst>
          </p:cNvPr>
          <p:cNvSpPr>
            <a:spLocks noChangeArrowheads="1"/>
          </p:cNvSpPr>
          <p:nvPr userDrawn="1"/>
        </p:nvSpPr>
        <p:spPr bwMode="auto">
          <a:xfrm>
            <a:off x="0" y="0"/>
            <a:ext cx="161925" cy="98425"/>
          </a:xfrm>
          <a:prstGeom prst="rect">
            <a:avLst/>
          </a:prstGeom>
          <a:solidFill>
            <a:srgbClr val="FE0000"/>
          </a:solidFill>
          <a:ln w="9525">
            <a:noFill/>
            <a:miter lim="800000"/>
            <a:headEnd/>
            <a:tailEnd/>
          </a:ln>
          <a:effectLst/>
        </p:spPr>
        <p:txBody>
          <a:bodyPr wrap="none" anchor="ctr"/>
          <a:lstStyle/>
          <a:p>
            <a:pPr>
              <a:defRPr/>
            </a:pPr>
            <a:endParaRPr lang="fr-CA">
              <a:latin typeface="Arial" charset="0"/>
            </a:endParaRPr>
          </a:p>
        </p:txBody>
      </p:sp>
      <p:sp>
        <p:nvSpPr>
          <p:cNvPr id="1032" name="Rectangle 11">
            <a:extLst>
              <a:ext uri="{FF2B5EF4-FFF2-40B4-BE49-F238E27FC236}">
                <a16:creationId xmlns:a16="http://schemas.microsoft.com/office/drawing/2014/main" id="{D39116B8-F3CE-4A3E-983D-195383B3DBFD}"/>
              </a:ext>
            </a:extLst>
          </p:cNvPr>
          <p:cNvSpPr>
            <a:spLocks noGrp="1" noChangeArrowheads="1"/>
          </p:cNvSpPr>
          <p:nvPr>
            <p:ph type="title"/>
          </p:nvPr>
        </p:nvSpPr>
        <p:spPr bwMode="auto">
          <a:xfrm>
            <a:off x="179388" y="188913"/>
            <a:ext cx="828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fr-CA" altLang="fr-FR"/>
              <a:t>Cliquez et modifiez le titre</a:t>
            </a:r>
          </a:p>
        </p:txBody>
      </p:sp>
      <p:pic>
        <p:nvPicPr>
          <p:cNvPr id="1033" name="Picture 18">
            <a:extLst>
              <a:ext uri="{FF2B5EF4-FFF2-40B4-BE49-F238E27FC236}">
                <a16:creationId xmlns:a16="http://schemas.microsoft.com/office/drawing/2014/main" id="{45399FED-C2FC-46E3-8C39-D3F5752B5CA6}"/>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8520113" y="142875"/>
            <a:ext cx="461962"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Rectangle 20">
            <a:extLst>
              <a:ext uri="{FF2B5EF4-FFF2-40B4-BE49-F238E27FC236}">
                <a16:creationId xmlns:a16="http://schemas.microsoft.com/office/drawing/2014/main" id="{77E04715-6DE3-45A4-9715-C364F038355D}"/>
              </a:ext>
            </a:extLst>
          </p:cNvPr>
          <p:cNvSpPr>
            <a:spLocks noGrp="1" noChangeArrowheads="1"/>
          </p:cNvSpPr>
          <p:nvPr>
            <p:ph type="body" idx="1"/>
          </p:nvPr>
        </p:nvSpPr>
        <p:spPr bwMode="auto">
          <a:xfrm>
            <a:off x="476250" y="1179513"/>
            <a:ext cx="8229600" cy="4905375"/>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1" compatLnSpc="1">
            <a:prstTxWarp prst="textNoShape">
              <a:avLst/>
            </a:prstTxWarp>
          </a:bodyPr>
          <a:lstStyle/>
          <a:p>
            <a:pPr lvl="0"/>
            <a:r>
              <a:rPr lang="fr-CA" altLang="fr-FR"/>
              <a:t>Cliquez pour modifier les styles du texte du masque</a:t>
            </a:r>
          </a:p>
          <a:p>
            <a:pPr lvl="1"/>
            <a:r>
              <a:rPr lang="fr-CA" altLang="fr-FR"/>
              <a:t>Deuxième niveau</a:t>
            </a:r>
          </a:p>
          <a:p>
            <a:pPr lvl="2"/>
            <a:r>
              <a:rPr lang="fr-CA" altLang="fr-FR"/>
              <a:t>Troisième niveau</a:t>
            </a:r>
          </a:p>
          <a:p>
            <a:pPr lvl="3"/>
            <a:r>
              <a:rPr lang="fr-CA" altLang="fr-FR"/>
              <a:t>Quatrième niveau</a:t>
            </a:r>
          </a:p>
          <a:p>
            <a:pPr lvl="4"/>
            <a:r>
              <a:rPr lang="fr-CA" altLang="fr-FR"/>
              <a:t>Cinquième niveau</a:t>
            </a:r>
          </a:p>
        </p:txBody>
      </p:sp>
    </p:spTree>
  </p:cSld>
  <p:clrMap bg1="lt1" tx1="dk1" bg2="lt2" tx2="dk2" accent1="accent1" accent2="accent2" accent3="accent3" accent4="accent4" accent5="accent5" accent6="accent6" hlink="hlink" folHlink="folHlink"/>
  <p:sldLayoutIdLst>
    <p:sldLayoutId id="2147484153" r:id="rId1"/>
    <p:sldLayoutId id="2147484141" r:id="rId2"/>
    <p:sldLayoutId id="2147484142" r:id="rId3"/>
    <p:sldLayoutId id="2147484143" r:id="rId4"/>
    <p:sldLayoutId id="2147484144" r:id="rId5"/>
    <p:sldLayoutId id="2147484145" r:id="rId6"/>
    <p:sldLayoutId id="2147484146" r:id="rId7"/>
    <p:sldLayoutId id="2147484147" r:id="rId8"/>
    <p:sldLayoutId id="2147484148" r:id="rId9"/>
    <p:sldLayoutId id="2147484149" r:id="rId10"/>
    <p:sldLayoutId id="2147484150" r:id="rId11"/>
    <p:sldLayoutId id="2147484151" r:id="rId12"/>
    <p:sldLayoutId id="2147484152" r:id="rId13"/>
  </p:sldLayoutIdLst>
  <p:txStyles>
    <p:titleStyle>
      <a:lvl1pPr algn="l" rtl="0" eaLnBrk="0" fontAlgn="base" hangingPunct="0">
        <a:spcBef>
          <a:spcPct val="0"/>
        </a:spcBef>
        <a:spcAft>
          <a:spcPct val="0"/>
        </a:spcAft>
        <a:defRPr sz="2400" b="1">
          <a:solidFill>
            <a:srgbClr val="333333"/>
          </a:solidFill>
          <a:latin typeface="+mj-lt"/>
          <a:ea typeface="+mj-ea"/>
          <a:cs typeface="+mj-cs"/>
        </a:defRPr>
      </a:lvl1pPr>
      <a:lvl2pPr algn="l" rtl="0" eaLnBrk="0" fontAlgn="base" hangingPunct="0">
        <a:spcBef>
          <a:spcPct val="0"/>
        </a:spcBef>
        <a:spcAft>
          <a:spcPct val="0"/>
        </a:spcAft>
        <a:defRPr sz="2400" b="1">
          <a:solidFill>
            <a:srgbClr val="333333"/>
          </a:solidFill>
          <a:latin typeface="Arial" charset="0"/>
        </a:defRPr>
      </a:lvl2pPr>
      <a:lvl3pPr algn="l" rtl="0" eaLnBrk="0" fontAlgn="base" hangingPunct="0">
        <a:spcBef>
          <a:spcPct val="0"/>
        </a:spcBef>
        <a:spcAft>
          <a:spcPct val="0"/>
        </a:spcAft>
        <a:defRPr sz="2400" b="1">
          <a:solidFill>
            <a:srgbClr val="333333"/>
          </a:solidFill>
          <a:latin typeface="Arial" charset="0"/>
        </a:defRPr>
      </a:lvl3pPr>
      <a:lvl4pPr algn="l" rtl="0" eaLnBrk="0" fontAlgn="base" hangingPunct="0">
        <a:spcBef>
          <a:spcPct val="0"/>
        </a:spcBef>
        <a:spcAft>
          <a:spcPct val="0"/>
        </a:spcAft>
        <a:defRPr sz="2400" b="1">
          <a:solidFill>
            <a:srgbClr val="333333"/>
          </a:solidFill>
          <a:latin typeface="Arial" charset="0"/>
        </a:defRPr>
      </a:lvl4pPr>
      <a:lvl5pPr algn="l" rtl="0" eaLnBrk="0" fontAlgn="base" hangingPunct="0">
        <a:spcBef>
          <a:spcPct val="0"/>
        </a:spcBef>
        <a:spcAft>
          <a:spcPct val="0"/>
        </a:spcAft>
        <a:defRPr sz="2400" b="1">
          <a:solidFill>
            <a:srgbClr val="333333"/>
          </a:solidFill>
          <a:latin typeface="Arial" charset="0"/>
        </a:defRPr>
      </a:lvl5pPr>
      <a:lvl6pPr marL="457200" algn="l" rtl="0" fontAlgn="base">
        <a:spcBef>
          <a:spcPct val="0"/>
        </a:spcBef>
        <a:spcAft>
          <a:spcPct val="0"/>
        </a:spcAft>
        <a:defRPr sz="2400" b="1">
          <a:solidFill>
            <a:srgbClr val="333333"/>
          </a:solidFill>
          <a:latin typeface="Arial" charset="0"/>
        </a:defRPr>
      </a:lvl6pPr>
      <a:lvl7pPr marL="914400" algn="l" rtl="0" fontAlgn="base">
        <a:spcBef>
          <a:spcPct val="0"/>
        </a:spcBef>
        <a:spcAft>
          <a:spcPct val="0"/>
        </a:spcAft>
        <a:defRPr sz="2400" b="1">
          <a:solidFill>
            <a:srgbClr val="333333"/>
          </a:solidFill>
          <a:latin typeface="Arial" charset="0"/>
        </a:defRPr>
      </a:lvl7pPr>
      <a:lvl8pPr marL="1371600" algn="l" rtl="0" fontAlgn="base">
        <a:spcBef>
          <a:spcPct val="0"/>
        </a:spcBef>
        <a:spcAft>
          <a:spcPct val="0"/>
        </a:spcAft>
        <a:defRPr sz="2400" b="1">
          <a:solidFill>
            <a:srgbClr val="333333"/>
          </a:solidFill>
          <a:latin typeface="Arial" charset="0"/>
        </a:defRPr>
      </a:lvl8pPr>
      <a:lvl9pPr marL="1828800" algn="l" rtl="0" fontAlgn="base">
        <a:spcBef>
          <a:spcPct val="0"/>
        </a:spcBef>
        <a:spcAft>
          <a:spcPct val="0"/>
        </a:spcAft>
        <a:defRPr sz="2400" b="1">
          <a:solidFill>
            <a:srgbClr val="333333"/>
          </a:solidFill>
          <a:latin typeface="Arial" charset="0"/>
        </a:defRPr>
      </a:lvl9pPr>
    </p:titleStyle>
    <p:bodyStyle>
      <a:lvl1pPr marL="449263" indent="-449263" algn="l" rtl="0" eaLnBrk="0" fontAlgn="base" hangingPunct="0">
        <a:spcBef>
          <a:spcPct val="20000"/>
        </a:spcBef>
        <a:spcAft>
          <a:spcPct val="0"/>
        </a:spcAft>
        <a:buClr>
          <a:schemeClr val="accent2"/>
        </a:buClr>
        <a:buFont typeface="Wingdings" panose="05000000000000000000" pitchFamily="2" charset="2"/>
        <a:buChar char="r"/>
        <a:defRPr sz="3000">
          <a:solidFill>
            <a:schemeClr val="tx1"/>
          </a:solidFill>
          <a:latin typeface="+mn-lt"/>
          <a:ea typeface="+mn-ea"/>
          <a:cs typeface="+mn-cs"/>
        </a:defRPr>
      </a:lvl1pPr>
      <a:lvl2pPr marL="914400" indent="-285750" algn="l" rtl="0" eaLnBrk="0" fontAlgn="base" hangingPunct="0">
        <a:spcBef>
          <a:spcPct val="20000"/>
        </a:spcBef>
        <a:spcAft>
          <a:spcPct val="0"/>
        </a:spcAft>
        <a:buChar char="–"/>
        <a:defRPr sz="2800">
          <a:solidFill>
            <a:schemeClr val="tx1"/>
          </a:solidFill>
          <a:latin typeface="+mn-lt"/>
        </a:defRPr>
      </a:lvl2pPr>
      <a:lvl3pPr marL="1322388" indent="-228600" algn="l" rtl="0" eaLnBrk="0" fontAlgn="base" hangingPunct="0">
        <a:spcBef>
          <a:spcPct val="20000"/>
        </a:spcBef>
        <a:spcAft>
          <a:spcPct val="0"/>
        </a:spcAft>
        <a:buChar char="•"/>
        <a:defRPr sz="2400">
          <a:solidFill>
            <a:schemeClr val="tx1"/>
          </a:solidFill>
          <a:latin typeface="+mn-lt"/>
        </a:defRPr>
      </a:lvl3pPr>
      <a:lvl4pPr marL="1730375" indent="-228600" algn="l" rtl="0" eaLnBrk="0" fontAlgn="base" hangingPunct="0">
        <a:spcBef>
          <a:spcPct val="20000"/>
        </a:spcBef>
        <a:spcAft>
          <a:spcPct val="0"/>
        </a:spcAft>
        <a:buChar char="–"/>
        <a:defRPr sz="2000">
          <a:solidFill>
            <a:schemeClr val="tx1"/>
          </a:solidFill>
          <a:latin typeface="+mn-lt"/>
        </a:defRPr>
      </a:lvl4pPr>
      <a:lvl5pPr marL="2138363" indent="-228600" algn="l" rtl="0" eaLnBrk="0" fontAlgn="base" hangingPunct="0">
        <a:spcBef>
          <a:spcPct val="20000"/>
        </a:spcBef>
        <a:spcAft>
          <a:spcPct val="0"/>
        </a:spcAft>
        <a:buChar char="»"/>
        <a:defRPr sz="2000">
          <a:solidFill>
            <a:schemeClr val="tx1"/>
          </a:solidFill>
          <a:latin typeface="+mn-lt"/>
        </a:defRPr>
      </a:lvl5pPr>
      <a:lvl6pPr marL="2595563" indent="-228600" algn="l" rtl="0" fontAlgn="base">
        <a:spcBef>
          <a:spcPct val="20000"/>
        </a:spcBef>
        <a:spcAft>
          <a:spcPct val="0"/>
        </a:spcAft>
        <a:buChar char="»"/>
        <a:defRPr sz="2000">
          <a:solidFill>
            <a:schemeClr val="tx1"/>
          </a:solidFill>
          <a:latin typeface="+mn-lt"/>
        </a:defRPr>
      </a:lvl6pPr>
      <a:lvl7pPr marL="3052763" indent="-228600" algn="l" rtl="0" fontAlgn="base">
        <a:spcBef>
          <a:spcPct val="20000"/>
        </a:spcBef>
        <a:spcAft>
          <a:spcPct val="0"/>
        </a:spcAft>
        <a:buChar char="»"/>
        <a:defRPr sz="2000">
          <a:solidFill>
            <a:schemeClr val="tx1"/>
          </a:solidFill>
          <a:latin typeface="+mn-lt"/>
        </a:defRPr>
      </a:lvl7pPr>
      <a:lvl8pPr marL="3509963" indent="-228600" algn="l" rtl="0" fontAlgn="base">
        <a:spcBef>
          <a:spcPct val="20000"/>
        </a:spcBef>
        <a:spcAft>
          <a:spcPct val="0"/>
        </a:spcAft>
        <a:buChar char="»"/>
        <a:defRPr sz="2000">
          <a:solidFill>
            <a:schemeClr val="tx1"/>
          </a:solidFill>
          <a:latin typeface="+mn-lt"/>
        </a:defRPr>
      </a:lvl8pPr>
      <a:lvl9pPr marL="3967163"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3" descr="31-Atherogenic_Dyslipide_fig10-FILM_fond.png">
            <a:extLst>
              <a:ext uri="{FF2B5EF4-FFF2-40B4-BE49-F238E27FC236}">
                <a16:creationId xmlns:a16="http://schemas.microsoft.com/office/drawing/2014/main" id="{421F4035-C4EE-40DA-A3D7-426F16D7CFF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9525"/>
            <a:ext cx="91424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itre 1">
            <a:extLst>
              <a:ext uri="{FF2B5EF4-FFF2-40B4-BE49-F238E27FC236}">
                <a16:creationId xmlns:a16="http://schemas.microsoft.com/office/drawing/2014/main" id="{24345E72-09CC-45E5-ACD4-9D7AB7F94083}"/>
              </a:ext>
            </a:extLst>
          </p:cNvPr>
          <p:cNvSpPr>
            <a:spLocks noGrp="1"/>
          </p:cNvSpPr>
          <p:nvPr>
            <p:ph type="title"/>
          </p:nvPr>
        </p:nvSpPr>
        <p:spPr>
          <a:xfrm>
            <a:off x="179388" y="217488"/>
            <a:ext cx="8280400" cy="400050"/>
          </a:xfrm>
        </p:spPr>
        <p:txBody>
          <a:bodyPr/>
          <a:lstStyle/>
          <a:p>
            <a:r>
              <a:rPr lang="en-US" altLang="fr-FR" sz="2000">
                <a:solidFill>
                  <a:schemeClr val="tx1"/>
                </a:solidFill>
              </a:rPr>
              <a:t>THE MANY FUNCTIONS OF INSULIN IN LIPID METABOLISM</a:t>
            </a:r>
            <a:endParaRPr lang="fr-FR" altLang="fr-FR" sz="2000">
              <a:solidFill>
                <a:schemeClr val="tx1"/>
              </a:solidFill>
            </a:endParaRPr>
          </a:p>
        </p:txBody>
      </p:sp>
      <p:pic>
        <p:nvPicPr>
          <p:cNvPr id="3076" name="Image 4" descr="legende.png">
            <a:extLst>
              <a:ext uri="{FF2B5EF4-FFF2-40B4-BE49-F238E27FC236}">
                <a16:creationId xmlns:a16="http://schemas.microsoft.com/office/drawing/2014/main" id="{1EC5B261-9968-4CE7-B6F9-FF884648268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26150" y="2300288"/>
            <a:ext cx="2998788" cy="297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ZoneTexte 5">
            <a:extLst>
              <a:ext uri="{FF2B5EF4-FFF2-40B4-BE49-F238E27FC236}">
                <a16:creationId xmlns:a16="http://schemas.microsoft.com/office/drawing/2014/main" id="{FB9B1DD7-B1A5-4975-8C5B-BED8C3F3AA1D}"/>
              </a:ext>
            </a:extLst>
          </p:cNvPr>
          <p:cNvSpPr txBox="1">
            <a:spLocks noChangeArrowheads="1"/>
          </p:cNvSpPr>
          <p:nvPr/>
        </p:nvSpPr>
        <p:spPr bwMode="auto">
          <a:xfrm>
            <a:off x="6311900" y="2295525"/>
            <a:ext cx="779463"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CA" altLang="fr-FR" sz="1300" b="1" i="1">
                <a:solidFill>
                  <a:srgbClr val="C00000"/>
                </a:solidFill>
              </a:rPr>
              <a:t>Legend</a:t>
            </a:r>
          </a:p>
        </p:txBody>
      </p:sp>
      <p:sp>
        <p:nvSpPr>
          <p:cNvPr id="3078" name="Rectangle 6">
            <a:extLst>
              <a:ext uri="{FF2B5EF4-FFF2-40B4-BE49-F238E27FC236}">
                <a16:creationId xmlns:a16="http://schemas.microsoft.com/office/drawing/2014/main" id="{668ABE59-1A5C-47BC-9B64-B1091577710C}"/>
              </a:ext>
            </a:extLst>
          </p:cNvPr>
          <p:cNvSpPr>
            <a:spLocks noChangeArrowheads="1"/>
          </p:cNvSpPr>
          <p:nvPr/>
        </p:nvSpPr>
        <p:spPr bwMode="auto">
          <a:xfrm>
            <a:off x="6137275" y="2779713"/>
            <a:ext cx="2898775" cy="229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fr-FR" sz="1100" b="1"/>
              <a:t>The arrows indicate whether insulin</a:t>
            </a:r>
          </a:p>
          <a:p>
            <a:pPr eaLnBrk="1" hangingPunct="1"/>
            <a:r>
              <a:rPr lang="en-US" altLang="fr-FR" sz="1100" b="1"/>
              <a:t>increases (upward green) or decreases</a:t>
            </a:r>
          </a:p>
          <a:p>
            <a:pPr eaLnBrk="1" hangingPunct="1"/>
            <a:r>
              <a:rPr lang="en-US" altLang="fr-FR" sz="1100" b="1"/>
              <a:t>(downward red) the corresponding process under normal conditions of insulin sensitivity. The red Xs indicate the insulin actions that are lost in the insulin resistant state. In this condition, liver lipid synthesis is the sole insulin action maintained and is therefore exacerbated </a:t>
            </a:r>
            <a:r>
              <a:rPr lang="fr-CA" altLang="fr-FR" sz="1100" b="1"/>
              <a:t>by hyperinsulinemia.</a:t>
            </a:r>
          </a:p>
          <a:p>
            <a:pPr eaLnBrk="1" hangingPunct="1"/>
            <a:endParaRPr lang="fr-CA" altLang="fr-FR" sz="1100" b="1"/>
          </a:p>
          <a:p>
            <a:pPr eaLnBrk="1" hangingPunct="1"/>
            <a:r>
              <a:rPr lang="fr-CA" altLang="fr-FR" sz="1100" b="1"/>
              <a:t>LPL = lipoprotein lipase</a:t>
            </a:r>
          </a:p>
          <a:p>
            <a:pPr eaLnBrk="1" hangingPunct="1"/>
            <a:r>
              <a:rPr lang="fr-CA" altLang="fr-FR" sz="1100" b="1"/>
              <a:t>CETP = cholesteryl ester transfer protein</a:t>
            </a:r>
          </a:p>
        </p:txBody>
      </p:sp>
      <p:sp>
        <p:nvSpPr>
          <p:cNvPr id="8" name="Rogner un rectangle à un seul coin 7">
            <a:extLst>
              <a:ext uri="{FF2B5EF4-FFF2-40B4-BE49-F238E27FC236}">
                <a16:creationId xmlns:a16="http://schemas.microsoft.com/office/drawing/2014/main" id="{8FB88D66-DF37-4F89-9705-B6257CD0CAD2}"/>
              </a:ext>
            </a:extLst>
          </p:cNvPr>
          <p:cNvSpPr/>
          <p:nvPr/>
        </p:nvSpPr>
        <p:spPr>
          <a:xfrm flipH="1">
            <a:off x="985838" y="941388"/>
            <a:ext cx="4679950" cy="287337"/>
          </a:xfrm>
          <a:prstGeom prst="snip1Rect">
            <a:avLst/>
          </a:prstGeom>
          <a:gradFill>
            <a:gsLst>
              <a:gs pos="0">
                <a:srgbClr val="FF0000"/>
              </a:gs>
              <a:gs pos="52000">
                <a:srgbClr val="A20000"/>
              </a:gs>
            </a:gsLst>
            <a:lin ang="16200000" scaled="1"/>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sz="1400" b="1" dirty="0" err="1"/>
              <a:t>Insulin</a:t>
            </a:r>
            <a:r>
              <a:rPr lang="fr-CA" sz="1400" b="1" dirty="0"/>
              <a:t> </a:t>
            </a:r>
            <a:r>
              <a:rPr lang="fr-CA" sz="1400" b="1" dirty="0" err="1"/>
              <a:t>resistance</a:t>
            </a:r>
            <a:endParaRPr lang="fr-CA" sz="1400" b="1" dirty="0"/>
          </a:p>
        </p:txBody>
      </p:sp>
      <p:sp>
        <p:nvSpPr>
          <p:cNvPr id="9" name="ZoneTexte 8">
            <a:extLst>
              <a:ext uri="{FF2B5EF4-FFF2-40B4-BE49-F238E27FC236}">
                <a16:creationId xmlns:a16="http://schemas.microsoft.com/office/drawing/2014/main" id="{B92E5388-09C3-4F28-A1BE-D281483ECC3E}"/>
              </a:ext>
            </a:extLst>
          </p:cNvPr>
          <p:cNvSpPr txBox="1"/>
          <p:nvPr/>
        </p:nvSpPr>
        <p:spPr>
          <a:xfrm>
            <a:off x="2770188" y="1560513"/>
            <a:ext cx="3005137" cy="446087"/>
          </a:xfrm>
          <a:prstGeom prst="rect">
            <a:avLst/>
          </a:prstGeom>
          <a:noFill/>
        </p:spPr>
        <p:txBody>
          <a:bodyPr wrap="none">
            <a:spAutoFit/>
          </a:bodyPr>
          <a:lstStyle/>
          <a:p>
            <a:pPr>
              <a:defRPr/>
            </a:pPr>
            <a:r>
              <a:rPr lang="fr-CA" sz="1150" b="1" dirty="0">
                <a:latin typeface="Arial" charset="0"/>
              </a:rPr>
              <a:t>Adipose LPL (</a:t>
            </a:r>
            <a:r>
              <a:rPr lang="fr-CA" sz="1150" b="1" dirty="0" err="1">
                <a:latin typeface="Arial" charset="0"/>
              </a:rPr>
              <a:t>triglyceride</a:t>
            </a:r>
            <a:r>
              <a:rPr lang="fr-CA" sz="1150" b="1" dirty="0">
                <a:latin typeface="Arial" charset="0"/>
              </a:rPr>
              <a:t> clearance)</a:t>
            </a:r>
          </a:p>
          <a:p>
            <a:pPr>
              <a:defRPr/>
            </a:pPr>
            <a:r>
              <a:rPr lang="fr-CA" sz="1150" b="1" dirty="0" err="1">
                <a:latin typeface="Arial" charset="0"/>
              </a:rPr>
              <a:t>Lipolysis</a:t>
            </a:r>
            <a:r>
              <a:rPr lang="fr-CA" sz="1150" b="1" dirty="0">
                <a:latin typeface="Arial" charset="0"/>
              </a:rPr>
              <a:t> (VLDL-</a:t>
            </a:r>
            <a:r>
              <a:rPr lang="fr-CA" sz="1150" b="1" dirty="0" err="1">
                <a:latin typeface="Arial" charset="0"/>
              </a:rPr>
              <a:t>triglyceride</a:t>
            </a:r>
            <a:r>
              <a:rPr lang="fr-CA" sz="1150" b="1" dirty="0">
                <a:latin typeface="Arial" charset="0"/>
              </a:rPr>
              <a:t> </a:t>
            </a:r>
            <a:r>
              <a:rPr lang="fr-CA" sz="1150" b="1" dirty="0" err="1">
                <a:latin typeface="Arial" charset="0"/>
              </a:rPr>
              <a:t>precursors</a:t>
            </a:r>
            <a:r>
              <a:rPr lang="fr-CA" sz="1150" b="1" dirty="0">
                <a:latin typeface="Arial" charset="0"/>
              </a:rPr>
              <a:t>)</a:t>
            </a:r>
          </a:p>
        </p:txBody>
      </p:sp>
      <p:sp>
        <p:nvSpPr>
          <p:cNvPr id="10" name="ZoneTexte 9">
            <a:extLst>
              <a:ext uri="{FF2B5EF4-FFF2-40B4-BE49-F238E27FC236}">
                <a16:creationId xmlns:a16="http://schemas.microsoft.com/office/drawing/2014/main" id="{5A6587B3-8E95-48A2-A367-42891566C9D5}"/>
              </a:ext>
            </a:extLst>
          </p:cNvPr>
          <p:cNvSpPr txBox="1"/>
          <p:nvPr/>
        </p:nvSpPr>
        <p:spPr>
          <a:xfrm>
            <a:off x="2779713" y="2922588"/>
            <a:ext cx="2662237" cy="269875"/>
          </a:xfrm>
          <a:prstGeom prst="rect">
            <a:avLst/>
          </a:prstGeom>
          <a:noFill/>
        </p:spPr>
        <p:txBody>
          <a:bodyPr wrap="none">
            <a:spAutoFit/>
          </a:bodyPr>
          <a:lstStyle/>
          <a:p>
            <a:pPr>
              <a:defRPr/>
            </a:pPr>
            <a:r>
              <a:rPr lang="fr-CA" sz="1150" b="1" dirty="0">
                <a:latin typeface="Arial" charset="0"/>
              </a:rPr>
              <a:t>Muscle LPL (</a:t>
            </a:r>
            <a:r>
              <a:rPr lang="fr-CA" sz="1150" b="1" dirty="0" err="1">
                <a:latin typeface="Arial" charset="0"/>
              </a:rPr>
              <a:t>triglyceride</a:t>
            </a:r>
            <a:r>
              <a:rPr lang="fr-CA" sz="1150" b="1" dirty="0">
                <a:latin typeface="Arial" charset="0"/>
              </a:rPr>
              <a:t> clearance)</a:t>
            </a:r>
          </a:p>
        </p:txBody>
      </p:sp>
      <p:sp>
        <p:nvSpPr>
          <p:cNvPr id="11" name="ZoneTexte 10">
            <a:extLst>
              <a:ext uri="{FF2B5EF4-FFF2-40B4-BE49-F238E27FC236}">
                <a16:creationId xmlns:a16="http://schemas.microsoft.com/office/drawing/2014/main" id="{4B4699D2-5425-427E-83ED-9166D5DFBC69}"/>
              </a:ext>
            </a:extLst>
          </p:cNvPr>
          <p:cNvSpPr txBox="1"/>
          <p:nvPr/>
        </p:nvSpPr>
        <p:spPr>
          <a:xfrm>
            <a:off x="2787650" y="3729038"/>
            <a:ext cx="1928813" cy="1154112"/>
          </a:xfrm>
          <a:prstGeom prst="rect">
            <a:avLst/>
          </a:prstGeom>
          <a:noFill/>
        </p:spPr>
        <p:txBody>
          <a:bodyPr wrap="none">
            <a:spAutoFit/>
          </a:bodyPr>
          <a:lstStyle/>
          <a:p>
            <a:pPr>
              <a:defRPr/>
            </a:pPr>
            <a:r>
              <a:rPr lang="fr-CA" sz="1150" b="1" dirty="0">
                <a:latin typeface="Arial" charset="0"/>
              </a:rPr>
              <a:t>De novo </a:t>
            </a:r>
            <a:r>
              <a:rPr lang="fr-CA" sz="1150" b="1" dirty="0" err="1">
                <a:latin typeface="Arial" charset="0"/>
              </a:rPr>
              <a:t>lipid</a:t>
            </a:r>
            <a:r>
              <a:rPr lang="fr-CA" sz="1150" b="1" dirty="0">
                <a:latin typeface="Arial" charset="0"/>
              </a:rPr>
              <a:t> </a:t>
            </a:r>
            <a:r>
              <a:rPr lang="fr-CA" sz="1150" b="1" dirty="0" err="1">
                <a:latin typeface="Arial" charset="0"/>
              </a:rPr>
              <a:t>synthesis</a:t>
            </a:r>
            <a:endParaRPr lang="fr-CA" sz="1150" b="1" dirty="0">
              <a:latin typeface="Arial" charset="0"/>
            </a:endParaRPr>
          </a:p>
          <a:p>
            <a:pPr>
              <a:defRPr/>
            </a:pPr>
            <a:r>
              <a:rPr lang="fr-CA" sz="1150" b="1" dirty="0">
                <a:latin typeface="Arial" charset="0"/>
              </a:rPr>
              <a:t>Apo B </a:t>
            </a:r>
            <a:r>
              <a:rPr lang="fr-CA" sz="1150" b="1" dirty="0" err="1">
                <a:latin typeface="Arial" charset="0"/>
              </a:rPr>
              <a:t>degradation</a:t>
            </a:r>
            <a:endParaRPr lang="fr-CA" sz="1150" b="1" dirty="0">
              <a:latin typeface="Arial" charset="0"/>
            </a:endParaRPr>
          </a:p>
          <a:p>
            <a:pPr>
              <a:defRPr/>
            </a:pPr>
            <a:r>
              <a:rPr lang="fr-CA" sz="1150" b="1" dirty="0">
                <a:latin typeface="Arial" charset="0"/>
              </a:rPr>
              <a:t>LDL-</a:t>
            </a:r>
            <a:r>
              <a:rPr lang="fr-CA" sz="1150" b="1" dirty="0" err="1">
                <a:latin typeface="Arial" charset="0"/>
              </a:rPr>
              <a:t>receptor</a:t>
            </a:r>
            <a:r>
              <a:rPr lang="fr-CA" sz="1150" b="1" dirty="0">
                <a:latin typeface="Arial" charset="0"/>
              </a:rPr>
              <a:t> expression</a:t>
            </a:r>
          </a:p>
          <a:p>
            <a:pPr>
              <a:defRPr/>
            </a:pPr>
            <a:r>
              <a:rPr lang="fr-CA" sz="1150" b="1" dirty="0">
                <a:latin typeface="Arial" charset="0"/>
              </a:rPr>
              <a:t>VLDL </a:t>
            </a:r>
            <a:r>
              <a:rPr lang="fr-CA" sz="1150" b="1" dirty="0" err="1">
                <a:latin typeface="Arial" charset="0"/>
              </a:rPr>
              <a:t>assembly</a:t>
            </a:r>
            <a:endParaRPr lang="fr-CA" sz="1150" b="1" dirty="0">
              <a:latin typeface="Arial" charset="0"/>
            </a:endParaRPr>
          </a:p>
          <a:p>
            <a:pPr>
              <a:defRPr/>
            </a:pPr>
            <a:r>
              <a:rPr lang="fr-CA" sz="1150" b="1" dirty="0">
                <a:latin typeface="Arial" charset="0"/>
              </a:rPr>
              <a:t>VLDL </a:t>
            </a:r>
            <a:r>
              <a:rPr lang="fr-CA" sz="1150" b="1" dirty="0" err="1">
                <a:latin typeface="Arial" charset="0"/>
              </a:rPr>
              <a:t>secretion</a:t>
            </a:r>
            <a:endParaRPr lang="fr-CA" sz="1150" b="1" dirty="0">
              <a:latin typeface="Arial" charset="0"/>
            </a:endParaRPr>
          </a:p>
          <a:p>
            <a:pPr>
              <a:defRPr/>
            </a:pPr>
            <a:r>
              <a:rPr lang="fr-CA" sz="1150" b="1" dirty="0">
                <a:latin typeface="Arial" charset="0"/>
              </a:rPr>
              <a:t>Apo CIII expression</a:t>
            </a:r>
          </a:p>
        </p:txBody>
      </p:sp>
      <p:sp>
        <p:nvSpPr>
          <p:cNvPr id="12" name="ZoneTexte 11">
            <a:extLst>
              <a:ext uri="{FF2B5EF4-FFF2-40B4-BE49-F238E27FC236}">
                <a16:creationId xmlns:a16="http://schemas.microsoft.com/office/drawing/2014/main" id="{FBEAFDD4-1B2E-49CC-8D55-45FDF6F7B28D}"/>
              </a:ext>
            </a:extLst>
          </p:cNvPr>
          <p:cNvSpPr txBox="1"/>
          <p:nvPr/>
        </p:nvSpPr>
        <p:spPr>
          <a:xfrm>
            <a:off x="2779713" y="5468938"/>
            <a:ext cx="3170237" cy="268287"/>
          </a:xfrm>
          <a:prstGeom prst="rect">
            <a:avLst/>
          </a:prstGeom>
          <a:noFill/>
        </p:spPr>
        <p:txBody>
          <a:bodyPr wrap="none">
            <a:spAutoFit/>
          </a:bodyPr>
          <a:lstStyle/>
          <a:p>
            <a:pPr>
              <a:defRPr/>
            </a:pPr>
            <a:r>
              <a:rPr lang="fr-CA" sz="1150" b="1" dirty="0" err="1">
                <a:latin typeface="Arial" charset="0"/>
              </a:rPr>
              <a:t>Intravascular</a:t>
            </a:r>
            <a:r>
              <a:rPr lang="fr-CA" sz="1150" b="1" dirty="0">
                <a:latin typeface="Arial" charset="0"/>
              </a:rPr>
              <a:t> CETP-</a:t>
            </a:r>
            <a:r>
              <a:rPr lang="fr-CA" sz="1150" b="1" dirty="0" err="1">
                <a:latin typeface="Arial" charset="0"/>
              </a:rPr>
              <a:t>mediated</a:t>
            </a:r>
            <a:r>
              <a:rPr lang="fr-CA" sz="1150" b="1" dirty="0">
                <a:latin typeface="Arial" charset="0"/>
              </a:rPr>
              <a:t> </a:t>
            </a:r>
            <a:r>
              <a:rPr lang="fr-CA" sz="1150" b="1" dirty="0" err="1">
                <a:latin typeface="Arial" charset="0"/>
              </a:rPr>
              <a:t>lipid</a:t>
            </a:r>
            <a:r>
              <a:rPr lang="fr-CA" sz="1150" b="1" dirty="0">
                <a:latin typeface="Arial" charset="0"/>
              </a:rPr>
              <a:t> </a:t>
            </a:r>
            <a:r>
              <a:rPr lang="fr-CA" sz="1150" b="1" dirty="0" err="1">
                <a:latin typeface="Arial" charset="0"/>
              </a:rPr>
              <a:t>transfer</a:t>
            </a:r>
            <a:endParaRPr lang="fr-CA" sz="1150" b="1" dirty="0">
              <a:latin typeface="Arial" charset="0"/>
            </a:endParaRPr>
          </a:p>
        </p:txBody>
      </p:sp>
      <p:cxnSp>
        <p:nvCxnSpPr>
          <p:cNvPr id="16" name="Connecteur droit avec flèche 15">
            <a:extLst>
              <a:ext uri="{FF2B5EF4-FFF2-40B4-BE49-F238E27FC236}">
                <a16:creationId xmlns:a16="http://schemas.microsoft.com/office/drawing/2014/main" id="{82705BD0-13CE-43A3-B7D4-5A180604127B}"/>
              </a:ext>
            </a:extLst>
          </p:cNvPr>
          <p:cNvCxnSpPr/>
          <p:nvPr/>
        </p:nvCxnSpPr>
        <p:spPr>
          <a:xfrm rot="-5400000">
            <a:off x="2624932" y="1648619"/>
            <a:ext cx="184150" cy="1587"/>
          </a:xfrm>
          <a:prstGeom prst="straightConnector1">
            <a:avLst/>
          </a:prstGeom>
          <a:ln w="25400">
            <a:solidFill>
              <a:srgbClr val="008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a:extLst>
              <a:ext uri="{FF2B5EF4-FFF2-40B4-BE49-F238E27FC236}">
                <a16:creationId xmlns:a16="http://schemas.microsoft.com/office/drawing/2014/main" id="{0F7653CE-584C-4B7C-8C74-E726BCDE7A0C}"/>
              </a:ext>
            </a:extLst>
          </p:cNvPr>
          <p:cNvCxnSpPr/>
          <p:nvPr/>
        </p:nvCxnSpPr>
        <p:spPr>
          <a:xfrm rot="5400000">
            <a:off x="2625725" y="3059113"/>
            <a:ext cx="182563" cy="1587"/>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3086" name="Image 17" descr="X.png">
            <a:extLst>
              <a:ext uri="{FF2B5EF4-FFF2-40B4-BE49-F238E27FC236}">
                <a16:creationId xmlns:a16="http://schemas.microsoft.com/office/drawing/2014/main" id="{F344C7FF-CA58-4E47-ACED-5F48E7EF4ED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454275" y="1565275"/>
            <a:ext cx="16827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Image 18" descr="X.png">
            <a:extLst>
              <a:ext uri="{FF2B5EF4-FFF2-40B4-BE49-F238E27FC236}">
                <a16:creationId xmlns:a16="http://schemas.microsoft.com/office/drawing/2014/main" id="{8B1815D2-BF2F-4C48-9425-92668DB1E0B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454275" y="1789113"/>
            <a:ext cx="16827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0" name="Connecteur droit avec flèche 19">
            <a:extLst>
              <a:ext uri="{FF2B5EF4-FFF2-40B4-BE49-F238E27FC236}">
                <a16:creationId xmlns:a16="http://schemas.microsoft.com/office/drawing/2014/main" id="{E80F792E-95C1-4887-98B9-9E0277E664A5}"/>
              </a:ext>
            </a:extLst>
          </p:cNvPr>
          <p:cNvCxnSpPr/>
          <p:nvPr/>
        </p:nvCxnSpPr>
        <p:spPr>
          <a:xfrm rot="5400000">
            <a:off x="2624932" y="1872456"/>
            <a:ext cx="184150" cy="1587"/>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3089" name="Image 20" descr="X.png">
            <a:extLst>
              <a:ext uri="{FF2B5EF4-FFF2-40B4-BE49-F238E27FC236}">
                <a16:creationId xmlns:a16="http://schemas.microsoft.com/office/drawing/2014/main" id="{CD929A14-ED76-4160-9437-CDA333EA7FC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454275" y="2978150"/>
            <a:ext cx="16827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0" name="Image 21" descr="X.png">
            <a:extLst>
              <a:ext uri="{FF2B5EF4-FFF2-40B4-BE49-F238E27FC236}">
                <a16:creationId xmlns:a16="http://schemas.microsoft.com/office/drawing/2014/main" id="{6DBB7152-54E5-4960-B029-81302CD2ACB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459038" y="3925888"/>
            <a:ext cx="16827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1" name="Image 22" descr="X.png">
            <a:extLst>
              <a:ext uri="{FF2B5EF4-FFF2-40B4-BE49-F238E27FC236}">
                <a16:creationId xmlns:a16="http://schemas.microsoft.com/office/drawing/2014/main" id="{866C08D5-2A41-4CA5-9344-3D0BBD3014A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459038" y="4111625"/>
            <a:ext cx="16827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2" name="Image 23" descr="X.png">
            <a:extLst>
              <a:ext uri="{FF2B5EF4-FFF2-40B4-BE49-F238E27FC236}">
                <a16:creationId xmlns:a16="http://schemas.microsoft.com/office/drawing/2014/main" id="{2A98EDCE-083E-44BE-B9EF-9098E71CBED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459038" y="4297363"/>
            <a:ext cx="168275" cy="166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3" name="Image 24" descr="X.png">
            <a:extLst>
              <a:ext uri="{FF2B5EF4-FFF2-40B4-BE49-F238E27FC236}">
                <a16:creationId xmlns:a16="http://schemas.microsoft.com/office/drawing/2014/main" id="{4D6BA0D6-CAC8-41B8-80C1-F39C8C82A22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459038" y="4483100"/>
            <a:ext cx="16827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4" name="Image 25" descr="X.png">
            <a:extLst>
              <a:ext uri="{FF2B5EF4-FFF2-40B4-BE49-F238E27FC236}">
                <a16:creationId xmlns:a16="http://schemas.microsoft.com/office/drawing/2014/main" id="{7805BFB2-C07C-41A3-B55D-6470541A32D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459038" y="4670425"/>
            <a:ext cx="16827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5" name="Image 26" descr="X.png">
            <a:extLst>
              <a:ext uri="{FF2B5EF4-FFF2-40B4-BE49-F238E27FC236}">
                <a16:creationId xmlns:a16="http://schemas.microsoft.com/office/drawing/2014/main" id="{0B636EC9-5AFA-46B1-A61F-48F2A663E7D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463800" y="5524500"/>
            <a:ext cx="166688"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8" name="Connecteur droit avec flèche 27">
            <a:extLst>
              <a:ext uri="{FF2B5EF4-FFF2-40B4-BE49-F238E27FC236}">
                <a16:creationId xmlns:a16="http://schemas.microsoft.com/office/drawing/2014/main" id="{8CADA346-A600-4569-8C85-A96D66E555F1}"/>
              </a:ext>
            </a:extLst>
          </p:cNvPr>
          <p:cNvCxnSpPr/>
          <p:nvPr/>
        </p:nvCxnSpPr>
        <p:spPr>
          <a:xfrm rot="-5400000">
            <a:off x="2624932" y="3817144"/>
            <a:ext cx="184150" cy="1587"/>
          </a:xfrm>
          <a:prstGeom prst="straightConnector1">
            <a:avLst/>
          </a:prstGeom>
          <a:ln w="25400">
            <a:solidFill>
              <a:srgbClr val="00800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onnecteur droit avec flèche 28">
            <a:extLst>
              <a:ext uri="{FF2B5EF4-FFF2-40B4-BE49-F238E27FC236}">
                <a16:creationId xmlns:a16="http://schemas.microsoft.com/office/drawing/2014/main" id="{E93F4F5D-73F2-464E-9775-34EDF6D922DB}"/>
              </a:ext>
            </a:extLst>
          </p:cNvPr>
          <p:cNvCxnSpPr/>
          <p:nvPr/>
        </p:nvCxnSpPr>
        <p:spPr>
          <a:xfrm rot="-5400000">
            <a:off x="2624932" y="4004469"/>
            <a:ext cx="184150" cy="1587"/>
          </a:xfrm>
          <a:prstGeom prst="straightConnector1">
            <a:avLst/>
          </a:prstGeom>
          <a:ln w="25400">
            <a:solidFill>
              <a:srgbClr val="008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necteur droit avec flèche 29">
            <a:extLst>
              <a:ext uri="{FF2B5EF4-FFF2-40B4-BE49-F238E27FC236}">
                <a16:creationId xmlns:a16="http://schemas.microsoft.com/office/drawing/2014/main" id="{5677D3B2-BE84-4404-8A49-476552E4B3EB}"/>
              </a:ext>
            </a:extLst>
          </p:cNvPr>
          <p:cNvCxnSpPr/>
          <p:nvPr/>
        </p:nvCxnSpPr>
        <p:spPr>
          <a:xfrm rot="-5400000">
            <a:off x="2624932" y="4191794"/>
            <a:ext cx="184150" cy="1587"/>
          </a:xfrm>
          <a:prstGeom prst="straightConnector1">
            <a:avLst/>
          </a:prstGeom>
          <a:ln w="25400">
            <a:solidFill>
              <a:srgbClr val="0080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Connecteur droit avec flèche 30">
            <a:extLst>
              <a:ext uri="{FF2B5EF4-FFF2-40B4-BE49-F238E27FC236}">
                <a16:creationId xmlns:a16="http://schemas.microsoft.com/office/drawing/2014/main" id="{229F7BFA-F3AF-4EA4-9454-46470AE95A40}"/>
              </a:ext>
            </a:extLst>
          </p:cNvPr>
          <p:cNvCxnSpPr/>
          <p:nvPr/>
        </p:nvCxnSpPr>
        <p:spPr>
          <a:xfrm rot="5400000">
            <a:off x="2624932" y="4379119"/>
            <a:ext cx="184150" cy="1587"/>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Connecteur droit avec flèche 31">
            <a:extLst>
              <a:ext uri="{FF2B5EF4-FFF2-40B4-BE49-F238E27FC236}">
                <a16:creationId xmlns:a16="http://schemas.microsoft.com/office/drawing/2014/main" id="{C6B8B058-D3C5-4D24-B992-99DF0BBD9695}"/>
              </a:ext>
            </a:extLst>
          </p:cNvPr>
          <p:cNvCxnSpPr/>
          <p:nvPr/>
        </p:nvCxnSpPr>
        <p:spPr>
          <a:xfrm rot="5400000">
            <a:off x="2624932" y="4566444"/>
            <a:ext cx="184150" cy="1587"/>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Connecteur droit avec flèche 32">
            <a:extLst>
              <a:ext uri="{FF2B5EF4-FFF2-40B4-BE49-F238E27FC236}">
                <a16:creationId xmlns:a16="http://schemas.microsoft.com/office/drawing/2014/main" id="{59B6ECD3-688E-4B31-B03E-7063590E40D5}"/>
              </a:ext>
            </a:extLst>
          </p:cNvPr>
          <p:cNvCxnSpPr/>
          <p:nvPr/>
        </p:nvCxnSpPr>
        <p:spPr>
          <a:xfrm rot="5400000">
            <a:off x="2624932" y="4753769"/>
            <a:ext cx="184150" cy="1587"/>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Connecteur droit avec flèche 33">
            <a:extLst>
              <a:ext uri="{FF2B5EF4-FFF2-40B4-BE49-F238E27FC236}">
                <a16:creationId xmlns:a16="http://schemas.microsoft.com/office/drawing/2014/main" id="{E59C321A-F8BA-4BC9-9563-8A3D5DABED04}"/>
              </a:ext>
            </a:extLst>
          </p:cNvPr>
          <p:cNvCxnSpPr/>
          <p:nvPr/>
        </p:nvCxnSpPr>
        <p:spPr>
          <a:xfrm rot="5400000">
            <a:off x="2616201" y="5622925"/>
            <a:ext cx="182562" cy="1587"/>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Conception personnalisée">
  <a:themeElements>
    <a:clrScheme name="Conception personnalisé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onception personnalisé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nception personnalisé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nception personnalisé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nception personnalisé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nception personnalisé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nception personnalisé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nception personnalisé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nception personnalisé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nception personnalisé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nception personnalisé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nception personnalisé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nception personnalisé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7603</TotalTime>
  <Words>120</Words>
  <Application>Microsoft Office PowerPoint</Application>
  <PresentationFormat>Affichage à l'écran (4:3)</PresentationFormat>
  <Paragraphs>19</Paragraphs>
  <Slides>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Arial</vt:lpstr>
      <vt:lpstr>Wingdings</vt:lpstr>
      <vt:lpstr>Conception personnalisée</vt:lpstr>
      <vt:lpstr>THE MANY FUNCTIONS OF INSULIN IN LIPID METABOLISM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Alain Cyr</dc:creator>
  <cp:lastModifiedBy>Isabelle Martineau</cp:lastModifiedBy>
  <cp:revision>511</cp:revision>
  <dcterms:created xsi:type="dcterms:W3CDTF">2007-08-27T23:55:38Z</dcterms:created>
  <dcterms:modified xsi:type="dcterms:W3CDTF">2022-11-30T16:50:16Z</dcterms:modified>
</cp:coreProperties>
</file>