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28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82B2F39C-13B3-4761-89F4-0D4592EF71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0EC973EC-C656-4023-B97A-59868FF68A7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5489F92C-9549-42FB-A86A-768E12B1F9C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99BA9542-65DF-4D7A-912A-60B69005524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EABF92-0A1F-4D34-9620-F0D5D7AC541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255ECEBB-8B3B-4741-BA6D-3949B4FFA1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019461E7-2CDD-47C3-96D7-9F4127B816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9E6158B9-C425-45B4-A205-640983524EF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64653F06-64CD-4BD6-9E10-17BAEA0C90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046EA2D9-04A2-4EF4-938C-4D63CFE9AC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FCBA78FB-1794-4D9E-867B-D61109B902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2CA2E2-3ED4-40E2-8193-0196929EA0A2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E296D093-F61B-44BF-A48D-960A0D7402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B0AD3698-EDFA-4BAB-80CD-8AA06656E2E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631184-4766-4365-8A1C-2FBB9466E7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E79CD2-5419-4EDA-9912-B7B4857749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93FAFD0-2696-42EE-805E-AD8F671197F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AB8D9D86-FF9E-4BFC-A40A-A2025354B0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41199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87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7935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5645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530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676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0158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325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392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501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557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852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4555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03FFD77B-E10C-4789-B972-E78ED10A29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0B9DC3A3-C8A9-4785-B093-6A78F48A14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76ADCDB5-F214-4FCE-AD25-88912E4572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22221905-C2C0-4CED-BD56-FC20878CAC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2BA40E6C-0B88-46C8-856D-6618254310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13361C28-6692-4056-949E-B2E5B44F33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40B1A2E2-0DC5-45FA-A63B-C4C0DAE88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218C74C6-4B00-4ED1-9E43-9CBEE6F4D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0DA974E9-C71C-421E-A7D6-318892015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 3" descr="29-Atherogenic_Dyslipide_fig8-FILM.png">
            <a:extLst>
              <a:ext uri="{FF2B5EF4-FFF2-40B4-BE49-F238E27FC236}">
                <a16:creationId xmlns:a16="http://schemas.microsoft.com/office/drawing/2014/main" id="{6663E302-0B69-4112-BB73-E9BC2E4EF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re 1">
            <a:extLst>
              <a:ext uri="{FF2B5EF4-FFF2-40B4-BE49-F238E27FC236}">
                <a16:creationId xmlns:a16="http://schemas.microsoft.com/office/drawing/2014/main" id="{17EDA18A-FF86-4418-BD2B-7BC93982F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" y="-25400"/>
            <a:ext cx="8280400" cy="923925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TRIGLYCERIDE AND HDL CHOLESTEROL LEVELS IN NON-OBESE WOMEN AND IN OBESE WOMEN WITH LOW OR HIGH LEVELS OF INTRA-ABDOMINAL ADIPOSE TISSUE</a:t>
            </a:r>
            <a:endParaRPr lang="fr-FR" altLang="fr-FR" sz="18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FE5E9545-0616-48BC-BC64-0E6500A51387}"/>
              </a:ext>
            </a:extLst>
          </p:cNvPr>
          <p:cNvGrpSpPr>
            <a:grpSpLocks/>
          </p:cNvGrpSpPr>
          <p:nvPr/>
        </p:nvGrpSpPr>
        <p:grpSpPr bwMode="auto">
          <a:xfrm>
            <a:off x="1335088" y="1027113"/>
            <a:ext cx="2251075" cy="379412"/>
            <a:chOff x="2220" y="714"/>
            <a:chExt cx="1659" cy="511"/>
          </a:xfrm>
        </p:grpSpPr>
        <p:sp>
          <p:nvSpPr>
            <p:cNvPr id="16414" name="Rectangle 34">
              <a:extLst>
                <a:ext uri="{FF2B5EF4-FFF2-40B4-BE49-F238E27FC236}">
                  <a16:creationId xmlns:a16="http://schemas.microsoft.com/office/drawing/2014/main" id="{182C1DA9-FC4D-4835-8A9D-286636EC3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646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300" b="1"/>
                <a:t>HDL cholesterol (mmol/l)</a:t>
              </a:r>
            </a:p>
          </p:txBody>
        </p:sp>
        <p:sp>
          <p:nvSpPr>
            <p:cNvPr id="16415" name="Rectangle 35">
              <a:extLst>
                <a:ext uri="{FF2B5EF4-FFF2-40B4-BE49-F238E27FC236}">
                  <a16:creationId xmlns:a16="http://schemas.microsoft.com/office/drawing/2014/main" id="{8BF91D2E-6F9C-47F4-94B4-987C3D03E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5783FA8F-DD7D-4796-9F6D-359E69667D84}"/>
              </a:ext>
            </a:extLst>
          </p:cNvPr>
          <p:cNvGrpSpPr>
            <a:grpSpLocks/>
          </p:cNvGrpSpPr>
          <p:nvPr/>
        </p:nvGrpSpPr>
        <p:grpSpPr bwMode="auto">
          <a:xfrm>
            <a:off x="5816600" y="1036638"/>
            <a:ext cx="2251075" cy="379412"/>
            <a:chOff x="2220" y="714"/>
            <a:chExt cx="1659" cy="511"/>
          </a:xfrm>
        </p:grpSpPr>
        <p:sp>
          <p:nvSpPr>
            <p:cNvPr id="16412" name="Rectangle 34">
              <a:extLst>
                <a:ext uri="{FF2B5EF4-FFF2-40B4-BE49-F238E27FC236}">
                  <a16:creationId xmlns:a16="http://schemas.microsoft.com/office/drawing/2014/main" id="{AF5A096A-AC71-4BC7-9BE9-54ED7EC7B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1646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300" b="1"/>
                <a:t>Triglycerides (mmol/l)</a:t>
              </a:r>
            </a:p>
          </p:txBody>
        </p:sp>
        <p:sp>
          <p:nvSpPr>
            <p:cNvPr id="16413" name="Rectangle 35">
              <a:extLst>
                <a:ext uri="{FF2B5EF4-FFF2-40B4-BE49-F238E27FC236}">
                  <a16:creationId xmlns:a16="http://schemas.microsoft.com/office/drawing/2014/main" id="{9C1A1273-FC57-4AE8-9AF9-61C923863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0" y="714"/>
              <a:ext cx="56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400" b="1"/>
            </a:p>
          </p:txBody>
        </p:sp>
      </p:grpSp>
      <p:sp>
        <p:nvSpPr>
          <p:cNvPr id="11" name="Rogner un rectangle à un seul coin 10">
            <a:extLst>
              <a:ext uri="{FF2B5EF4-FFF2-40B4-BE49-F238E27FC236}">
                <a16:creationId xmlns:a16="http://schemas.microsoft.com/office/drawing/2014/main" id="{D9DA3316-C6EB-4804-9F37-D29F5107F694}"/>
              </a:ext>
            </a:extLst>
          </p:cNvPr>
          <p:cNvSpPr/>
          <p:nvPr/>
        </p:nvSpPr>
        <p:spPr bwMode="auto">
          <a:xfrm flipH="1">
            <a:off x="591669" y="4155142"/>
            <a:ext cx="1065600" cy="701129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Non-obese </a:t>
            </a:r>
          </a:p>
          <a:p>
            <a:pPr algn="ctr">
              <a:defRPr/>
            </a:pPr>
            <a:r>
              <a:rPr lang="fr-CA" sz="1000" b="1" dirty="0">
                <a:solidFill>
                  <a:schemeClr val="tx1"/>
                </a:solidFill>
              </a:rPr>
              <a:t>(N=25)</a:t>
            </a:r>
          </a:p>
        </p:txBody>
      </p:sp>
      <p:sp>
        <p:nvSpPr>
          <p:cNvPr id="14" name="Rogner un rectangle à un seul coin 13">
            <a:extLst>
              <a:ext uri="{FF2B5EF4-FFF2-40B4-BE49-F238E27FC236}">
                <a16:creationId xmlns:a16="http://schemas.microsoft.com/office/drawing/2014/main" id="{85C7149F-844C-4162-94E9-8D6D8FF57718}"/>
              </a:ext>
            </a:extLst>
          </p:cNvPr>
          <p:cNvSpPr/>
          <p:nvPr/>
        </p:nvSpPr>
        <p:spPr bwMode="auto">
          <a:xfrm flipH="1">
            <a:off x="1694327" y="4155142"/>
            <a:ext cx="1065600" cy="701129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Obese with low levels of intra-abdominal fat (N=10)</a:t>
            </a:r>
          </a:p>
        </p:txBody>
      </p:sp>
      <p:sp>
        <p:nvSpPr>
          <p:cNvPr id="16" name="Rogner un rectangle à un seul coin 15">
            <a:extLst>
              <a:ext uri="{FF2B5EF4-FFF2-40B4-BE49-F238E27FC236}">
                <a16:creationId xmlns:a16="http://schemas.microsoft.com/office/drawing/2014/main" id="{43D0FE4C-4E0E-4003-8174-227765E5D819}"/>
              </a:ext>
            </a:extLst>
          </p:cNvPr>
          <p:cNvSpPr/>
          <p:nvPr/>
        </p:nvSpPr>
        <p:spPr bwMode="auto">
          <a:xfrm flipH="1">
            <a:off x="2796986" y="4155142"/>
            <a:ext cx="1066802" cy="701129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Obese with high levels of intra-abdominal fat (N=10)</a:t>
            </a:r>
          </a:p>
        </p:txBody>
      </p:sp>
      <p:sp>
        <p:nvSpPr>
          <p:cNvPr id="17" name="Rogner un rectangle à un seul coin 16">
            <a:extLst>
              <a:ext uri="{FF2B5EF4-FFF2-40B4-BE49-F238E27FC236}">
                <a16:creationId xmlns:a16="http://schemas.microsoft.com/office/drawing/2014/main" id="{D3D6673F-BD1A-493C-9FAF-971E0D479EB0}"/>
              </a:ext>
            </a:extLst>
          </p:cNvPr>
          <p:cNvSpPr/>
          <p:nvPr/>
        </p:nvSpPr>
        <p:spPr bwMode="auto">
          <a:xfrm flipH="1">
            <a:off x="5074022" y="4155142"/>
            <a:ext cx="1065600" cy="701129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Non-obese </a:t>
            </a:r>
          </a:p>
          <a:p>
            <a:pPr algn="ctr">
              <a:defRPr/>
            </a:pPr>
            <a:r>
              <a:rPr lang="fr-CA" sz="1000" b="1" dirty="0">
                <a:solidFill>
                  <a:schemeClr val="tx1"/>
                </a:solidFill>
              </a:rPr>
              <a:t>(N=25)</a:t>
            </a:r>
          </a:p>
        </p:txBody>
      </p:sp>
      <p:sp>
        <p:nvSpPr>
          <p:cNvPr id="18" name="Rogner un rectangle à un seul coin 17">
            <a:extLst>
              <a:ext uri="{FF2B5EF4-FFF2-40B4-BE49-F238E27FC236}">
                <a16:creationId xmlns:a16="http://schemas.microsoft.com/office/drawing/2014/main" id="{AEF3A9D8-C65A-42E9-9983-B23A6127A29E}"/>
              </a:ext>
            </a:extLst>
          </p:cNvPr>
          <p:cNvSpPr/>
          <p:nvPr/>
        </p:nvSpPr>
        <p:spPr bwMode="auto">
          <a:xfrm flipH="1">
            <a:off x="6176680" y="4155142"/>
            <a:ext cx="1065600" cy="701129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Obese with low levels of intra-abdominal fat (N=10)</a:t>
            </a:r>
          </a:p>
        </p:txBody>
      </p:sp>
      <p:sp>
        <p:nvSpPr>
          <p:cNvPr id="19" name="Rogner un rectangle à un seul coin 18">
            <a:extLst>
              <a:ext uri="{FF2B5EF4-FFF2-40B4-BE49-F238E27FC236}">
                <a16:creationId xmlns:a16="http://schemas.microsoft.com/office/drawing/2014/main" id="{638777E7-5384-4CCB-B871-0A7E8F57CC2C}"/>
              </a:ext>
            </a:extLst>
          </p:cNvPr>
          <p:cNvSpPr/>
          <p:nvPr/>
        </p:nvSpPr>
        <p:spPr bwMode="auto">
          <a:xfrm flipH="1">
            <a:off x="7279339" y="4155142"/>
            <a:ext cx="1066802" cy="701129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Obese with high levels of intra-abdominal fat (N=10)</a:t>
            </a:r>
          </a:p>
        </p:txBody>
      </p:sp>
      <p:sp>
        <p:nvSpPr>
          <p:cNvPr id="16408" name="Rectangle 37">
            <a:extLst>
              <a:ext uri="{FF2B5EF4-FFF2-40B4-BE49-F238E27FC236}">
                <a16:creationId xmlns:a16="http://schemas.microsoft.com/office/drawing/2014/main" id="{72602FD1-37A1-4380-8F89-AD8E0D6FA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7288" y="6337300"/>
            <a:ext cx="3943350" cy="355600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Després JP et al. Arteriosclerosis 1990; 10: 497·511</a:t>
            </a:r>
          </a:p>
        </p:txBody>
      </p:sp>
      <p:pic>
        <p:nvPicPr>
          <p:cNvPr id="16409" name="Image 20" descr="legende.png">
            <a:extLst>
              <a:ext uri="{FF2B5EF4-FFF2-40B4-BE49-F238E27FC236}">
                <a16:creationId xmlns:a16="http://schemas.microsoft.com/office/drawing/2014/main" id="{B5324D3F-E93C-43F9-B11F-D3E3DC344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4964113"/>
            <a:ext cx="3992562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0" name="ZoneTexte 21">
            <a:extLst>
              <a:ext uri="{FF2B5EF4-FFF2-40B4-BE49-F238E27FC236}">
                <a16:creationId xmlns:a16="http://schemas.microsoft.com/office/drawing/2014/main" id="{DC81088B-CE52-4800-BC40-F552E5FEB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988" y="4992688"/>
            <a:ext cx="78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 i="1">
                <a:solidFill>
                  <a:srgbClr val="C00000"/>
                </a:solidFill>
              </a:rPr>
              <a:t>Legend</a:t>
            </a:r>
          </a:p>
        </p:txBody>
      </p:sp>
      <p:sp>
        <p:nvSpPr>
          <p:cNvPr id="16411" name="ZoneTexte 22">
            <a:extLst>
              <a:ext uri="{FF2B5EF4-FFF2-40B4-BE49-F238E27FC236}">
                <a16:creationId xmlns:a16="http://schemas.microsoft.com/office/drawing/2014/main" id="{1D36A934-095E-4879-8279-8E59A5E33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5334000"/>
            <a:ext cx="3741738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1400" b="1"/>
              <a:t>*</a:t>
            </a:r>
            <a:r>
              <a:rPr lang="en-US" altLang="fr-FR" sz="1200" b="1"/>
              <a:t>   Significantly different from non-obese women</a:t>
            </a:r>
          </a:p>
          <a:p>
            <a:pPr eaLnBrk="1" hangingPunct="1"/>
            <a:r>
              <a:rPr lang="en-US" altLang="fr-FR" sz="1200" b="1"/>
              <a:t>†  Significantly different from obese women with</a:t>
            </a:r>
          </a:p>
          <a:p>
            <a:pPr eaLnBrk="1" hangingPunct="1"/>
            <a:r>
              <a:rPr lang="en-US" altLang="fr-FR" sz="1200" b="1"/>
              <a:t>    low levels of intra-abdominal fat, p&lt;0.05</a:t>
            </a:r>
            <a:endParaRPr lang="fr-CA" altLang="fr-FR" sz="1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6805</TotalTime>
  <Words>131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TRIGLYCERIDE AND HDL CHOLESTEROL LEVELS IN NON-OBESE WOMEN AND IN OBESE WOMEN WITH LOW OR HIGH LEVELS OF INTRA-ABDOMINAL ADIPOSE TISSUE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2022-11-30T16:42:29Z</dcterms:modified>
</cp:coreProperties>
</file>