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27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F9E"/>
    <a:srgbClr val="0066CC"/>
    <a:srgbClr val="CCECFF"/>
    <a:srgbClr val="0000FF"/>
    <a:srgbClr val="0066FF"/>
    <a:srgbClr val="3399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8D00B9D9-D30D-4067-A5B2-600F49FA86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AB8340FA-CB6F-4325-B55F-4E3BAA9C540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C087A07F-7D5F-4476-9D57-FD0713DBB20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9569583D-C183-4258-B50D-0B66DFD5881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E99FFF-D8C5-47D5-A17A-EF8BE809467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926BE91D-DD9F-4F61-80C4-DA03C3A2E2C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4EC0D056-66D6-4FAF-B65B-AB297A86E0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AC6B84D4-0017-44D9-A4E1-9FF704BA6BA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8DE8E31B-28CF-4942-A7D5-B74077110A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3989F4FA-999D-4898-AECA-F54B6FD63C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FA06F237-AAA5-4BD3-B614-E4DB646349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17EE92-B2FD-4E18-8D6B-5B86BAEE58C4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ED99F212-89E4-4E4F-8104-79B54A672F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C90430C4-E80F-4ABC-8953-5FD7F4FE708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A47710-F1F9-4236-92B8-43F4E6559C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79D50D-A9D2-470F-B1DC-B49698D478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01A8F9B-87E3-4B65-A38C-7C1B55BE52D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3F00633B-868F-4300-9E55-295A27387A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3216080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01263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432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256386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57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90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9333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6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511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031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0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2680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6689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>
            <a:extLst>
              <a:ext uri="{FF2B5EF4-FFF2-40B4-BE49-F238E27FC236}">
                <a16:creationId xmlns:a16="http://schemas.microsoft.com/office/drawing/2014/main" id="{A4F250DA-4265-44DE-9549-6FE1C109D9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4">
            <a:extLst>
              <a:ext uri="{FF2B5EF4-FFF2-40B4-BE49-F238E27FC236}">
                <a16:creationId xmlns:a16="http://schemas.microsoft.com/office/drawing/2014/main" id="{F5ED99A7-7DB2-48C5-8FDC-282D0AAAEA0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D1344C49-D946-4EEA-898A-FE47D65586B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3BE7ABC7-B1F1-476C-8DC3-545F59073F3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F4C77E0A-8EA7-44ED-A07B-C578ED1BCC2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15994C7B-37C0-499B-8A80-CA56C0229C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4104" name="Rectangle 11">
            <a:extLst>
              <a:ext uri="{FF2B5EF4-FFF2-40B4-BE49-F238E27FC236}">
                <a16:creationId xmlns:a16="http://schemas.microsoft.com/office/drawing/2014/main" id="{8910C0EB-C389-4F26-BD87-E4EC999C3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4105" name="Picture 18">
            <a:extLst>
              <a:ext uri="{FF2B5EF4-FFF2-40B4-BE49-F238E27FC236}">
                <a16:creationId xmlns:a16="http://schemas.microsoft.com/office/drawing/2014/main" id="{E375828B-98A0-4BE4-8916-CF0093F3A8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Rectangle 20">
            <a:extLst>
              <a:ext uri="{FF2B5EF4-FFF2-40B4-BE49-F238E27FC236}">
                <a16:creationId xmlns:a16="http://schemas.microsoft.com/office/drawing/2014/main" id="{BA22A66D-84AD-40FA-9F37-AAC89F3E7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 33" descr="23-Atherogenic_Dyslipide_fig2-FILM_fond.png">
            <a:extLst>
              <a:ext uri="{FF2B5EF4-FFF2-40B4-BE49-F238E27FC236}">
                <a16:creationId xmlns:a16="http://schemas.microsoft.com/office/drawing/2014/main" id="{4C72235E-C7BF-464C-8A08-89D8FE8FB5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27000"/>
            <a:ext cx="91424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Arc 37">
            <a:extLst>
              <a:ext uri="{FF2B5EF4-FFF2-40B4-BE49-F238E27FC236}">
                <a16:creationId xmlns:a16="http://schemas.microsoft.com/office/drawing/2014/main" id="{C64BE2B3-90A4-4046-9481-6B80EE29D3DB}"/>
              </a:ext>
            </a:extLst>
          </p:cNvPr>
          <p:cNvSpPr/>
          <p:nvPr/>
        </p:nvSpPr>
        <p:spPr>
          <a:xfrm rot="2829907" flipV="1">
            <a:off x="5826125" y="1684338"/>
            <a:ext cx="2305050" cy="3200400"/>
          </a:xfrm>
          <a:prstGeom prst="arc">
            <a:avLst>
              <a:gd name="adj1" fmla="val 16827029"/>
              <a:gd name="adj2" fmla="val 5220359"/>
            </a:avLst>
          </a:prstGeom>
          <a:ln w="5397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DFAA9F98-F993-473B-A5DC-CFEEDA5047AE}"/>
              </a:ext>
            </a:extLst>
          </p:cNvPr>
          <p:cNvSpPr/>
          <p:nvPr/>
        </p:nvSpPr>
        <p:spPr>
          <a:xfrm rot="1760931" flipH="1">
            <a:off x="3479800" y="2287588"/>
            <a:ext cx="4537075" cy="2914650"/>
          </a:xfrm>
          <a:prstGeom prst="arc">
            <a:avLst>
              <a:gd name="adj1" fmla="val 21218621"/>
              <a:gd name="adj2" fmla="val 4834237"/>
            </a:avLst>
          </a:prstGeom>
          <a:ln w="5397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pic>
        <p:nvPicPr>
          <p:cNvPr id="10245" name="Image 39" descr="legende.png">
            <a:extLst>
              <a:ext uri="{FF2B5EF4-FFF2-40B4-BE49-F238E27FC236}">
                <a16:creationId xmlns:a16="http://schemas.microsoft.com/office/drawing/2014/main" id="{B23EA929-19AE-4327-BF6D-E130A38BAD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300" y="6121400"/>
            <a:ext cx="2047875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itre 1">
            <a:extLst>
              <a:ext uri="{FF2B5EF4-FFF2-40B4-BE49-F238E27FC236}">
                <a16:creationId xmlns:a16="http://schemas.microsoft.com/office/drawing/2014/main" id="{6FD010C4-499B-414B-9DC9-EF7A713EC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00050"/>
          </a:xfrm>
        </p:spPr>
        <p:txBody>
          <a:bodyPr/>
          <a:lstStyle/>
          <a:p>
            <a:r>
              <a:rPr lang="fr-CA" altLang="fr-FR" sz="2000">
                <a:solidFill>
                  <a:schemeClr val="tx1"/>
                </a:solidFill>
              </a:rPr>
              <a:t>TRIGLYCERIDE TRANSPORT AND METABOLISM</a:t>
            </a: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10247" name="ZoneTexte 4">
            <a:extLst>
              <a:ext uri="{FF2B5EF4-FFF2-40B4-BE49-F238E27FC236}">
                <a16:creationId xmlns:a16="http://schemas.microsoft.com/office/drawing/2014/main" id="{2B9E2F93-B73F-498F-8E37-F76D28E2D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684338"/>
            <a:ext cx="119697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</a:pPr>
            <a:r>
              <a:rPr lang="fr-CA" altLang="fr-FR" b="1" i="1"/>
              <a:t>Intestinal</a:t>
            </a:r>
          </a:p>
          <a:p>
            <a:pPr algn="ctr" eaLnBrk="1" hangingPunct="1">
              <a:lnSpc>
                <a:spcPts val="2000"/>
              </a:lnSpc>
            </a:pPr>
            <a:r>
              <a:rPr lang="fr-CA" altLang="fr-FR" b="1" i="1"/>
              <a:t>lumen</a:t>
            </a:r>
          </a:p>
        </p:txBody>
      </p:sp>
      <p:sp>
        <p:nvSpPr>
          <p:cNvPr id="10248" name="ZoneTexte 5">
            <a:extLst>
              <a:ext uri="{FF2B5EF4-FFF2-40B4-BE49-F238E27FC236}">
                <a16:creationId xmlns:a16="http://schemas.microsoft.com/office/drawing/2014/main" id="{C3210EC4-1467-48BB-B2E2-FA61B02E0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5650" y="5673725"/>
            <a:ext cx="143827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</a:pPr>
            <a:r>
              <a:rPr lang="fr-CA" altLang="fr-FR" sz="1600" b="1"/>
              <a:t>Chylomicron</a:t>
            </a:r>
          </a:p>
        </p:txBody>
      </p:sp>
      <p:sp>
        <p:nvSpPr>
          <p:cNvPr id="10249" name="ZoneTexte 6">
            <a:extLst>
              <a:ext uri="{FF2B5EF4-FFF2-40B4-BE49-F238E27FC236}">
                <a16:creationId xmlns:a16="http://schemas.microsoft.com/office/drawing/2014/main" id="{9E0310EE-E04E-4C91-A5F1-1FADDC91B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2527300"/>
            <a:ext cx="717550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</a:pPr>
            <a:r>
              <a:rPr lang="fr-CA" altLang="fr-FR" sz="1600" b="1"/>
              <a:t>VLDL</a:t>
            </a:r>
          </a:p>
        </p:txBody>
      </p:sp>
      <p:sp>
        <p:nvSpPr>
          <p:cNvPr id="10250" name="ZoneTexte 7">
            <a:extLst>
              <a:ext uri="{FF2B5EF4-FFF2-40B4-BE49-F238E27FC236}">
                <a16:creationId xmlns:a16="http://schemas.microsoft.com/office/drawing/2014/main" id="{70045FC2-469B-42FA-8C06-419DD8803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4513" y="1711325"/>
            <a:ext cx="1289050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</a:pPr>
            <a:r>
              <a:rPr lang="fr-CA" altLang="fr-FR" sz="1600" b="1"/>
              <a:t>Acetyl-CoA</a:t>
            </a:r>
          </a:p>
        </p:txBody>
      </p:sp>
      <p:sp>
        <p:nvSpPr>
          <p:cNvPr id="10251" name="ZoneTexte 8">
            <a:extLst>
              <a:ext uri="{FF2B5EF4-FFF2-40B4-BE49-F238E27FC236}">
                <a16:creationId xmlns:a16="http://schemas.microsoft.com/office/drawing/2014/main" id="{B4B9867E-C8E9-4FB3-A6AB-1F4A966B0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1975" y="2151063"/>
            <a:ext cx="1257300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</a:pPr>
            <a:r>
              <a:rPr lang="fr-CA" altLang="fr-FR" sz="1600" b="1"/>
              <a:t>Fatty acids</a:t>
            </a:r>
          </a:p>
        </p:txBody>
      </p:sp>
      <p:sp>
        <p:nvSpPr>
          <p:cNvPr id="10252" name="ZoneTexte 9">
            <a:extLst>
              <a:ext uri="{FF2B5EF4-FFF2-40B4-BE49-F238E27FC236}">
                <a16:creationId xmlns:a16="http://schemas.microsoft.com/office/drawing/2014/main" id="{3611376E-8A46-4CFB-8889-A4BB08A2B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2590800"/>
            <a:ext cx="145097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</a:pPr>
            <a:r>
              <a:rPr lang="fr-CA" altLang="fr-FR" sz="1600" b="1"/>
              <a:t>Triglycerides</a:t>
            </a:r>
          </a:p>
        </p:txBody>
      </p:sp>
      <p:sp>
        <p:nvSpPr>
          <p:cNvPr id="10253" name="ZoneTexte 10">
            <a:extLst>
              <a:ext uri="{FF2B5EF4-FFF2-40B4-BE49-F238E27FC236}">
                <a16:creationId xmlns:a16="http://schemas.microsoft.com/office/drawing/2014/main" id="{718624AC-38DD-4C56-811A-71DBE4353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838" y="5181600"/>
            <a:ext cx="1131887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</a:pPr>
            <a:r>
              <a:rPr lang="fr-CA" altLang="fr-FR" sz="1600" b="1"/>
              <a:t>Oxidation</a:t>
            </a:r>
          </a:p>
        </p:txBody>
      </p:sp>
      <p:sp>
        <p:nvSpPr>
          <p:cNvPr id="10254" name="ZoneTexte 11">
            <a:extLst>
              <a:ext uri="{FF2B5EF4-FFF2-40B4-BE49-F238E27FC236}">
                <a16:creationId xmlns:a16="http://schemas.microsoft.com/office/drawing/2014/main" id="{06E74317-7F05-4582-AC25-4DF283D86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8" y="2393950"/>
            <a:ext cx="117951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/>
              <a:t>Dietary</a:t>
            </a:r>
          </a:p>
          <a:p>
            <a:pPr eaLnBrk="1" hangingPunct="1"/>
            <a:r>
              <a:rPr lang="fr-CA" altLang="fr-FR" sz="1300" b="1"/>
              <a:t>triglycerides</a:t>
            </a:r>
          </a:p>
        </p:txBody>
      </p:sp>
      <p:sp>
        <p:nvSpPr>
          <p:cNvPr id="10255" name="ZoneTexte 12">
            <a:extLst>
              <a:ext uri="{FF2B5EF4-FFF2-40B4-BE49-F238E27FC236}">
                <a16:creationId xmlns:a16="http://schemas.microsoft.com/office/drawing/2014/main" id="{C6C64D07-FF3F-41EB-9F19-26970BA0A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3163888"/>
            <a:ext cx="1060450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/>
              <a:t>Fatty acids</a:t>
            </a:r>
          </a:p>
        </p:txBody>
      </p:sp>
      <p:sp>
        <p:nvSpPr>
          <p:cNvPr id="10256" name="ZoneTexte 13">
            <a:extLst>
              <a:ext uri="{FF2B5EF4-FFF2-40B4-BE49-F238E27FC236}">
                <a16:creationId xmlns:a16="http://schemas.microsoft.com/office/drawing/2014/main" id="{28020FB7-7E40-4AE7-821D-28C91D135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3190875"/>
            <a:ext cx="1289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400" b="1"/>
              <a:t>Triglycerides</a:t>
            </a:r>
          </a:p>
        </p:txBody>
      </p:sp>
      <p:sp>
        <p:nvSpPr>
          <p:cNvPr id="10257" name="ZoneTexte 14">
            <a:extLst>
              <a:ext uri="{FF2B5EF4-FFF2-40B4-BE49-F238E27FC236}">
                <a16:creationId xmlns:a16="http://schemas.microsoft.com/office/drawing/2014/main" id="{6D257F27-226A-40AC-B9EC-6222E43A2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0" y="4338638"/>
            <a:ext cx="1449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Triglycerides</a:t>
            </a:r>
          </a:p>
        </p:txBody>
      </p:sp>
      <p:sp>
        <p:nvSpPr>
          <p:cNvPr id="10258" name="ZoneTexte 15">
            <a:extLst>
              <a:ext uri="{FF2B5EF4-FFF2-40B4-BE49-F238E27FC236}">
                <a16:creationId xmlns:a16="http://schemas.microsoft.com/office/drawing/2014/main" id="{A58D5F6F-F652-4E68-9179-A5BC3F88F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1863" y="4741863"/>
            <a:ext cx="1257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Fatty acids</a:t>
            </a:r>
          </a:p>
        </p:txBody>
      </p:sp>
      <p:sp>
        <p:nvSpPr>
          <p:cNvPr id="10259" name="ZoneTexte 16">
            <a:extLst>
              <a:ext uri="{FF2B5EF4-FFF2-40B4-BE49-F238E27FC236}">
                <a16:creationId xmlns:a16="http://schemas.microsoft.com/office/drawing/2014/main" id="{7D4523E7-59FD-4DBC-B461-0D160BDAC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5550" y="3925888"/>
            <a:ext cx="1058863" cy="293687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/>
              <a:t>Fatty acids</a:t>
            </a:r>
          </a:p>
        </p:txBody>
      </p:sp>
      <p:sp>
        <p:nvSpPr>
          <p:cNvPr id="19" name="Rogner un rectangle à un seul coin 18">
            <a:extLst>
              <a:ext uri="{FF2B5EF4-FFF2-40B4-BE49-F238E27FC236}">
                <a16:creationId xmlns:a16="http://schemas.microsoft.com/office/drawing/2014/main" id="{1C1C41BC-B92B-43B7-853F-869BB7F62AF7}"/>
              </a:ext>
            </a:extLst>
          </p:cNvPr>
          <p:cNvSpPr/>
          <p:nvPr/>
        </p:nvSpPr>
        <p:spPr bwMode="auto">
          <a:xfrm flipH="1">
            <a:off x="3630613" y="4686300"/>
            <a:ext cx="654050" cy="288925"/>
          </a:xfrm>
          <a:prstGeom prst="snip1Rect">
            <a:avLst>
              <a:gd name="adj" fmla="val 9087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1400" b="1" dirty="0"/>
              <a:t>LPL</a:t>
            </a:r>
          </a:p>
        </p:txBody>
      </p:sp>
      <p:sp>
        <p:nvSpPr>
          <p:cNvPr id="21" name="Rogner un rectangle à un seul coin 20">
            <a:extLst>
              <a:ext uri="{FF2B5EF4-FFF2-40B4-BE49-F238E27FC236}">
                <a16:creationId xmlns:a16="http://schemas.microsoft.com/office/drawing/2014/main" id="{592A6EEC-F4F9-4FB7-B8C4-C5FC4BB58BE2}"/>
              </a:ext>
            </a:extLst>
          </p:cNvPr>
          <p:cNvSpPr/>
          <p:nvPr/>
        </p:nvSpPr>
        <p:spPr bwMode="auto">
          <a:xfrm flipH="1">
            <a:off x="7664450" y="3575050"/>
            <a:ext cx="1058863" cy="288925"/>
          </a:xfrm>
          <a:prstGeom prst="snip1Rect">
            <a:avLst>
              <a:gd name="adj" fmla="val 9087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1400" b="1" dirty="0" err="1"/>
              <a:t>Albumin</a:t>
            </a:r>
            <a:endParaRPr lang="fr-CA" sz="1400" b="1" dirty="0"/>
          </a:p>
        </p:txBody>
      </p:sp>
      <p:grpSp>
        <p:nvGrpSpPr>
          <p:cNvPr id="10262" name="Groupe 23">
            <a:extLst>
              <a:ext uri="{FF2B5EF4-FFF2-40B4-BE49-F238E27FC236}">
                <a16:creationId xmlns:a16="http://schemas.microsoft.com/office/drawing/2014/main" id="{0881EA6D-C4E8-4A0D-ADA1-7A5621ED3740}"/>
              </a:ext>
            </a:extLst>
          </p:cNvPr>
          <p:cNvGrpSpPr>
            <a:grpSpLocks/>
          </p:cNvGrpSpPr>
          <p:nvPr/>
        </p:nvGrpSpPr>
        <p:grpSpPr bwMode="auto">
          <a:xfrm>
            <a:off x="2125663" y="2482850"/>
            <a:ext cx="1298575" cy="358775"/>
            <a:chOff x="2126441" y="2366683"/>
            <a:chExt cx="1298078" cy="358588"/>
          </a:xfrm>
        </p:grpSpPr>
        <p:sp>
          <p:nvSpPr>
            <p:cNvPr id="22" name="Cube 21">
              <a:extLst>
                <a:ext uri="{FF2B5EF4-FFF2-40B4-BE49-F238E27FC236}">
                  <a16:creationId xmlns:a16="http://schemas.microsoft.com/office/drawing/2014/main" id="{F11ADACA-13B6-45BB-A613-5BB83E237A32}"/>
                </a:ext>
              </a:extLst>
            </p:cNvPr>
            <p:cNvSpPr/>
            <p:nvPr/>
          </p:nvSpPr>
          <p:spPr>
            <a:xfrm>
              <a:off x="2134375" y="2366683"/>
              <a:ext cx="1290144" cy="358588"/>
            </a:xfrm>
            <a:prstGeom prst="cube">
              <a:avLst>
                <a:gd name="adj" fmla="val 0"/>
              </a:avLst>
            </a:prstGeom>
            <a:solidFill>
              <a:schemeClr val="bg1"/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sz="1400" b="1" dirty="0" err="1">
                  <a:solidFill>
                    <a:schemeClr val="tx1"/>
                  </a:solidFill>
                </a:rPr>
                <a:t>Enterocyte</a:t>
              </a:r>
              <a:endParaRPr lang="fr-CA" sz="1400" b="1" dirty="0">
                <a:solidFill>
                  <a:schemeClr val="tx1"/>
                </a:solidFill>
              </a:endParaRPr>
            </a:p>
          </p:txBody>
        </p:sp>
        <p:pic>
          <p:nvPicPr>
            <p:cNvPr id="10286" name="Image 22" descr="triangle.png">
              <a:extLst>
                <a:ext uri="{FF2B5EF4-FFF2-40B4-BE49-F238E27FC236}">
                  <a16:creationId xmlns:a16="http://schemas.microsoft.com/office/drawing/2014/main" id="{FEB8D55D-DECF-4F26-9E3F-109DCB5EF2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100000">
              <a:off x="2126441" y="2404831"/>
              <a:ext cx="168766" cy="82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63" name="Groupe 24">
            <a:extLst>
              <a:ext uri="{FF2B5EF4-FFF2-40B4-BE49-F238E27FC236}">
                <a16:creationId xmlns:a16="http://schemas.microsoft.com/office/drawing/2014/main" id="{DD8FB774-AA4E-4828-B9DC-A4132FB68482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3621088"/>
            <a:ext cx="1149350" cy="404812"/>
            <a:chOff x="2133603" y="2331700"/>
            <a:chExt cx="1290916" cy="393572"/>
          </a:xfrm>
        </p:grpSpPr>
        <p:sp>
          <p:nvSpPr>
            <p:cNvPr id="26" name="Cube 25">
              <a:extLst>
                <a:ext uri="{FF2B5EF4-FFF2-40B4-BE49-F238E27FC236}">
                  <a16:creationId xmlns:a16="http://schemas.microsoft.com/office/drawing/2014/main" id="{0E3203E4-BB05-4901-BD5E-3443E0971C3B}"/>
                </a:ext>
              </a:extLst>
            </p:cNvPr>
            <p:cNvSpPr/>
            <p:nvPr/>
          </p:nvSpPr>
          <p:spPr>
            <a:xfrm>
              <a:off x="2133603" y="2331700"/>
              <a:ext cx="1290916" cy="393572"/>
            </a:xfrm>
            <a:prstGeom prst="cube">
              <a:avLst>
                <a:gd name="adj" fmla="val 0"/>
              </a:avLst>
            </a:prstGeom>
            <a:solidFill>
              <a:schemeClr val="bg1"/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ts val="1400"/>
                </a:lnSpc>
                <a:defRPr/>
              </a:pPr>
              <a:r>
                <a:rPr lang="fr-CA" sz="1300" b="1" dirty="0">
                  <a:solidFill>
                    <a:schemeClr val="tx1"/>
                  </a:solidFill>
                </a:rPr>
                <a:t>Adipose tissue</a:t>
              </a:r>
            </a:p>
          </p:txBody>
        </p:sp>
        <p:pic>
          <p:nvPicPr>
            <p:cNvPr id="10284" name="Image 26" descr="triangle.png">
              <a:extLst>
                <a:ext uri="{FF2B5EF4-FFF2-40B4-BE49-F238E27FC236}">
                  <a16:creationId xmlns:a16="http://schemas.microsoft.com/office/drawing/2014/main" id="{2E701C9A-6908-4E1A-8B8B-00C7EC58B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100000">
              <a:off x="2137615" y="2361097"/>
              <a:ext cx="168765" cy="82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64" name="Groupe 27">
            <a:extLst>
              <a:ext uri="{FF2B5EF4-FFF2-40B4-BE49-F238E27FC236}">
                <a16:creationId xmlns:a16="http://schemas.microsoft.com/office/drawing/2014/main" id="{77FF4603-3982-40E0-9DA6-D508189759AB}"/>
              </a:ext>
            </a:extLst>
          </p:cNvPr>
          <p:cNvGrpSpPr>
            <a:grpSpLocks/>
          </p:cNvGrpSpPr>
          <p:nvPr/>
        </p:nvGrpSpPr>
        <p:grpSpPr bwMode="auto">
          <a:xfrm>
            <a:off x="5434013" y="6176963"/>
            <a:ext cx="1163637" cy="358775"/>
            <a:chOff x="2127469" y="2366683"/>
            <a:chExt cx="1297050" cy="358588"/>
          </a:xfrm>
        </p:grpSpPr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D9980400-8A29-4EFE-8ACF-866482AB7AE3}"/>
                </a:ext>
              </a:extLst>
            </p:cNvPr>
            <p:cNvSpPr/>
            <p:nvPr/>
          </p:nvSpPr>
          <p:spPr>
            <a:xfrm>
              <a:off x="2132777" y="2366683"/>
              <a:ext cx="1291742" cy="358588"/>
            </a:xfrm>
            <a:prstGeom prst="cube">
              <a:avLst>
                <a:gd name="adj" fmla="val 0"/>
              </a:avLst>
            </a:prstGeom>
            <a:solidFill>
              <a:schemeClr val="bg1"/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sz="1400" b="1" dirty="0">
                  <a:solidFill>
                    <a:schemeClr val="tx1"/>
                  </a:solidFill>
                </a:rPr>
                <a:t>Muscle</a:t>
              </a:r>
            </a:p>
          </p:txBody>
        </p:sp>
        <p:pic>
          <p:nvPicPr>
            <p:cNvPr id="10282" name="Image 29" descr="triangle.png">
              <a:extLst>
                <a:ext uri="{FF2B5EF4-FFF2-40B4-BE49-F238E27FC236}">
                  <a16:creationId xmlns:a16="http://schemas.microsoft.com/office/drawing/2014/main" id="{E013DF8D-34F2-4EEE-A410-F073E0B07E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100000">
              <a:off x="2127469" y="2404831"/>
              <a:ext cx="168766" cy="82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65" name="Groupe 30">
            <a:extLst>
              <a:ext uri="{FF2B5EF4-FFF2-40B4-BE49-F238E27FC236}">
                <a16:creationId xmlns:a16="http://schemas.microsoft.com/office/drawing/2014/main" id="{8E32D244-64F4-4B78-A9E9-AEAC83ABEB86}"/>
              </a:ext>
            </a:extLst>
          </p:cNvPr>
          <p:cNvGrpSpPr>
            <a:grpSpLocks/>
          </p:cNvGrpSpPr>
          <p:nvPr/>
        </p:nvGrpSpPr>
        <p:grpSpPr bwMode="auto">
          <a:xfrm>
            <a:off x="6913563" y="1263650"/>
            <a:ext cx="1163637" cy="358775"/>
            <a:chOff x="2127469" y="2366683"/>
            <a:chExt cx="1297050" cy="358588"/>
          </a:xfrm>
        </p:grpSpPr>
        <p:sp>
          <p:nvSpPr>
            <p:cNvPr id="32" name="Cube 31">
              <a:extLst>
                <a:ext uri="{FF2B5EF4-FFF2-40B4-BE49-F238E27FC236}">
                  <a16:creationId xmlns:a16="http://schemas.microsoft.com/office/drawing/2014/main" id="{FBB66799-D814-4866-A1C9-AD4C00145DF4}"/>
                </a:ext>
              </a:extLst>
            </p:cNvPr>
            <p:cNvSpPr/>
            <p:nvPr/>
          </p:nvSpPr>
          <p:spPr>
            <a:xfrm>
              <a:off x="2132777" y="2366683"/>
              <a:ext cx="1291742" cy="358588"/>
            </a:xfrm>
            <a:prstGeom prst="cube">
              <a:avLst>
                <a:gd name="adj" fmla="val 0"/>
              </a:avLst>
            </a:prstGeom>
            <a:solidFill>
              <a:schemeClr val="bg1"/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sz="1400" b="1" dirty="0" err="1">
                  <a:solidFill>
                    <a:schemeClr val="tx1"/>
                  </a:solidFill>
                </a:rPr>
                <a:t>Liver</a:t>
              </a:r>
              <a:endParaRPr lang="fr-CA" sz="1400" b="1" dirty="0">
                <a:solidFill>
                  <a:schemeClr val="tx1"/>
                </a:solidFill>
              </a:endParaRPr>
            </a:p>
          </p:txBody>
        </p:sp>
        <p:pic>
          <p:nvPicPr>
            <p:cNvPr id="10280" name="Image 32" descr="triangle.png">
              <a:extLst>
                <a:ext uri="{FF2B5EF4-FFF2-40B4-BE49-F238E27FC236}">
                  <a16:creationId xmlns:a16="http://schemas.microsoft.com/office/drawing/2014/main" id="{1EFB0DB3-9D31-4453-9A6B-2415B0AF05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100000">
              <a:off x="2127469" y="2404831"/>
              <a:ext cx="168766" cy="82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66" name="ZoneTexte 35">
            <a:extLst>
              <a:ext uri="{FF2B5EF4-FFF2-40B4-BE49-F238E27FC236}">
                <a16:creationId xmlns:a16="http://schemas.microsoft.com/office/drawing/2014/main" id="{498112F4-A76D-4B28-8575-B9904E0A2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6159500"/>
            <a:ext cx="78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 i="1">
                <a:solidFill>
                  <a:srgbClr val="C00000"/>
                </a:solidFill>
              </a:rPr>
              <a:t>Legend</a:t>
            </a:r>
          </a:p>
        </p:txBody>
      </p:sp>
      <p:sp>
        <p:nvSpPr>
          <p:cNvPr id="10267" name="ZoneTexte 36">
            <a:extLst>
              <a:ext uri="{FF2B5EF4-FFF2-40B4-BE49-F238E27FC236}">
                <a16:creationId xmlns:a16="http://schemas.microsoft.com/office/drawing/2014/main" id="{8153D1B8-7309-40DF-A5E4-E30ECDA10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3888" y="6437313"/>
            <a:ext cx="1844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LPL=lipoprotein lipase</a:t>
            </a:r>
          </a:p>
        </p:txBody>
      </p:sp>
      <p:sp>
        <p:nvSpPr>
          <p:cNvPr id="36" name="Arc 35">
            <a:extLst>
              <a:ext uri="{FF2B5EF4-FFF2-40B4-BE49-F238E27FC236}">
                <a16:creationId xmlns:a16="http://schemas.microsoft.com/office/drawing/2014/main" id="{C32B2AA1-E92E-4A09-92E2-A3832EB729F4}"/>
              </a:ext>
            </a:extLst>
          </p:cNvPr>
          <p:cNvSpPr/>
          <p:nvPr/>
        </p:nvSpPr>
        <p:spPr>
          <a:xfrm rot="15889669" flipH="1">
            <a:off x="3483768" y="4025107"/>
            <a:ext cx="1217613" cy="1555750"/>
          </a:xfrm>
          <a:prstGeom prst="arc">
            <a:avLst>
              <a:gd name="adj1" fmla="val 18462822"/>
              <a:gd name="adj2" fmla="val 4039027"/>
            </a:avLst>
          </a:prstGeom>
          <a:ln w="5397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348C42D0-A79C-422A-839C-DD69BA587985}"/>
              </a:ext>
            </a:extLst>
          </p:cNvPr>
          <p:cNvSpPr/>
          <p:nvPr/>
        </p:nvSpPr>
        <p:spPr>
          <a:xfrm rot="2829907">
            <a:off x="6150769" y="2409031"/>
            <a:ext cx="1854200" cy="3443288"/>
          </a:xfrm>
          <a:prstGeom prst="arc">
            <a:avLst>
              <a:gd name="adj1" fmla="val 19428478"/>
              <a:gd name="adj2" fmla="val 5220359"/>
            </a:avLst>
          </a:prstGeom>
          <a:ln w="5397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85AC4FA6-3378-412C-9DA4-A96D31D28C01}"/>
              </a:ext>
            </a:extLst>
          </p:cNvPr>
          <p:cNvCxnSpPr/>
          <p:nvPr/>
        </p:nvCxnSpPr>
        <p:spPr>
          <a:xfrm>
            <a:off x="1693863" y="3316288"/>
            <a:ext cx="250825" cy="9525"/>
          </a:xfrm>
          <a:prstGeom prst="straightConnector1">
            <a:avLst/>
          </a:prstGeom>
          <a:ln w="57150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0624DD5F-4CBE-4EA5-9261-A98F1212CFEC}"/>
              </a:ext>
            </a:extLst>
          </p:cNvPr>
          <p:cNvCxnSpPr/>
          <p:nvPr/>
        </p:nvCxnSpPr>
        <p:spPr>
          <a:xfrm rot="5400000">
            <a:off x="699294" y="3004344"/>
            <a:ext cx="250825" cy="7937"/>
          </a:xfrm>
          <a:prstGeom prst="straightConnector1">
            <a:avLst/>
          </a:prstGeom>
          <a:ln w="57150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2" name="Image 22" descr="triangle.png">
            <a:extLst>
              <a:ext uri="{FF2B5EF4-FFF2-40B4-BE49-F238E27FC236}">
                <a16:creationId xmlns:a16="http://schemas.microsoft.com/office/drawing/2014/main" id="{1C96413E-5463-4EDD-8B4E-0A61E15A09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363" y="4627563"/>
            <a:ext cx="288925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3" name="Image 22" descr="triangle.png">
            <a:extLst>
              <a:ext uri="{FF2B5EF4-FFF2-40B4-BE49-F238E27FC236}">
                <a16:creationId xmlns:a16="http://schemas.microsoft.com/office/drawing/2014/main" id="{116921FB-2C75-4B91-8E50-DD5D0F22B0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363" y="5094288"/>
            <a:ext cx="288925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4" name="Image 22" descr="triangle.png">
            <a:extLst>
              <a:ext uri="{FF2B5EF4-FFF2-40B4-BE49-F238E27FC236}">
                <a16:creationId xmlns:a16="http://schemas.microsoft.com/office/drawing/2014/main" id="{18EB6087-D528-4283-96C2-540E95C07D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2073275"/>
            <a:ext cx="287337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5" name="Image 22" descr="triangle.png">
            <a:extLst>
              <a:ext uri="{FF2B5EF4-FFF2-40B4-BE49-F238E27FC236}">
                <a16:creationId xmlns:a16="http://schemas.microsoft.com/office/drawing/2014/main" id="{F656077F-352D-435C-9893-2B34CFAA13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2520950"/>
            <a:ext cx="288925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9E5E79C3-D3AC-4FFF-A8FC-587D9E499918}"/>
              </a:ext>
            </a:extLst>
          </p:cNvPr>
          <p:cNvCxnSpPr/>
          <p:nvPr/>
        </p:nvCxnSpPr>
        <p:spPr>
          <a:xfrm rot="5400000">
            <a:off x="2720182" y="3867944"/>
            <a:ext cx="18891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7" name="Image 54" descr="vldl.png">
            <a:extLst>
              <a:ext uri="{FF2B5EF4-FFF2-40B4-BE49-F238E27FC236}">
                <a16:creationId xmlns:a16="http://schemas.microsoft.com/office/drawing/2014/main" id="{5E7DBFD8-56C3-4D16-8821-627CD0CF7C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725" y="1460500"/>
            <a:ext cx="1096963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Arc 45">
            <a:extLst>
              <a:ext uri="{FF2B5EF4-FFF2-40B4-BE49-F238E27FC236}">
                <a16:creationId xmlns:a16="http://schemas.microsoft.com/office/drawing/2014/main" id="{91E3C5C1-2A41-4D73-940A-67C2C75A77FB}"/>
              </a:ext>
            </a:extLst>
          </p:cNvPr>
          <p:cNvSpPr/>
          <p:nvPr/>
        </p:nvSpPr>
        <p:spPr>
          <a:xfrm rot="670210">
            <a:off x="3278188" y="2038350"/>
            <a:ext cx="3549650" cy="846138"/>
          </a:xfrm>
          <a:prstGeom prst="arc">
            <a:avLst>
              <a:gd name="adj1" fmla="val 15775519"/>
              <a:gd name="adj2" fmla="val 21377245"/>
            </a:avLst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6805</TotalTime>
  <Words>35</Words>
  <Application>Microsoft Office PowerPoint</Application>
  <PresentationFormat>Affichage à l'écran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TRIGLYCERIDE TRANSPORT AND METABOLISM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417</cp:revision>
  <dcterms:created xsi:type="dcterms:W3CDTF">2007-08-27T23:55:38Z</dcterms:created>
  <dcterms:modified xsi:type="dcterms:W3CDTF">2022-11-30T16:40:41Z</dcterms:modified>
</cp:coreProperties>
</file>