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010C19E-1E64-4B3C-9254-EFC999F97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57074EC-9E87-4927-B216-81E10EC32E7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3B3B56-FA8C-4EE2-A65A-885D98D02F10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7FBF757F-DA77-4038-A5BD-DE0B5C5F4C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8427960B-B3AF-4A4E-975F-C05CD44BB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601F3B-9F3C-4774-B1E5-8F144B1814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32282F-9579-4235-8263-F368D3DC10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B6B07A-99B4-45F4-91DE-037DB8909C97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B42419-1758-4C33-9DD7-BF2F3CD58B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7EAC8E7-3500-4F3A-8224-8C3D813C2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31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4E2EFAE3-EE8F-4E52-B583-6A667110C5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0A3E686D-78C0-47F1-B920-643A7699F7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B124E33B-753C-4498-B5A5-5162190BA95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E361FCB8-5AE8-4D31-8416-33A6264C81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03908EA6-C29E-414B-AE72-6448836B7C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AC945B9A-039F-45D8-8826-4D46BC1658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29CB30DA-D186-4E41-A1AB-581A2C613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37822816-D234-49FF-92DD-F027BFF151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2D52E404-F453-4C40-9CB1-50430AD5C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24" descr="23-OTHER_Imaging_fig2_FILM_fond.png">
            <a:extLst>
              <a:ext uri="{FF2B5EF4-FFF2-40B4-BE49-F238E27FC236}">
                <a16:creationId xmlns:a16="http://schemas.microsoft.com/office/drawing/2014/main" id="{F54D48D0-5917-4635-921B-0E35E21B2A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25" descr="diapo 23.jpg">
            <a:extLst>
              <a:ext uri="{FF2B5EF4-FFF2-40B4-BE49-F238E27FC236}">
                <a16:creationId xmlns:a16="http://schemas.microsoft.com/office/drawing/2014/main" id="{4E43B290-BD4F-4844-ACD1-30047E15B6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157288"/>
            <a:ext cx="2490787" cy="463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re 1">
            <a:extLst>
              <a:ext uri="{FF2B5EF4-FFF2-40B4-BE49-F238E27FC236}">
                <a16:creationId xmlns:a16="http://schemas.microsoft.com/office/drawing/2014/main" id="{51834037-CA00-4EDB-A205-791648C1C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53975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ULTRASONOGRAPHY MEASUREMENTS OF ABDOMINAL TISSUE COMPOSITION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2053" name="Rectangle 37">
            <a:extLst>
              <a:ext uri="{FF2B5EF4-FFF2-40B4-BE49-F238E27FC236}">
                <a16:creationId xmlns:a16="http://schemas.microsoft.com/office/drawing/2014/main" id="{C1E0B51A-B215-45B0-9917-7B73F7678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700" y="6383338"/>
            <a:ext cx="3844925" cy="339725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Armellini F et al. J Clin Ultrasound 1990; 18:563-7</a:t>
            </a:r>
          </a:p>
        </p:txBody>
      </p:sp>
      <p:sp>
        <p:nvSpPr>
          <p:cNvPr id="5" name="Rogner un rectangle à un seul coin 4">
            <a:extLst>
              <a:ext uri="{FF2B5EF4-FFF2-40B4-BE49-F238E27FC236}">
                <a16:creationId xmlns:a16="http://schemas.microsoft.com/office/drawing/2014/main" id="{CF63FDC9-62B6-4E0C-B607-F276DDD63588}"/>
              </a:ext>
            </a:extLst>
          </p:cNvPr>
          <p:cNvSpPr/>
          <p:nvPr/>
        </p:nvSpPr>
        <p:spPr>
          <a:xfrm flipH="1">
            <a:off x="6410325" y="1487488"/>
            <a:ext cx="1550988" cy="341312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Skin</a:t>
            </a:r>
          </a:p>
        </p:txBody>
      </p:sp>
      <p:sp>
        <p:nvSpPr>
          <p:cNvPr id="6" name="Rogner un rectangle à un seul coin 5">
            <a:extLst>
              <a:ext uri="{FF2B5EF4-FFF2-40B4-BE49-F238E27FC236}">
                <a16:creationId xmlns:a16="http://schemas.microsoft.com/office/drawing/2014/main" id="{F8561CC8-406B-40D5-AD22-46AF66DE0586}"/>
              </a:ext>
            </a:extLst>
          </p:cNvPr>
          <p:cNvSpPr/>
          <p:nvPr/>
        </p:nvSpPr>
        <p:spPr>
          <a:xfrm flipH="1">
            <a:off x="6410325" y="1887538"/>
            <a:ext cx="1550988" cy="339725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Subcutaneous</a:t>
            </a:r>
            <a:r>
              <a:rPr lang="fr-CA" sz="1050" b="1" dirty="0">
                <a:solidFill>
                  <a:schemeClr val="tx1"/>
                </a:solidFill>
              </a:rPr>
              <a:t> Fat</a:t>
            </a:r>
          </a:p>
        </p:txBody>
      </p:sp>
      <p:sp>
        <p:nvSpPr>
          <p:cNvPr id="7" name="Rogner un rectangle à un seul coin 6">
            <a:extLst>
              <a:ext uri="{FF2B5EF4-FFF2-40B4-BE49-F238E27FC236}">
                <a16:creationId xmlns:a16="http://schemas.microsoft.com/office/drawing/2014/main" id="{48012AD6-49F9-48C9-AC01-BB8C3ADC49C3}"/>
              </a:ext>
            </a:extLst>
          </p:cNvPr>
          <p:cNvSpPr/>
          <p:nvPr/>
        </p:nvSpPr>
        <p:spPr>
          <a:xfrm flipH="1">
            <a:off x="6410325" y="2286000"/>
            <a:ext cx="1550988" cy="341313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marL="179388" eaLnBrk="1" fontAlgn="auto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Rectus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Abdominis</a:t>
            </a:r>
            <a:r>
              <a:rPr lang="fr-CA" sz="1050" b="1" dirty="0">
                <a:solidFill>
                  <a:schemeClr val="tx1"/>
                </a:solidFill>
              </a:rPr>
              <a:t> Muscle</a:t>
            </a:r>
          </a:p>
        </p:txBody>
      </p:sp>
      <p:sp>
        <p:nvSpPr>
          <p:cNvPr id="8" name="Rogner un rectangle à un seul coin 7">
            <a:extLst>
              <a:ext uri="{FF2B5EF4-FFF2-40B4-BE49-F238E27FC236}">
                <a16:creationId xmlns:a16="http://schemas.microsoft.com/office/drawing/2014/main" id="{CCBBC763-A6D3-4B43-9A8F-64D49CC020CA}"/>
              </a:ext>
            </a:extLst>
          </p:cNvPr>
          <p:cNvSpPr/>
          <p:nvPr/>
        </p:nvSpPr>
        <p:spPr>
          <a:xfrm flipH="1">
            <a:off x="6410325" y="3343275"/>
            <a:ext cx="1550988" cy="341313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marL="179388" eaLnBrk="1" fontAlgn="auto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Skin</a:t>
            </a:r>
          </a:p>
        </p:txBody>
      </p:sp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152D0A54-30F7-465C-9A10-9CFD8BC59310}"/>
              </a:ext>
            </a:extLst>
          </p:cNvPr>
          <p:cNvSpPr/>
          <p:nvPr/>
        </p:nvSpPr>
        <p:spPr>
          <a:xfrm flipH="1">
            <a:off x="6410325" y="3733800"/>
            <a:ext cx="1550988" cy="341313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Subcutaneous</a:t>
            </a:r>
            <a:r>
              <a:rPr lang="fr-CA" sz="1050" b="1" dirty="0">
                <a:solidFill>
                  <a:schemeClr val="tx1"/>
                </a:solidFill>
              </a:rPr>
              <a:t> Fat</a:t>
            </a:r>
          </a:p>
        </p:txBody>
      </p:sp>
      <p:sp>
        <p:nvSpPr>
          <p:cNvPr id="10" name="Rogner un rectangle à un seul coin 9">
            <a:extLst>
              <a:ext uri="{FF2B5EF4-FFF2-40B4-BE49-F238E27FC236}">
                <a16:creationId xmlns:a16="http://schemas.microsoft.com/office/drawing/2014/main" id="{F05C3261-1997-42BE-BD56-7E908B3D7780}"/>
              </a:ext>
            </a:extLst>
          </p:cNvPr>
          <p:cNvSpPr/>
          <p:nvPr/>
        </p:nvSpPr>
        <p:spPr>
          <a:xfrm flipH="1">
            <a:off x="6410325" y="4124325"/>
            <a:ext cx="1550988" cy="339725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marL="179388" eaLnBrk="1" fontAlgn="auto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Rectus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Abdominis</a:t>
            </a:r>
            <a:r>
              <a:rPr lang="fr-CA" sz="1050" b="1" dirty="0">
                <a:solidFill>
                  <a:schemeClr val="tx1"/>
                </a:solidFill>
              </a:rPr>
              <a:t> Muscle</a:t>
            </a:r>
          </a:p>
        </p:txBody>
      </p:sp>
      <p:sp>
        <p:nvSpPr>
          <p:cNvPr id="11" name="Rogner un rectangle à un seul coin 10">
            <a:extLst>
              <a:ext uri="{FF2B5EF4-FFF2-40B4-BE49-F238E27FC236}">
                <a16:creationId xmlns:a16="http://schemas.microsoft.com/office/drawing/2014/main" id="{4F0B240D-F894-404A-B0ED-BAAF3FA34AAB}"/>
              </a:ext>
            </a:extLst>
          </p:cNvPr>
          <p:cNvSpPr/>
          <p:nvPr/>
        </p:nvSpPr>
        <p:spPr>
          <a:xfrm flipH="1">
            <a:off x="6410325" y="4513263"/>
            <a:ext cx="1550988" cy="341312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marL="179388" eaLnBrk="1" fontAlgn="auto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>
                <a:solidFill>
                  <a:schemeClr val="tx1"/>
                </a:solidFill>
              </a:rPr>
              <a:t>Intra-abdominal Fat</a:t>
            </a:r>
          </a:p>
        </p:txBody>
      </p:sp>
      <p:sp>
        <p:nvSpPr>
          <p:cNvPr id="12" name="Rogner un rectangle à un seul coin 11">
            <a:extLst>
              <a:ext uri="{FF2B5EF4-FFF2-40B4-BE49-F238E27FC236}">
                <a16:creationId xmlns:a16="http://schemas.microsoft.com/office/drawing/2014/main" id="{DD09AB6B-16A7-4A07-91DC-94EEE98037BE}"/>
              </a:ext>
            </a:extLst>
          </p:cNvPr>
          <p:cNvSpPr/>
          <p:nvPr/>
        </p:nvSpPr>
        <p:spPr>
          <a:xfrm flipH="1">
            <a:off x="6410325" y="4903788"/>
            <a:ext cx="1550988" cy="341312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marL="179388" eaLnBrk="1" fontAlgn="auto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Aorta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ECFAE135-AF51-4DCA-A279-4600871AAD3B}"/>
              </a:ext>
            </a:extLst>
          </p:cNvPr>
          <p:cNvSpPr/>
          <p:nvPr/>
        </p:nvSpPr>
        <p:spPr>
          <a:xfrm flipH="1">
            <a:off x="6410325" y="5294313"/>
            <a:ext cx="1550988" cy="339725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marL="179388" eaLnBrk="1" fontAlgn="auto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Spine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14" name="Rogner un rectangle à un seul coin 13">
            <a:extLst>
              <a:ext uri="{FF2B5EF4-FFF2-40B4-BE49-F238E27FC236}">
                <a16:creationId xmlns:a16="http://schemas.microsoft.com/office/drawing/2014/main" id="{00291B76-4B1C-4968-B9FA-4133F0D33AE4}"/>
              </a:ext>
            </a:extLst>
          </p:cNvPr>
          <p:cNvSpPr/>
          <p:nvPr/>
        </p:nvSpPr>
        <p:spPr>
          <a:xfrm flipH="1">
            <a:off x="6410325" y="5683250"/>
            <a:ext cx="1550988" cy="341313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marL="179388" eaLnBrk="1" fontAlgn="auto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Inferior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Vena</a:t>
            </a:r>
            <a:r>
              <a:rPr lang="fr-CA" sz="1050" b="1" dirty="0">
                <a:solidFill>
                  <a:schemeClr val="tx1"/>
                </a:solidFill>
              </a:rPr>
              <a:t> Cava</a:t>
            </a:r>
          </a:p>
        </p:txBody>
      </p:sp>
      <p:pic>
        <p:nvPicPr>
          <p:cNvPr id="2064" name="Image 14" descr="triangle.png">
            <a:extLst>
              <a:ext uri="{FF2B5EF4-FFF2-40B4-BE49-F238E27FC236}">
                <a16:creationId xmlns:a16="http://schemas.microsoft.com/office/drawing/2014/main" id="{0067D35F-58E3-4D58-BB2D-E06689DECE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1647825"/>
            <a:ext cx="1397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Image 15" descr="triangle.png">
            <a:extLst>
              <a:ext uri="{FF2B5EF4-FFF2-40B4-BE49-F238E27FC236}">
                <a16:creationId xmlns:a16="http://schemas.microsoft.com/office/drawing/2014/main" id="{CA12CED7-F9F7-4B8D-BCA7-8F915D618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2043113"/>
            <a:ext cx="1397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Image 16" descr="triangle.png">
            <a:extLst>
              <a:ext uri="{FF2B5EF4-FFF2-40B4-BE49-F238E27FC236}">
                <a16:creationId xmlns:a16="http://schemas.microsoft.com/office/drawing/2014/main" id="{C155D061-E0E1-4F24-952A-263FBD4914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2436813"/>
            <a:ext cx="139700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Image 17" descr="triangle.png">
            <a:extLst>
              <a:ext uri="{FF2B5EF4-FFF2-40B4-BE49-F238E27FC236}">
                <a16:creationId xmlns:a16="http://schemas.microsoft.com/office/drawing/2014/main" id="{A2E4C15B-7214-47C6-BBEF-06117B00C3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3503613"/>
            <a:ext cx="141288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Image 18" descr="triangle.png">
            <a:extLst>
              <a:ext uri="{FF2B5EF4-FFF2-40B4-BE49-F238E27FC236}">
                <a16:creationId xmlns:a16="http://schemas.microsoft.com/office/drawing/2014/main" id="{2752C550-D5DD-4A09-AC56-411B487C42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3898900"/>
            <a:ext cx="1412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Image 19" descr="triangle.png">
            <a:extLst>
              <a:ext uri="{FF2B5EF4-FFF2-40B4-BE49-F238E27FC236}">
                <a16:creationId xmlns:a16="http://schemas.microsoft.com/office/drawing/2014/main" id="{4A5044D6-D2B3-40BB-9FEF-D36C77FBF8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4275138"/>
            <a:ext cx="1412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Image 20" descr="triangle.png">
            <a:extLst>
              <a:ext uri="{FF2B5EF4-FFF2-40B4-BE49-F238E27FC236}">
                <a16:creationId xmlns:a16="http://schemas.microsoft.com/office/drawing/2014/main" id="{3BB266E2-9FBE-4FE6-98CE-2234D7F1DB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4668838"/>
            <a:ext cx="141288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Image 21" descr="triangle.png">
            <a:extLst>
              <a:ext uri="{FF2B5EF4-FFF2-40B4-BE49-F238E27FC236}">
                <a16:creationId xmlns:a16="http://schemas.microsoft.com/office/drawing/2014/main" id="{A7587F1D-0819-477D-BCB2-C1AD9E6386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5064125"/>
            <a:ext cx="1412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Image 22" descr="triangle.png">
            <a:extLst>
              <a:ext uri="{FF2B5EF4-FFF2-40B4-BE49-F238E27FC236}">
                <a16:creationId xmlns:a16="http://schemas.microsoft.com/office/drawing/2014/main" id="{03D49AC1-2B7C-4C4E-92BE-3BF98AAFEC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5457825"/>
            <a:ext cx="141288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Image 23" descr="triangle.png">
            <a:extLst>
              <a:ext uri="{FF2B5EF4-FFF2-40B4-BE49-F238E27FC236}">
                <a16:creationId xmlns:a16="http://schemas.microsoft.com/office/drawing/2014/main" id="{B7384FF6-2E4C-425B-B069-2FBDCEE53D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5843588"/>
            <a:ext cx="1412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38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ULTRASONOGRAPHY MEASUREMENTS OF ABDOMINAL TISSUE COMPOSITION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ULTRASONOGRAPHY MEASUREMENTS OF ABDOMINAL TISSUE COMPOSITION</dc:description>
  <cp:lastModifiedBy>Isabelle Martineau</cp:lastModifiedBy>
  <cp:revision>658</cp:revision>
  <dcterms:created xsi:type="dcterms:W3CDTF">2007-08-27T23:55:38Z</dcterms:created>
  <dcterms:modified xsi:type="dcterms:W3CDTF">2022-11-30T18:54:36Z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ULTRASONOGRAPHY MEASUREMENTS OF ABDOMINAL TISSUE COMPOSITION</vt:lpwstr>
  </property>
</Properties>
</file>