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9F33508-8C79-4D51-A3E8-3B4FC5A9A0B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A4A4DB-AFD3-4B6C-88CB-F9F22CEC18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1E9B5BE-9A1D-44D2-8B90-59C295406BDB}" type="datetimeFigureOut">
              <a:rPr lang="fr-FR"/>
              <a:pPr>
                <a:defRPr/>
              </a:pPr>
              <a:t>30/11/2022</a:t>
            </a:fld>
            <a:endParaRPr lang="fr-CA"/>
          </a:p>
        </p:txBody>
      </p:sp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87D815FA-FAE8-4C28-971B-658A0A3AB4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CA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A9D20D31-1C4F-40A3-BC5C-F52F23F742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  <a:endParaRPr lang="fr-CA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DD3B780-D518-4B15-AA04-59D35F2E799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C48D40A-40FB-4F7B-A509-330535CAF5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75DE82A1-7050-4515-A09C-F7CAC62208E0}" type="slidenum">
              <a:rPr lang="fr-CA" altLang="fr-FR"/>
              <a:pPr/>
              <a:t>‹N°›</a:t>
            </a:fld>
            <a:endParaRPr lang="fr-CA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6C48F3C7-069A-4AE3-9D34-99FFFEB5333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48144FA3-1A4F-40C5-BB81-29CD566F3C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FR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79229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>
            <a:extLst>
              <a:ext uri="{FF2B5EF4-FFF2-40B4-BE49-F238E27FC236}">
                <a16:creationId xmlns:a16="http://schemas.microsoft.com/office/drawing/2014/main" id="{9063B9C1-1F9B-4B23-A86F-8E1F5EE54A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9275"/>
            <a:ext cx="914400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4">
            <a:extLst>
              <a:ext uri="{FF2B5EF4-FFF2-40B4-BE49-F238E27FC236}">
                <a16:creationId xmlns:a16="http://schemas.microsoft.com/office/drawing/2014/main" id="{7AE92542-CEA0-4819-A79C-F758C0179AE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63"/>
            <a:ext cx="9144000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401" name="Line 17">
            <a:extLst>
              <a:ext uri="{FF2B5EF4-FFF2-40B4-BE49-F238E27FC236}">
                <a16:creationId xmlns:a16="http://schemas.microsoft.com/office/drawing/2014/main" id="{2C66D027-2275-4039-9067-B8DE41A148E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0" y="819150"/>
            <a:ext cx="7227888" cy="0"/>
          </a:xfrm>
          <a:prstGeom prst="line">
            <a:avLst/>
          </a:prstGeom>
          <a:noFill/>
          <a:ln w="9525">
            <a:solidFill>
              <a:srgbClr val="C0C0C0"/>
            </a:solidFill>
            <a:round/>
            <a:headEnd/>
            <a:tailEnd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DECCBFC8-78EA-49D2-8451-A99DB1FC059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79388" y="6308725"/>
            <a:ext cx="3140075" cy="360363"/>
          </a:xfrm>
          <a:prstGeom prst="rect">
            <a:avLst/>
          </a:prstGeom>
          <a:solidFill>
            <a:srgbClr val="D8ECEA">
              <a:alpha val="89000"/>
            </a:srgbClr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4" dir="b"/>
          </a:scene3d>
          <a:sp3d extrusionH="201600" prstMaterial="legacyMatte">
            <a:bevelT w="13500" h="13500" prst="angle"/>
            <a:bevelB w="13500" h="13500" prst="angle"/>
            <a:extrusionClr>
              <a:srgbClr val="D8ECEA"/>
            </a:extrusionClr>
          </a:sp3d>
        </p:spPr>
        <p:txBody>
          <a:bodyPr wrap="none" anchor="ctr">
            <a:flatTx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Source: International Chair on Cardiometabolic Risk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000">
                <a:latin typeface="+mn-lt"/>
              </a:rPr>
              <a:t>www.cardiometabolic-risk.org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204826DD-EA7E-4DC7-B620-815E08602FD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819150"/>
          </a:xfrm>
          <a:prstGeom prst="rect">
            <a:avLst/>
          </a:prstGeom>
          <a:solidFill>
            <a:srgbClr val="C8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6400" name="Rectangle 16">
            <a:extLst>
              <a:ext uri="{FF2B5EF4-FFF2-40B4-BE49-F238E27FC236}">
                <a16:creationId xmlns:a16="http://schemas.microsoft.com/office/drawing/2014/main" id="{F499BE58-E092-4534-A8A7-497F7FAA94E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61925" cy="98425"/>
          </a:xfrm>
          <a:prstGeom prst="rect">
            <a:avLst/>
          </a:prstGeom>
          <a:solidFill>
            <a:srgbClr val="FE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>
              <a:latin typeface="+mn-lt"/>
            </a:endParaRPr>
          </a:p>
        </p:txBody>
      </p:sp>
      <p:sp>
        <p:nvSpPr>
          <p:cNvPr id="1032" name="Rectangle 11">
            <a:extLst>
              <a:ext uri="{FF2B5EF4-FFF2-40B4-BE49-F238E27FC236}">
                <a16:creationId xmlns:a16="http://schemas.microsoft.com/office/drawing/2014/main" id="{DBC1A413-5B9B-4F67-A54C-D6814E33F0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188913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A" altLang="fr-FR"/>
              <a:t>Cliquez et modifiez le titre</a:t>
            </a:r>
          </a:p>
        </p:txBody>
      </p:sp>
      <p:pic>
        <p:nvPicPr>
          <p:cNvPr id="1033" name="Picture 18">
            <a:extLst>
              <a:ext uri="{FF2B5EF4-FFF2-40B4-BE49-F238E27FC236}">
                <a16:creationId xmlns:a16="http://schemas.microsoft.com/office/drawing/2014/main" id="{6A30FAA3-08FD-40F0-9F21-28D24B01521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0113" y="142875"/>
            <a:ext cx="461962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>
            <a:extLst>
              <a:ext uri="{FF2B5EF4-FFF2-40B4-BE49-F238E27FC236}">
                <a16:creationId xmlns:a16="http://schemas.microsoft.com/office/drawing/2014/main" id="{43897122-D908-48C6-89E6-5CB70CC9C6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179513"/>
            <a:ext cx="8229600" cy="4905375"/>
          </a:xfrm>
          <a:prstGeom prst="rect">
            <a:avLst/>
          </a:prstGeom>
          <a:solidFill>
            <a:srgbClr val="CCE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fr-CA" altLang="fr-FR"/>
              <a:t>Cliquez pour modifier les styles du texte du masque</a:t>
            </a:r>
          </a:p>
          <a:p>
            <a:pPr lvl="1"/>
            <a:r>
              <a:rPr lang="fr-CA" altLang="fr-FR"/>
              <a:t>Deuxième niveau</a:t>
            </a:r>
          </a:p>
          <a:p>
            <a:pPr lvl="2"/>
            <a:r>
              <a:rPr lang="fr-CA" altLang="fr-FR"/>
              <a:t>Troisième niveau</a:t>
            </a:r>
          </a:p>
          <a:p>
            <a:pPr lvl="3"/>
            <a:r>
              <a:rPr lang="fr-CA" altLang="fr-FR"/>
              <a:t>Quatrième niveau</a:t>
            </a:r>
          </a:p>
          <a:p>
            <a:pPr lvl="4"/>
            <a:r>
              <a:rPr lang="fr-CA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333333"/>
          </a:solidFill>
          <a:latin typeface="Arial" charset="0"/>
        </a:defRPr>
      </a:lvl9pPr>
    </p:titleStyle>
    <p:bodyStyle>
      <a:lvl1pPr marL="449263" indent="-4492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r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322388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730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138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95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052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509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967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>
            <a:extLst>
              <a:ext uri="{FF2B5EF4-FFF2-40B4-BE49-F238E27FC236}">
                <a16:creationId xmlns:a16="http://schemas.microsoft.com/office/drawing/2014/main" id="{1D2D3D5E-A525-4E15-8411-B3A5CFF31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8" y="-53975"/>
            <a:ext cx="8280400" cy="923925"/>
          </a:xfrm>
        </p:spPr>
        <p:txBody>
          <a:bodyPr/>
          <a:lstStyle/>
          <a:p>
            <a:r>
              <a:rPr lang="en-US" altLang="fr-FR" sz="1800">
                <a:solidFill>
                  <a:schemeClr val="tx1"/>
                </a:solidFill>
              </a:rPr>
              <a:t>USE OF HYPERTRIGLYCERIDEMIC WAIST AS A SCREENING TOOL TO IDENTIFYING INDIVIDUALS LIKELY TO BE CHARACTERIZED BY THE CLUSTER OF ABNORMALITIES OF THE METABOLIC SYNDROME</a:t>
            </a:r>
            <a:endParaRPr lang="fr-FR" altLang="fr-FR" sz="1800">
              <a:solidFill>
                <a:schemeClr val="tx1"/>
              </a:solidFill>
            </a:endParaRPr>
          </a:p>
        </p:txBody>
      </p:sp>
      <p:sp>
        <p:nvSpPr>
          <p:cNvPr id="5" name="Cube 4">
            <a:extLst>
              <a:ext uri="{FF2B5EF4-FFF2-40B4-BE49-F238E27FC236}">
                <a16:creationId xmlns:a16="http://schemas.microsoft.com/office/drawing/2014/main" id="{90E4CA92-50E8-4122-A867-CA26048E8F45}"/>
              </a:ext>
            </a:extLst>
          </p:cNvPr>
          <p:cNvSpPr/>
          <p:nvPr/>
        </p:nvSpPr>
        <p:spPr>
          <a:xfrm>
            <a:off x="322263" y="1292225"/>
            <a:ext cx="4151312" cy="2751138"/>
          </a:xfrm>
          <a:prstGeom prst="cube">
            <a:avLst>
              <a:gd name="adj" fmla="val 2591"/>
            </a:avLst>
          </a:prstGeom>
          <a:solidFill>
            <a:schemeClr val="bg1">
              <a:alpha val="41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6" name="Cube 5">
            <a:extLst>
              <a:ext uri="{FF2B5EF4-FFF2-40B4-BE49-F238E27FC236}">
                <a16:creationId xmlns:a16="http://schemas.microsoft.com/office/drawing/2014/main" id="{AF3E1611-F235-4E29-9CFA-23A70F780A78}"/>
              </a:ext>
            </a:extLst>
          </p:cNvPr>
          <p:cNvSpPr/>
          <p:nvPr/>
        </p:nvSpPr>
        <p:spPr>
          <a:xfrm>
            <a:off x="4689475" y="1290638"/>
            <a:ext cx="4149725" cy="2752725"/>
          </a:xfrm>
          <a:prstGeom prst="cube">
            <a:avLst>
              <a:gd name="adj" fmla="val 2918"/>
            </a:avLst>
          </a:prstGeom>
          <a:solidFill>
            <a:schemeClr val="bg1">
              <a:alpha val="41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88658CF9-3C6C-4608-B9CF-8E30B6F72450}"/>
              </a:ext>
            </a:extLst>
          </p:cNvPr>
          <p:cNvSpPr/>
          <p:nvPr/>
        </p:nvSpPr>
        <p:spPr>
          <a:xfrm>
            <a:off x="887413" y="4446588"/>
            <a:ext cx="7369175" cy="1568450"/>
          </a:xfrm>
          <a:prstGeom prst="cube">
            <a:avLst>
              <a:gd name="adj" fmla="val 4167"/>
            </a:avLst>
          </a:prstGeom>
          <a:solidFill>
            <a:schemeClr val="bg1">
              <a:alpha val="41000"/>
            </a:schemeClr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fr-CA" sz="1050" dirty="0">
              <a:solidFill>
                <a:schemeClr val="tx1"/>
              </a:solidFill>
            </a:endParaRPr>
          </a:p>
        </p:txBody>
      </p:sp>
      <p:sp>
        <p:nvSpPr>
          <p:cNvPr id="8" name="Rogner un rectangle à un seul coin 7">
            <a:extLst>
              <a:ext uri="{FF2B5EF4-FFF2-40B4-BE49-F238E27FC236}">
                <a16:creationId xmlns:a16="http://schemas.microsoft.com/office/drawing/2014/main" id="{8D58B846-D41E-45BA-9A0E-B8604A3D5056}"/>
              </a:ext>
            </a:extLst>
          </p:cNvPr>
          <p:cNvSpPr/>
          <p:nvPr/>
        </p:nvSpPr>
        <p:spPr>
          <a:xfrm flipH="1">
            <a:off x="492125" y="1000125"/>
            <a:ext cx="3810000" cy="358775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dirty="0"/>
              <a:t>NORMAL ADIPOSE TISSUE (FUNCTIONAL)</a:t>
            </a:r>
          </a:p>
        </p:txBody>
      </p:sp>
      <p:sp>
        <p:nvSpPr>
          <p:cNvPr id="9" name="Rogner un rectangle à un seul coin 8">
            <a:extLst>
              <a:ext uri="{FF2B5EF4-FFF2-40B4-BE49-F238E27FC236}">
                <a16:creationId xmlns:a16="http://schemas.microsoft.com/office/drawing/2014/main" id="{AC9B9EB2-8BDE-4E45-BCD6-FA3E71704EB5}"/>
              </a:ext>
            </a:extLst>
          </p:cNvPr>
          <p:cNvSpPr/>
          <p:nvPr/>
        </p:nvSpPr>
        <p:spPr>
          <a:xfrm flipH="1">
            <a:off x="4859338" y="1000125"/>
            <a:ext cx="3810000" cy="358775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200" b="1" dirty="0"/>
              <a:t>ABNORMAL ADIPOSE TISSUE (DYSFUNCTIONAL)</a:t>
            </a:r>
          </a:p>
        </p:txBody>
      </p:sp>
      <p:grpSp>
        <p:nvGrpSpPr>
          <p:cNvPr id="2" name="Group 33">
            <a:extLst>
              <a:ext uri="{FF2B5EF4-FFF2-40B4-BE49-F238E27FC236}">
                <a16:creationId xmlns:a16="http://schemas.microsoft.com/office/drawing/2014/main" id="{2EC9071B-1D5F-42F5-9E57-F155B0AD728E}"/>
              </a:ext>
            </a:extLst>
          </p:cNvPr>
          <p:cNvGrpSpPr>
            <a:grpSpLocks/>
          </p:cNvGrpSpPr>
          <p:nvPr/>
        </p:nvGrpSpPr>
        <p:grpSpPr bwMode="auto">
          <a:xfrm>
            <a:off x="500063" y="1443038"/>
            <a:ext cx="1717675" cy="277812"/>
            <a:chOff x="2180" y="863"/>
            <a:chExt cx="1520" cy="389"/>
          </a:xfrm>
        </p:grpSpPr>
        <p:sp>
          <p:nvSpPr>
            <p:cNvPr id="2093" name="Rectangle 34">
              <a:extLst>
                <a:ext uri="{FF2B5EF4-FFF2-40B4-BE49-F238E27FC236}">
                  <a16:creationId xmlns:a16="http://schemas.microsoft.com/office/drawing/2014/main" id="{8235FB7F-C86C-4FDA-A673-D08BF3905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fr-FR" sz="1100" b="1"/>
                <a:t>OBESITY PHENOTYPE</a:t>
              </a:r>
            </a:p>
          </p:txBody>
        </p:sp>
        <p:sp>
          <p:nvSpPr>
            <p:cNvPr id="2094" name="Rectangle 35">
              <a:extLst>
                <a:ext uri="{FF2B5EF4-FFF2-40B4-BE49-F238E27FC236}">
                  <a16:creationId xmlns:a16="http://schemas.microsoft.com/office/drawing/2014/main" id="{D2A4FA82-8DCA-4284-8875-871C3DDEA4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865"/>
              <a:ext cx="40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3" name="Group 33">
            <a:extLst>
              <a:ext uri="{FF2B5EF4-FFF2-40B4-BE49-F238E27FC236}">
                <a16:creationId xmlns:a16="http://schemas.microsoft.com/office/drawing/2014/main" id="{54E5BD3A-91E7-4094-9610-763C481F5719}"/>
              </a:ext>
            </a:extLst>
          </p:cNvPr>
          <p:cNvGrpSpPr>
            <a:grpSpLocks/>
          </p:cNvGrpSpPr>
          <p:nvPr/>
        </p:nvGrpSpPr>
        <p:grpSpPr bwMode="auto">
          <a:xfrm>
            <a:off x="2490788" y="1443038"/>
            <a:ext cx="1716087" cy="277812"/>
            <a:chOff x="2180" y="863"/>
            <a:chExt cx="1466" cy="389"/>
          </a:xfrm>
        </p:grpSpPr>
        <p:sp>
          <p:nvSpPr>
            <p:cNvPr id="2091" name="Rectangle 34">
              <a:extLst>
                <a:ext uri="{FF2B5EF4-FFF2-40B4-BE49-F238E27FC236}">
                  <a16:creationId xmlns:a16="http://schemas.microsoft.com/office/drawing/2014/main" id="{F7959C1B-2583-4729-B5AA-1890891029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28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fr-FR" sz="1100" b="1"/>
                <a:t>CLINICAL PHENOTYPE</a:t>
              </a:r>
            </a:p>
          </p:txBody>
        </p:sp>
        <p:sp>
          <p:nvSpPr>
            <p:cNvPr id="2092" name="Rectangle 35">
              <a:extLst>
                <a:ext uri="{FF2B5EF4-FFF2-40B4-BE49-F238E27FC236}">
                  <a16:creationId xmlns:a16="http://schemas.microsoft.com/office/drawing/2014/main" id="{7D753882-F6D6-4C99-B7A7-5507E17E7D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865"/>
              <a:ext cx="40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4" name="Group 33">
            <a:extLst>
              <a:ext uri="{FF2B5EF4-FFF2-40B4-BE49-F238E27FC236}">
                <a16:creationId xmlns:a16="http://schemas.microsoft.com/office/drawing/2014/main" id="{C5FE5993-F9FF-4A9D-AE23-4B27C350E45B}"/>
              </a:ext>
            </a:extLst>
          </p:cNvPr>
          <p:cNvGrpSpPr>
            <a:grpSpLocks/>
          </p:cNvGrpSpPr>
          <p:nvPr/>
        </p:nvGrpSpPr>
        <p:grpSpPr bwMode="auto">
          <a:xfrm>
            <a:off x="4892675" y="1443038"/>
            <a:ext cx="1717675" cy="277812"/>
            <a:chOff x="2180" y="863"/>
            <a:chExt cx="1520" cy="389"/>
          </a:xfrm>
        </p:grpSpPr>
        <p:sp>
          <p:nvSpPr>
            <p:cNvPr id="2089" name="Rectangle 34">
              <a:extLst>
                <a:ext uri="{FF2B5EF4-FFF2-40B4-BE49-F238E27FC236}">
                  <a16:creationId xmlns:a16="http://schemas.microsoft.com/office/drawing/2014/main" id="{FAE9DFC2-5E16-4DAB-85D5-F8EBB73D0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82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fr-FR" sz="1100" b="1"/>
                <a:t>OBESITY PHENOTYPE</a:t>
              </a:r>
            </a:p>
          </p:txBody>
        </p:sp>
        <p:sp>
          <p:nvSpPr>
            <p:cNvPr id="2090" name="Rectangle 35">
              <a:extLst>
                <a:ext uri="{FF2B5EF4-FFF2-40B4-BE49-F238E27FC236}">
                  <a16:creationId xmlns:a16="http://schemas.microsoft.com/office/drawing/2014/main" id="{252EB101-D947-4A34-B09A-03C8C8E882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865"/>
              <a:ext cx="40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grpSp>
        <p:nvGrpSpPr>
          <p:cNvPr id="10" name="Group 33">
            <a:extLst>
              <a:ext uri="{FF2B5EF4-FFF2-40B4-BE49-F238E27FC236}">
                <a16:creationId xmlns:a16="http://schemas.microsoft.com/office/drawing/2014/main" id="{031BE395-6E85-4A4A-94C5-EF755945B368}"/>
              </a:ext>
            </a:extLst>
          </p:cNvPr>
          <p:cNvGrpSpPr>
            <a:grpSpLocks/>
          </p:cNvGrpSpPr>
          <p:nvPr/>
        </p:nvGrpSpPr>
        <p:grpSpPr bwMode="auto">
          <a:xfrm>
            <a:off x="6864350" y="1443038"/>
            <a:ext cx="1717675" cy="277812"/>
            <a:chOff x="2180" y="863"/>
            <a:chExt cx="1466" cy="389"/>
          </a:xfrm>
        </p:grpSpPr>
        <p:sp>
          <p:nvSpPr>
            <p:cNvPr id="2087" name="Rectangle 34">
              <a:extLst>
                <a:ext uri="{FF2B5EF4-FFF2-40B4-BE49-F238E27FC236}">
                  <a16:creationId xmlns:a16="http://schemas.microsoft.com/office/drawing/2014/main" id="{F5DAACA1-06B4-49BC-9B78-B1BCA5FE57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18" y="863"/>
              <a:ext cx="1428" cy="38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ts val="1500"/>
                </a:lnSpc>
              </a:pPr>
              <a:r>
                <a:rPr lang="en-US" altLang="fr-FR" sz="1100" b="1"/>
                <a:t>CLINICAL PHENOTYPE</a:t>
              </a:r>
            </a:p>
          </p:txBody>
        </p:sp>
        <p:sp>
          <p:nvSpPr>
            <p:cNvPr id="2088" name="Rectangle 35">
              <a:extLst>
                <a:ext uri="{FF2B5EF4-FFF2-40B4-BE49-F238E27FC236}">
                  <a16:creationId xmlns:a16="http://schemas.microsoft.com/office/drawing/2014/main" id="{60B20969-C8AD-4826-9D75-D599055CC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80" y="865"/>
              <a:ext cx="40" cy="385"/>
            </a:xfrm>
            <a:prstGeom prst="rect">
              <a:avLst/>
            </a:prstGeom>
            <a:solidFill>
              <a:srgbClr val="B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36000" rIns="36000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/>
              <a:endParaRPr lang="fr-FR" altLang="fr-FR" sz="1100" b="1"/>
            </a:p>
          </p:txBody>
        </p:sp>
      </p:grpSp>
      <p:sp>
        <p:nvSpPr>
          <p:cNvPr id="25" name="Rogner un rectangle à un seul coin 24">
            <a:extLst>
              <a:ext uri="{FF2B5EF4-FFF2-40B4-BE49-F238E27FC236}">
                <a16:creationId xmlns:a16="http://schemas.microsoft.com/office/drawing/2014/main" id="{0649A720-547F-47B1-BF5B-932A62980563}"/>
              </a:ext>
            </a:extLst>
          </p:cNvPr>
          <p:cNvSpPr/>
          <p:nvPr/>
        </p:nvSpPr>
        <p:spPr>
          <a:xfrm flipH="1">
            <a:off x="2128838" y="4249738"/>
            <a:ext cx="4886325" cy="339725"/>
          </a:xfrm>
          <a:prstGeom prst="snip1Rect">
            <a:avLst/>
          </a:prstGeom>
          <a:gradFill>
            <a:gsLst>
              <a:gs pos="0">
                <a:srgbClr val="FF0000"/>
              </a:gs>
              <a:gs pos="52000">
                <a:srgbClr val="A20000"/>
              </a:gs>
            </a:gsLst>
            <a:lin ang="162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400" b="1" dirty="0"/>
              <a:t>CORRELATES OF HYPERTRIGLYCERIDEMIC WAIST</a:t>
            </a:r>
          </a:p>
        </p:txBody>
      </p:sp>
      <p:sp>
        <p:nvSpPr>
          <p:cNvPr id="26" name="Rogner un rectangle à un seul coin 25">
            <a:extLst>
              <a:ext uri="{FF2B5EF4-FFF2-40B4-BE49-F238E27FC236}">
                <a16:creationId xmlns:a16="http://schemas.microsoft.com/office/drawing/2014/main" id="{8A82BE6A-3A4B-4FC7-8526-BFF8057A8306}"/>
              </a:ext>
            </a:extLst>
          </p:cNvPr>
          <p:cNvSpPr/>
          <p:nvPr/>
        </p:nvSpPr>
        <p:spPr>
          <a:xfrm flipH="1">
            <a:off x="395288" y="1754188"/>
            <a:ext cx="1927225" cy="260350"/>
          </a:xfrm>
          <a:prstGeom prst="snip1Rect">
            <a:avLst>
              <a:gd name="adj" fmla="val 9524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>
                <a:solidFill>
                  <a:schemeClr val="tx1"/>
                </a:solidFill>
              </a:rPr>
              <a:t>Subcutaneous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obesity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7" name="Rogner un rectangle à un seul coin 26">
            <a:extLst>
              <a:ext uri="{FF2B5EF4-FFF2-40B4-BE49-F238E27FC236}">
                <a16:creationId xmlns:a16="http://schemas.microsoft.com/office/drawing/2014/main" id="{9AB6AB27-E788-4234-89E0-7C2B550B23F0}"/>
              </a:ext>
            </a:extLst>
          </p:cNvPr>
          <p:cNvSpPr/>
          <p:nvPr/>
        </p:nvSpPr>
        <p:spPr>
          <a:xfrm flipH="1">
            <a:off x="2384425" y="1754188"/>
            <a:ext cx="1927225" cy="260350"/>
          </a:xfrm>
          <a:prstGeom prst="snip1Rect">
            <a:avLst>
              <a:gd name="adj" fmla="val 9524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>
                <a:solidFill>
                  <a:schemeClr val="tx1"/>
                </a:solidFill>
              </a:rPr>
              <a:t>Elevated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waist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girth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alone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8" name="Rogner un rectangle à un seul coin 27">
            <a:extLst>
              <a:ext uri="{FF2B5EF4-FFF2-40B4-BE49-F238E27FC236}">
                <a16:creationId xmlns:a16="http://schemas.microsoft.com/office/drawing/2014/main" id="{E820A9B5-E2EE-44D5-B4EF-E15026DE7E2F}"/>
              </a:ext>
            </a:extLst>
          </p:cNvPr>
          <p:cNvSpPr/>
          <p:nvPr/>
        </p:nvSpPr>
        <p:spPr>
          <a:xfrm flipH="1">
            <a:off x="4787900" y="1754188"/>
            <a:ext cx="1927225" cy="260350"/>
          </a:xfrm>
          <a:prstGeom prst="snip1Rect">
            <a:avLst>
              <a:gd name="adj" fmla="val 9524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>
                <a:solidFill>
                  <a:schemeClr val="tx1"/>
                </a:solidFill>
              </a:rPr>
              <a:t>Intra-abdominal </a:t>
            </a:r>
            <a:r>
              <a:rPr lang="fr-CA" sz="1100" b="1" dirty="0" err="1">
                <a:solidFill>
                  <a:schemeClr val="tx1"/>
                </a:solidFill>
              </a:rPr>
              <a:t>obesity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9" name="Rogner un rectangle à un seul coin 28">
            <a:extLst>
              <a:ext uri="{FF2B5EF4-FFF2-40B4-BE49-F238E27FC236}">
                <a16:creationId xmlns:a16="http://schemas.microsoft.com/office/drawing/2014/main" id="{A22A5292-59D7-4A25-855D-91EF36052E41}"/>
              </a:ext>
            </a:extLst>
          </p:cNvPr>
          <p:cNvSpPr/>
          <p:nvPr/>
        </p:nvSpPr>
        <p:spPr>
          <a:xfrm flipH="1">
            <a:off x="6759575" y="1754188"/>
            <a:ext cx="1927225" cy="260350"/>
          </a:xfrm>
          <a:prstGeom prst="snip1Rect">
            <a:avLst>
              <a:gd name="adj" fmla="val 9524"/>
            </a:avLst>
          </a:prstGeom>
          <a:solidFill>
            <a:schemeClr val="bg1">
              <a:alpha val="58000"/>
            </a:schemeClr>
          </a:solidFill>
          <a:ln w="127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CA" sz="1100" b="1" dirty="0" err="1">
                <a:solidFill>
                  <a:schemeClr val="tx1"/>
                </a:solidFill>
              </a:rPr>
              <a:t>Hypertriglyceridemic</a:t>
            </a:r>
            <a:r>
              <a:rPr lang="fr-CA" sz="1100" b="1" dirty="0">
                <a:solidFill>
                  <a:schemeClr val="tx1"/>
                </a:solidFill>
              </a:rPr>
              <a:t> </a:t>
            </a:r>
            <a:r>
              <a:rPr lang="fr-CA" sz="1100" b="1" dirty="0" err="1">
                <a:solidFill>
                  <a:schemeClr val="tx1"/>
                </a:solidFill>
              </a:rPr>
              <a:t>waist</a:t>
            </a:r>
            <a:endParaRPr lang="fr-CA" sz="1100" b="1" dirty="0">
              <a:solidFill>
                <a:schemeClr val="tx1"/>
              </a:solidFill>
            </a:endParaRPr>
          </a:p>
        </p:txBody>
      </p:sp>
      <p:sp>
        <p:nvSpPr>
          <p:cNvPr id="2065" name="ZoneTexte 29">
            <a:extLst>
              <a:ext uri="{FF2B5EF4-FFF2-40B4-BE49-F238E27FC236}">
                <a16:creationId xmlns:a16="http://schemas.microsoft.com/office/drawing/2014/main" id="{92642054-E7C7-409D-B1CB-FFCE6844A0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0825" y="4687888"/>
            <a:ext cx="444658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600"/>
              </a:lnSpc>
            </a:pPr>
            <a:r>
              <a:rPr lang="en-US" altLang="fr-FR" sz="1300" b="1"/>
              <a:t>•     Risk of cardiovascular disease</a:t>
            </a:r>
          </a:p>
          <a:p>
            <a:pPr eaLnBrk="1" hangingPunct="1">
              <a:lnSpc>
                <a:spcPts val="1600"/>
              </a:lnSpc>
            </a:pPr>
            <a:r>
              <a:rPr lang="en-US" altLang="fr-FR" sz="1300" b="1"/>
              <a:t>•     Risk of coronary artery disease</a:t>
            </a:r>
          </a:p>
          <a:p>
            <a:pPr eaLnBrk="1" hangingPunct="1">
              <a:lnSpc>
                <a:spcPts val="1600"/>
              </a:lnSpc>
            </a:pPr>
            <a:r>
              <a:rPr lang="en-US" altLang="fr-FR" sz="1300" b="1"/>
              <a:t>•     Annual progression rate of aortic calcification</a:t>
            </a:r>
          </a:p>
          <a:p>
            <a:pPr eaLnBrk="1" hangingPunct="1">
              <a:lnSpc>
                <a:spcPts val="1600"/>
              </a:lnSpc>
            </a:pPr>
            <a:r>
              <a:rPr lang="en-US" altLang="fr-FR" sz="1300" b="1"/>
              <a:t>•     Risk of type 2 diabetes</a:t>
            </a:r>
            <a:endParaRPr lang="fr-CA" altLang="fr-FR" sz="1300" b="1"/>
          </a:p>
        </p:txBody>
      </p:sp>
      <p:sp>
        <p:nvSpPr>
          <p:cNvPr id="2066" name="ZoneTexte 30">
            <a:extLst>
              <a:ext uri="{FF2B5EF4-FFF2-40B4-BE49-F238E27FC236}">
                <a16:creationId xmlns:a16="http://schemas.microsoft.com/office/drawing/2014/main" id="{C94C60A1-CD86-4BC9-9A1F-7484D8CDD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38238" y="4670425"/>
            <a:ext cx="2922587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1600"/>
              </a:lnSpc>
            </a:pPr>
            <a:r>
              <a:rPr lang="fr-CA" altLang="fr-FR" sz="1300" b="1"/>
              <a:t>• Atherogenic metabolic triad</a:t>
            </a:r>
          </a:p>
          <a:p>
            <a:pPr eaLnBrk="1" hangingPunct="1">
              <a:lnSpc>
                <a:spcPts val="1600"/>
              </a:lnSpc>
            </a:pPr>
            <a:r>
              <a:rPr lang="fr-CA" altLang="fr-FR" sz="1300" b="1"/>
              <a:t>•     Cholesterol/HDL cholesterol</a:t>
            </a:r>
          </a:p>
          <a:p>
            <a:pPr eaLnBrk="1" hangingPunct="1">
              <a:lnSpc>
                <a:spcPts val="1600"/>
              </a:lnSpc>
            </a:pPr>
            <a:r>
              <a:rPr lang="fr-CA" altLang="fr-FR" sz="1300" b="1"/>
              <a:t>• Postprandial hyperlipidemia</a:t>
            </a:r>
          </a:p>
          <a:p>
            <a:pPr eaLnBrk="1" hangingPunct="1">
              <a:lnSpc>
                <a:spcPts val="1600"/>
              </a:lnSpc>
            </a:pPr>
            <a:r>
              <a:rPr lang="fr-CA" altLang="fr-FR" sz="1300" b="1"/>
              <a:t>• Glucose intolerance</a:t>
            </a:r>
          </a:p>
          <a:p>
            <a:pPr eaLnBrk="1" hangingPunct="1">
              <a:lnSpc>
                <a:spcPts val="1600"/>
              </a:lnSpc>
            </a:pPr>
            <a:r>
              <a:rPr lang="fr-CA" altLang="fr-FR" sz="1300" b="1"/>
              <a:t>• Hyperinsulinemia</a:t>
            </a:r>
          </a:p>
          <a:p>
            <a:pPr eaLnBrk="1" hangingPunct="1">
              <a:lnSpc>
                <a:spcPts val="1600"/>
              </a:lnSpc>
            </a:pPr>
            <a:r>
              <a:rPr lang="fr-CA" altLang="fr-FR" sz="1300" b="1"/>
              <a:t>•     Blood pressure</a:t>
            </a:r>
          </a:p>
        </p:txBody>
      </p:sp>
      <p:pic>
        <p:nvPicPr>
          <p:cNvPr id="2067" name="Image 31" descr="fleche_haut.png">
            <a:extLst>
              <a:ext uri="{FF2B5EF4-FFF2-40B4-BE49-F238E27FC236}">
                <a16:creationId xmlns:a16="http://schemas.microsoft.com/office/drawing/2014/main" id="{0B494528-7581-48B8-9E56-3BA5E0402E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4895850"/>
            <a:ext cx="1952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8" name="Image 32" descr="fleche_haut.png">
            <a:extLst>
              <a:ext uri="{FF2B5EF4-FFF2-40B4-BE49-F238E27FC236}">
                <a16:creationId xmlns:a16="http://schemas.microsoft.com/office/drawing/2014/main" id="{03E8276B-BD62-4A36-9630-5F53DC674F0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5738813"/>
            <a:ext cx="1952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9" name="Image 33" descr="fleche_haut.png">
            <a:extLst>
              <a:ext uri="{FF2B5EF4-FFF2-40B4-BE49-F238E27FC236}">
                <a16:creationId xmlns:a16="http://schemas.microsoft.com/office/drawing/2014/main" id="{687DAC40-56E2-41FF-88B5-F21B96FA32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706938"/>
            <a:ext cx="195262" cy="18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0" name="Image 34" descr="fleche_haut.png">
            <a:extLst>
              <a:ext uri="{FF2B5EF4-FFF2-40B4-BE49-F238E27FC236}">
                <a16:creationId xmlns:a16="http://schemas.microsoft.com/office/drawing/2014/main" id="{E3BE20B1-49AC-4D03-94AA-2E48047ACDB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919663"/>
            <a:ext cx="1952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1" name="Image 35" descr="fleche_haut.png">
            <a:extLst>
              <a:ext uri="{FF2B5EF4-FFF2-40B4-BE49-F238E27FC236}">
                <a16:creationId xmlns:a16="http://schemas.microsoft.com/office/drawing/2014/main" id="{3F849F13-63E3-4AF3-9720-E4A6E602B9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132388"/>
            <a:ext cx="195262" cy="185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2" name="Image 36" descr="fleche_haut.png">
            <a:extLst>
              <a:ext uri="{FF2B5EF4-FFF2-40B4-BE49-F238E27FC236}">
                <a16:creationId xmlns:a16="http://schemas.microsoft.com/office/drawing/2014/main" id="{1D8A31B4-4F5F-4C08-9526-64BE920166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5343525"/>
            <a:ext cx="1952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3" name="Image 37" descr="coupe 1.png">
            <a:extLst>
              <a:ext uri="{FF2B5EF4-FFF2-40B4-BE49-F238E27FC236}">
                <a16:creationId xmlns:a16="http://schemas.microsoft.com/office/drawing/2014/main" id="{2F7144EF-4003-45D1-B14F-40E9F3D83E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638" y="2082800"/>
            <a:ext cx="1357312" cy="102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" name="ZoneTexte 38">
            <a:extLst>
              <a:ext uri="{FF2B5EF4-FFF2-40B4-BE49-F238E27FC236}">
                <a16:creationId xmlns:a16="http://schemas.microsoft.com/office/drawing/2014/main" id="{8C9DB622-04F7-47CF-860A-CFF9566ECA9E}"/>
              </a:ext>
            </a:extLst>
          </p:cNvPr>
          <p:cNvSpPr txBox="1"/>
          <p:nvPr/>
        </p:nvSpPr>
        <p:spPr>
          <a:xfrm>
            <a:off x="493713" y="3136900"/>
            <a:ext cx="1935162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Favorable </a:t>
            </a:r>
            <a:r>
              <a:rPr lang="fr-CA" sz="1050" b="1" dirty="0" err="1">
                <a:latin typeface="+mn-lt"/>
              </a:rPr>
              <a:t>genotype</a:t>
            </a:r>
            <a:endParaRPr lang="fr-CA" sz="105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</a:t>
            </a:r>
            <a:r>
              <a:rPr lang="fr-CA" sz="1050" b="1" dirty="0" err="1">
                <a:latin typeface="+mn-lt"/>
              </a:rPr>
              <a:t>Healthy</a:t>
            </a:r>
            <a:r>
              <a:rPr lang="fr-CA" sz="1050" b="1" dirty="0">
                <a:latin typeface="+mn-lt"/>
              </a:rPr>
              <a:t> </a:t>
            </a:r>
            <a:r>
              <a:rPr lang="fr-CA" sz="1050" b="1" dirty="0" err="1">
                <a:latin typeface="+mn-lt"/>
              </a:rPr>
              <a:t>diet</a:t>
            </a:r>
            <a:endParaRPr lang="fr-CA" sz="105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</a:t>
            </a:r>
            <a:r>
              <a:rPr lang="fr-CA" sz="1050" b="1" dirty="0" err="1">
                <a:latin typeface="+mn-lt"/>
              </a:rPr>
              <a:t>Physically</a:t>
            </a:r>
            <a:r>
              <a:rPr lang="fr-CA" sz="1050" b="1" dirty="0">
                <a:latin typeface="+mn-lt"/>
              </a:rPr>
              <a:t> active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</a:t>
            </a:r>
            <a:r>
              <a:rPr lang="fr-CA" sz="1050" b="1" dirty="0" err="1">
                <a:latin typeface="+mn-lt"/>
              </a:rPr>
              <a:t>Insulin</a:t>
            </a:r>
            <a:r>
              <a:rPr lang="fr-CA" sz="1050" b="1" dirty="0">
                <a:latin typeface="+mn-lt"/>
              </a:rPr>
              <a:t> sensitive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79429A5-15C8-4B2E-B7CA-40487E88AC61}"/>
              </a:ext>
            </a:extLst>
          </p:cNvPr>
          <p:cNvSpPr txBox="1"/>
          <p:nvPr/>
        </p:nvSpPr>
        <p:spPr>
          <a:xfrm>
            <a:off x="4876800" y="3136900"/>
            <a:ext cx="193675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</a:t>
            </a:r>
            <a:r>
              <a:rPr lang="fr-CA" sz="1050" b="1" dirty="0" err="1">
                <a:latin typeface="+mn-lt"/>
              </a:rPr>
              <a:t>Unfavorable</a:t>
            </a:r>
            <a:r>
              <a:rPr lang="fr-CA" sz="1050" b="1" dirty="0">
                <a:latin typeface="+mn-lt"/>
              </a:rPr>
              <a:t> </a:t>
            </a:r>
            <a:r>
              <a:rPr lang="fr-CA" sz="1050" b="1" dirty="0" err="1">
                <a:latin typeface="+mn-lt"/>
              </a:rPr>
              <a:t>genotype</a:t>
            </a:r>
            <a:endParaRPr lang="fr-CA" sz="105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</a:t>
            </a:r>
            <a:r>
              <a:rPr lang="fr-CA" sz="1050" b="1" dirty="0" err="1">
                <a:latin typeface="+mn-lt"/>
              </a:rPr>
              <a:t>Unhealthy</a:t>
            </a:r>
            <a:r>
              <a:rPr lang="fr-CA" sz="1050" b="1" dirty="0">
                <a:latin typeface="+mn-lt"/>
              </a:rPr>
              <a:t> </a:t>
            </a:r>
            <a:r>
              <a:rPr lang="fr-CA" sz="1050" b="1" dirty="0" err="1">
                <a:latin typeface="+mn-lt"/>
              </a:rPr>
              <a:t>diet</a:t>
            </a:r>
            <a:endParaRPr lang="fr-CA" sz="105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</a:t>
            </a:r>
            <a:r>
              <a:rPr lang="fr-CA" sz="1050" b="1" dirty="0" err="1">
                <a:latin typeface="+mn-lt"/>
              </a:rPr>
              <a:t>Sedentary</a:t>
            </a:r>
            <a:endParaRPr lang="fr-CA" sz="1050" b="1" dirty="0">
              <a:latin typeface="+mn-lt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CA" sz="1050" b="1" dirty="0">
                <a:latin typeface="+mn-lt"/>
              </a:rPr>
              <a:t>   </a:t>
            </a:r>
            <a:r>
              <a:rPr lang="fr-CA" sz="1050" b="1" dirty="0" err="1">
                <a:latin typeface="+mn-lt"/>
              </a:rPr>
              <a:t>Insulin</a:t>
            </a:r>
            <a:r>
              <a:rPr lang="fr-CA" sz="1050" b="1" dirty="0">
                <a:latin typeface="+mn-lt"/>
              </a:rPr>
              <a:t> </a:t>
            </a:r>
            <a:r>
              <a:rPr lang="fr-CA" sz="1050" b="1" dirty="0" err="1">
                <a:latin typeface="+mn-lt"/>
              </a:rPr>
              <a:t>resistant</a:t>
            </a:r>
            <a:endParaRPr lang="fr-CA" sz="1050" b="1" dirty="0">
              <a:latin typeface="+mn-lt"/>
            </a:endParaRPr>
          </a:p>
        </p:txBody>
      </p:sp>
      <p:pic>
        <p:nvPicPr>
          <p:cNvPr id="2076" name="Image 41" descr="coupe 2.png">
            <a:extLst>
              <a:ext uri="{FF2B5EF4-FFF2-40B4-BE49-F238E27FC236}">
                <a16:creationId xmlns:a16="http://schemas.microsoft.com/office/drawing/2014/main" id="{28081E00-A852-4377-8A62-066A5A9788E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5725" y="2066925"/>
            <a:ext cx="1357313" cy="103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7" name="Image 42" descr="fleche_haut.png">
            <a:extLst>
              <a:ext uri="{FF2B5EF4-FFF2-40B4-BE49-F238E27FC236}">
                <a16:creationId xmlns:a16="http://schemas.microsoft.com/office/drawing/2014/main" id="{9165EEFF-4C3B-43BB-A792-45D7D393F4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2673350"/>
            <a:ext cx="1952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78" name="Image 43" descr="fleche_haut.png">
            <a:extLst>
              <a:ext uri="{FF2B5EF4-FFF2-40B4-BE49-F238E27FC236}">
                <a16:creationId xmlns:a16="http://schemas.microsoft.com/office/drawing/2014/main" id="{3EC1FA7F-6F7B-4922-8DAE-717629C85C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288" y="2673350"/>
            <a:ext cx="195262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79" name="ZoneTexte 44">
            <a:extLst>
              <a:ext uri="{FF2B5EF4-FFF2-40B4-BE49-F238E27FC236}">
                <a16:creationId xmlns:a16="http://schemas.microsoft.com/office/drawing/2014/main" id="{CE43ADED-FFD3-486E-A9C6-0449E0F388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638" y="2600325"/>
            <a:ext cx="9683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1500"/>
              </a:lnSpc>
            </a:pPr>
            <a:r>
              <a:rPr lang="fr-CA" altLang="fr-FR" sz="1000" b="1"/>
              <a:t>Waist girth</a:t>
            </a:r>
          </a:p>
          <a:p>
            <a:pPr algn="ctr" eaLnBrk="1" hangingPunct="1">
              <a:lnSpc>
                <a:spcPts val="1500"/>
              </a:lnSpc>
            </a:pPr>
            <a:r>
              <a:rPr lang="fr-CA" altLang="fr-FR" b="1"/>
              <a:t>+</a:t>
            </a:r>
            <a:r>
              <a:rPr lang="fr-CA" altLang="fr-FR" sz="1000" b="1"/>
              <a:t> </a:t>
            </a:r>
          </a:p>
        </p:txBody>
      </p:sp>
      <p:sp>
        <p:nvSpPr>
          <p:cNvPr id="2080" name="ZoneTexte 46">
            <a:extLst>
              <a:ext uri="{FF2B5EF4-FFF2-40B4-BE49-F238E27FC236}">
                <a16:creationId xmlns:a16="http://schemas.microsoft.com/office/drawing/2014/main" id="{C3BC334F-B830-48BA-9C2C-B908FA520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1638" y="3505200"/>
            <a:ext cx="968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000" b="1"/>
              <a:t>Normal </a:t>
            </a:r>
          </a:p>
          <a:p>
            <a:pPr algn="ctr" eaLnBrk="1" hangingPunct="1"/>
            <a:r>
              <a:rPr lang="fr-CA" altLang="fr-FR" sz="1000" b="1"/>
              <a:t>triglycerides </a:t>
            </a:r>
          </a:p>
        </p:txBody>
      </p:sp>
      <p:sp>
        <p:nvSpPr>
          <p:cNvPr id="2081" name="ZoneTexte 47">
            <a:extLst>
              <a:ext uri="{FF2B5EF4-FFF2-40B4-BE49-F238E27FC236}">
                <a16:creationId xmlns:a16="http://schemas.microsoft.com/office/drawing/2014/main" id="{459E53D2-9AC8-4D07-A147-246312A68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0" y="3505200"/>
            <a:ext cx="9683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fr-CA" altLang="fr-FR" sz="1000" b="1"/>
              <a:t>Eleveted</a:t>
            </a:r>
          </a:p>
          <a:p>
            <a:pPr algn="ctr" eaLnBrk="1" hangingPunct="1"/>
            <a:r>
              <a:rPr lang="fr-CA" altLang="fr-FR" sz="1000" b="1"/>
              <a:t>triglycerides </a:t>
            </a:r>
          </a:p>
        </p:txBody>
      </p:sp>
      <p:pic>
        <p:nvPicPr>
          <p:cNvPr id="2082" name="Image 48" descr="ruban.png">
            <a:extLst>
              <a:ext uri="{FF2B5EF4-FFF2-40B4-BE49-F238E27FC236}">
                <a16:creationId xmlns:a16="http://schemas.microsoft.com/office/drawing/2014/main" id="{461613EA-FC22-459A-861D-833A2A32650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0013" y="2230438"/>
            <a:ext cx="157321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3" name="Image 49" descr="ruban.png">
            <a:extLst>
              <a:ext uri="{FF2B5EF4-FFF2-40B4-BE49-F238E27FC236}">
                <a16:creationId xmlns:a16="http://schemas.microsoft.com/office/drawing/2014/main" id="{EC62157E-F4D7-4E72-A2B9-6F84F5E95A7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625" y="2230438"/>
            <a:ext cx="157321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4" name="Image 50" descr="glycerides-1.png">
            <a:extLst>
              <a:ext uri="{FF2B5EF4-FFF2-40B4-BE49-F238E27FC236}">
                <a16:creationId xmlns:a16="http://schemas.microsoft.com/office/drawing/2014/main" id="{F31C29BA-C966-403A-97D5-495520B759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113" y="2997200"/>
            <a:ext cx="2270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85" name="Image 51" descr="glycerides-2.png">
            <a:extLst>
              <a:ext uri="{FF2B5EF4-FFF2-40B4-BE49-F238E27FC236}">
                <a16:creationId xmlns:a16="http://schemas.microsoft.com/office/drawing/2014/main" id="{CC67B157-4F17-4579-BFC0-23371C727DB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5725" y="3016250"/>
            <a:ext cx="227013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86" name="ZoneTexte 52">
            <a:extLst>
              <a:ext uri="{FF2B5EF4-FFF2-40B4-BE49-F238E27FC236}">
                <a16:creationId xmlns:a16="http://schemas.microsoft.com/office/drawing/2014/main" id="{1C3FE9DD-5B14-4541-9929-E6DDD5C2BB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4250" y="2617788"/>
            <a:ext cx="968375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ts val="1500"/>
              </a:lnSpc>
            </a:pPr>
            <a:r>
              <a:rPr lang="fr-CA" altLang="fr-FR" sz="1000" b="1"/>
              <a:t>Waist girth</a:t>
            </a:r>
          </a:p>
          <a:p>
            <a:pPr algn="ctr" eaLnBrk="1" hangingPunct="1">
              <a:lnSpc>
                <a:spcPts val="1500"/>
              </a:lnSpc>
            </a:pPr>
            <a:r>
              <a:rPr lang="fr-CA" altLang="fr-FR" b="1"/>
              <a:t>+</a:t>
            </a:r>
            <a:r>
              <a:rPr lang="fr-CA" altLang="fr-FR" sz="1000" b="1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nception personnalisée">
  <a:themeElements>
    <a:clrScheme name="Conception personnalisé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onception personnalisé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bg1">
                <a:alpha val="49000"/>
              </a:schemeClr>
            </a:gs>
            <a:gs pos="100000">
              <a:schemeClr val="bg1">
                <a:alpha val="32000"/>
              </a:schemeClr>
            </a:gs>
          </a:gsLst>
          <a:lin ang="16200000" scaled="0"/>
          <a:tileRect/>
        </a:gradFill>
        <a:ln w="12700">
          <a:solidFill>
            <a:schemeClr val="bg2"/>
          </a:solidFill>
        </a:ln>
      </a:spPr>
      <a:bodyPr anchor="ctr"/>
      <a:lstStyle>
        <a:defPPr>
          <a:defRPr sz="105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Conception personnalisé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ception personnalisé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ception personnalisé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10423</TotalTime>
  <Words>135</Words>
  <Application>Microsoft Office PowerPoint</Application>
  <PresentationFormat>Affichage à l'écran (4:3)</PresentationFormat>
  <Paragraphs>38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Wingdings</vt:lpstr>
      <vt:lpstr>Calibri</vt:lpstr>
      <vt:lpstr>Conception personnalisée</vt:lpstr>
      <vt:lpstr>USE OF HYPERTRIGLYCERIDEMIC WAIST AS A SCREENING TOOL TO IDENTIFYING INDIVIDUALS LIKELY TO BE CHARACTERIZED BY THE CLUSTER OF ABNORMALITIES OF THE METABOLIC SYNDROME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Original</dc:title>
  <dc:creator>Alain Cyr</dc:creator>
  <dc:description>USE OF HYPERTRIGLYCERIDEMIC WAIST AS A SCREENING TOOL TO IDENTIFYING INDIVIDUALS LIKELY TO BE CHARACTERIZED BY THE CLUSTER OF ABNORMALITIES OF THE METABOLIC SYNDROME</dc:description>
  <cp:lastModifiedBy>Isabelle Martineau</cp:lastModifiedBy>
  <cp:revision>658</cp:revision>
  <dcterms:created xsi:type="dcterms:W3CDTF">2007-08-27T23:55:38Z</dcterms:created>
  <dcterms:modified xsi:type="dcterms:W3CDTF">2022-11-30T18:51:37Z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Original</vt:lpwstr>
  </property>
  <property fmtid="{D5CDD505-2E9C-101B-9397-08002B2CF9AE}" pid="3" name="SlideDescription">
    <vt:lpwstr>USE OF HYPERTRIGLYCERIDEMIC WAIST AS A SCREENING TOOL TO IDENTIFYING INDIVIDUALS LIKELY TO BE CHARACTERIZED BY THE CLUSTER OF ABNORMALITIES OF THE METABOLIC SYNDROME</vt:lpwstr>
  </property>
</Properties>
</file>